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2" r:id="rId5"/>
    <p:sldId id="263" r:id="rId6"/>
    <p:sldId id="260" r:id="rId7"/>
    <p:sldId id="267" r:id="rId8"/>
    <p:sldId id="261" r:id="rId9"/>
    <p:sldId id="264" r:id="rId10"/>
    <p:sldId id="265" r:id="rId11"/>
    <p:sldId id="266" r:id="rId12"/>
    <p:sldId id="271" r:id="rId13"/>
    <p:sldId id="272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70" r:id="rId23"/>
    <p:sldId id="259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A6FB0-8234-4366-AA76-02B1A03EFF4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3123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CAB7-1884-4A8F-9F4E-8A7EE5AB01D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493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E2F7C-EE31-4D8B-B698-24036CE6080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544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2" indent="0">
              <a:buNone/>
              <a:defRPr sz="2000" b="1"/>
            </a:lvl2pPr>
            <a:lvl3pPr marL="914002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5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7" indent="0">
              <a:buNone/>
              <a:defRPr sz="1600" b="1"/>
            </a:lvl7pPr>
            <a:lvl8pPr marL="3199008" indent="0">
              <a:buNone/>
              <a:defRPr sz="1600" b="1"/>
            </a:lvl8pPr>
            <a:lvl9pPr marL="36560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5" y="1535115"/>
            <a:ext cx="538903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2" indent="0">
              <a:buNone/>
              <a:defRPr sz="2000" b="1"/>
            </a:lvl2pPr>
            <a:lvl3pPr marL="914002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5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7" indent="0">
              <a:buNone/>
              <a:defRPr sz="1600" b="1"/>
            </a:lvl7pPr>
            <a:lvl8pPr marL="3199008" indent="0">
              <a:buNone/>
              <a:defRPr sz="1600" b="1"/>
            </a:lvl8pPr>
            <a:lvl9pPr marL="36560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4002" indent="0">
              <a:buNone/>
              <a:defRPr sz="1000"/>
            </a:lvl3pPr>
            <a:lvl4pPr marL="1371003" indent="0">
              <a:buNone/>
              <a:defRPr sz="900"/>
            </a:lvl4pPr>
            <a:lvl5pPr marL="1828005" indent="0">
              <a:buNone/>
              <a:defRPr sz="900"/>
            </a:lvl5pPr>
            <a:lvl6pPr marL="2285007" indent="0">
              <a:buNone/>
              <a:defRPr sz="900"/>
            </a:lvl6pPr>
            <a:lvl7pPr marL="2742007" indent="0">
              <a:buNone/>
              <a:defRPr sz="900"/>
            </a:lvl7pPr>
            <a:lvl8pPr marL="3199008" indent="0">
              <a:buNone/>
              <a:defRPr sz="900"/>
            </a:lvl8pPr>
            <a:lvl9pPr marL="36560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EBC7-242C-4F94-A671-B88A4B23AD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3516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2" indent="0">
              <a:buNone/>
              <a:defRPr sz="2800"/>
            </a:lvl2pPr>
            <a:lvl3pPr marL="914002" indent="0">
              <a:buNone/>
              <a:defRPr sz="2400"/>
            </a:lvl3pPr>
            <a:lvl4pPr marL="1371003" indent="0">
              <a:buNone/>
              <a:defRPr sz="2000"/>
            </a:lvl4pPr>
            <a:lvl5pPr marL="1828005" indent="0">
              <a:buNone/>
              <a:defRPr sz="2000"/>
            </a:lvl5pPr>
            <a:lvl6pPr marL="2285007" indent="0">
              <a:buNone/>
              <a:defRPr sz="2000"/>
            </a:lvl6pPr>
            <a:lvl7pPr marL="2742007" indent="0">
              <a:buNone/>
              <a:defRPr sz="2000"/>
            </a:lvl7pPr>
            <a:lvl8pPr marL="3199008" indent="0">
              <a:buNone/>
              <a:defRPr sz="2000"/>
            </a:lvl8pPr>
            <a:lvl9pPr marL="365601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4002" indent="0">
              <a:buNone/>
              <a:defRPr sz="1000"/>
            </a:lvl3pPr>
            <a:lvl4pPr marL="1371003" indent="0">
              <a:buNone/>
              <a:defRPr sz="900"/>
            </a:lvl4pPr>
            <a:lvl5pPr marL="1828005" indent="0">
              <a:buNone/>
              <a:defRPr sz="900"/>
            </a:lvl5pPr>
            <a:lvl6pPr marL="2285007" indent="0">
              <a:buNone/>
              <a:defRPr sz="900"/>
            </a:lvl6pPr>
            <a:lvl7pPr marL="2742007" indent="0">
              <a:buNone/>
              <a:defRPr sz="900"/>
            </a:lvl7pPr>
            <a:lvl8pPr marL="3199008" indent="0">
              <a:buNone/>
              <a:defRPr sz="900"/>
            </a:lvl8pPr>
            <a:lvl9pPr marL="36560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3095A-43BA-4A3E-AA11-3AAC34E5A77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9425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D34E3-BA91-4161-AF0C-28DC0E3A8E2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8345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579E-C6F3-479A-B540-EB2785E1D67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2921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03FD4-9EFE-45DA-A229-28FD48F2BCD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458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AA49C-B2E6-457A-91D9-6CE4984409E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795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EF611-8908-4116-9E25-B976D819D39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075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70F3A-B791-4665-91E0-95AB9CBC1DC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594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CF8BB4-B348-491D-90F9-50BB15CA4ED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751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1" tIns="45701" rIns="91401" bIns="457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01" tIns="45701" rIns="91401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114A-C268-4EE4-BCDA-A9DC2E2B274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01" tIns="45701" rIns="91401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01" tIns="45701" rIns="91401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7367-283A-4DB0-8156-9ABC0967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3" name="chimes.wav"/>
          </p:stSnd>
        </p:sndAc>
      </p:transition>
    </mc:Choice>
    <mc:Fallback xmlns="">
      <p:transition spd="slow">
        <p:checker/>
        <p:sndAc>
          <p:stSnd>
            <p:snd r:embed="rId14" name="chimes.wav"/>
          </p:stSnd>
        </p:sndAc>
      </p:transition>
    </mc:Fallback>
  </mc:AlternateContent>
  <p:txStyles>
    <p:titleStyle>
      <a:lvl1pPr algn="ctr" defTabSz="9140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0" indent="-342750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6" indent="-285626" algn="l" defTabSz="9140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3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4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06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06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7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9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11" indent="-228501" algn="l" defTabSz="9140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2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3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5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7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7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8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10" algn="l" defTabSz="914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audio" Target="NUL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audio" Target="NULL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virmary.ucoz.ru/publ/izuchenie_glasnih_bukv_po_metodu_poliakova_chast_1/34-1-0-76" TargetMode="External"/><Relationship Id="rId3" Type="http://schemas.openxmlformats.org/officeDocument/2006/relationships/hyperlink" Target="https://vk.com/wall-58100338_3951" TargetMode="External"/><Relationship Id="rId7" Type="http://schemas.openxmlformats.org/officeDocument/2006/relationships/hyperlink" Target="https://vk.com/wall-2756772_2949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edsovet.su/publ/188-1-0-5556" TargetMode="External"/><Relationship Id="rId5" Type="http://schemas.openxmlformats.org/officeDocument/2006/relationships/hyperlink" Target="https://ped-kopilka.ru/roditeljam/metodika-glena-domana-opisanie.html" TargetMode="External"/><Relationship Id="rId4" Type="http://schemas.openxmlformats.org/officeDocument/2006/relationships/hyperlink" Target="https://metodikinz.ru/goods/?re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209800" y="260351"/>
            <a:ext cx="7772400" cy="2232025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chemeClr val="bg1"/>
                </a:solidFill>
              </a:rPr>
              <a:t>В помощь педагогу: чтение в радость</a:t>
            </a:r>
            <a:endParaRPr lang="es-ES" altLang="ru-RU" sz="3600" b="1" dirty="0">
              <a:solidFill>
                <a:schemeClr val="bg1"/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35863" y="3716338"/>
            <a:ext cx="2881312" cy="2449512"/>
          </a:xfrm>
        </p:spPr>
        <p:txBody>
          <a:bodyPr/>
          <a:lstStyle/>
          <a:p>
            <a:pPr eaLnBrk="1" hangingPunct="1"/>
            <a:r>
              <a:rPr lang="ru-RU" altLang="ru-RU" sz="2000" b="1" i="1" dirty="0" smtClean="0">
                <a:solidFill>
                  <a:schemeClr val="bg1"/>
                </a:solidFill>
              </a:rPr>
              <a:t>Учитель-логопед</a:t>
            </a:r>
          </a:p>
          <a:p>
            <a:pPr eaLnBrk="1" hangingPunct="1"/>
            <a:r>
              <a:rPr lang="ru-RU" altLang="ru-RU" sz="2000" b="1" i="1" dirty="0" smtClean="0">
                <a:solidFill>
                  <a:schemeClr val="bg1"/>
                </a:solidFill>
              </a:rPr>
              <a:t>МБОУ «Средняя школа №2»</a:t>
            </a:r>
            <a:endParaRPr lang="ru-RU" altLang="ru-RU" sz="2000" b="1" i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000" b="1" i="1" dirty="0" smtClean="0">
                <a:solidFill>
                  <a:schemeClr val="bg1"/>
                </a:solidFill>
              </a:rPr>
              <a:t>Краснова Елена Петровна</a:t>
            </a:r>
            <a:endParaRPr lang="ru-RU" alt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323850"/>
            <a:ext cx="7315200" cy="480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чтению по методике О.Соболевой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317" b="17317"/>
          <a:stretch>
            <a:fillRect/>
          </a:stretch>
        </p:blipFill>
        <p:spPr>
          <a:xfrm>
            <a:off x="725180" y="315649"/>
            <a:ext cx="2249620" cy="144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00520" y="1276350"/>
            <a:ext cx="7142550" cy="396514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методика не предполагает изучение алфавита в качестве начальной стадии для обучения чтению, потому что знание алфавита и умение читать между собой никак не связаны. По этой методике дети проходят алфавит намного позднее, когда они уже неплохо читают и пишут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материал распределяется для кинестетиков, аудиалов и визуалов в отдельности, так как принцип обучения построен на «двуполушарной» работе головного мозга.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 метод запоминания как отдельных букв, так и правил, упражнений- всё познается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ассоциативного ряда идет расширение словарного запаса, происходит развитие воображения, логики.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первоначальном этапе букву можно выложить из пуговиц,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слепить;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можно составить небольшое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двустишие; превратить букву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фантастический образ-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рисунок!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58" y="2546634"/>
            <a:ext cx="2804027" cy="180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90" y="4502827"/>
            <a:ext cx="965438" cy="147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8710">
            <a:off x="297691" y="4596597"/>
            <a:ext cx="1267748" cy="144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380" y="4349375"/>
            <a:ext cx="1357187" cy="142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239" y="1759435"/>
            <a:ext cx="901375" cy="1289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26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762000"/>
            <a:ext cx="8229600" cy="838201"/>
          </a:xfrm>
        </p:spPr>
        <p:txBody>
          <a:bodyPr/>
          <a:lstStyle/>
          <a:p>
            <a:pPr eaLnBrk="1" hangingPunct="1"/>
            <a:r>
              <a:rPr lang="ru-RU" dirty="0"/>
              <a:t>Кубики Чаплыгина</a:t>
            </a:r>
            <a:endParaRPr lang="ru-RU" altLang="ru-RU" sz="3600" b="1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2900" y="1771650"/>
            <a:ext cx="6781800" cy="4552950"/>
          </a:xfrm>
        </p:spPr>
        <p:txBody>
          <a:bodyPr/>
          <a:lstStyle/>
          <a:p>
            <a:pPr eaLnBrk="1" hangingPunct="1"/>
            <a:r>
              <a:rPr lang="ru-RU" sz="2000" dirty="0"/>
              <a:t>Способ, в котором скорее реализован звуковой метод обучению чтению через слоги. Двухбуквенные слоги наглядно представлены в деревянных кубиках. В них обе буквы вращаются вокруг середины, сменяя друг друга. Ребенок может достраивать их следующими буквами, собирая слоги и целые слова. Здесь, как и в кубиках Зайцева, все наглядно, но в отличие от них чтение слоговое и побуквенное. Также они занимают гораздо меньше места, в отличие от кубиков Зайцева.</a:t>
            </a:r>
            <a:endParaRPr lang="ru-RU" altLang="ru-RU" sz="2000" dirty="0" smtClean="0"/>
          </a:p>
        </p:txBody>
      </p:sp>
      <p:pic>
        <p:nvPicPr>
          <p:cNvPr id="18434" name="Picture 2" descr="https://img2.creatium.io/disk2/d3/22/a9/04b634424df16dbc8982fa04bbbb406bca/evgeniy_fot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981200"/>
            <a:ext cx="31337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5950" y="1124747"/>
            <a:ext cx="8420100" cy="247570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532" y="4509120"/>
            <a:ext cx="8424936" cy="12961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СОСТАВЛЯЕМ  И ПРОЧИТЫВАЕМ  ТО, ЧТО ПОЛУЧАЕТСЯ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890110" y="116632"/>
            <a:ext cx="2046229" cy="792088"/>
          </a:xfrm>
          <a:prstGeom prst="star7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02"/>
            <a:r>
              <a:rPr lang="ru-RU" sz="4400" b="1">
                <a:solidFill>
                  <a:prstClr val="black"/>
                </a:solidFill>
                <a:latin typeface="Calibri"/>
              </a:rPr>
              <a:t>1-2</a:t>
            </a:r>
            <a:endParaRPr lang="ru-RU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>
              <a:snd r:embed="rId5" name="coin.wav"/>
            </a:hlinkClick>
          </p:cNvPr>
          <p:cNvSpPr/>
          <p:nvPr/>
        </p:nvSpPr>
        <p:spPr>
          <a:xfrm rot="5400000">
            <a:off x="10419784" y="6162001"/>
            <a:ext cx="729272" cy="30383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0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63" y="188640"/>
            <a:ext cx="9595066" cy="64807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1478" y="5185573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7848" y="611495"/>
            <a:ext cx="1224136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7560" y="611497"/>
            <a:ext cx="1386153" cy="8206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6174" y="611495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6962" y="5142897"/>
            <a:ext cx="1944217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32105" y="4941168"/>
            <a:ext cx="3432381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5" name="Плюс 4"/>
          <p:cNvSpPr/>
          <p:nvPr/>
        </p:nvSpPr>
        <p:spPr>
          <a:xfrm>
            <a:off x="3696614" y="672075"/>
            <a:ext cx="815211" cy="69951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281377" y="779518"/>
            <a:ext cx="1059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57081" y="5315612"/>
            <a:ext cx="631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3373528" y="5203478"/>
            <a:ext cx="783332" cy="699516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4" name="coin.wav"/>
            </a:hlinkClick>
          </p:cNvPr>
          <p:cNvSpPr/>
          <p:nvPr/>
        </p:nvSpPr>
        <p:spPr>
          <a:xfrm rot="5400000">
            <a:off x="10419784" y="6162001"/>
            <a:ext cx="729272" cy="30383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63" y="188640"/>
            <a:ext cx="9595066" cy="64807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1478" y="5185573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5840" y="611495"/>
            <a:ext cx="1296144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7560" y="611497"/>
            <a:ext cx="1386153" cy="8206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6174" y="611495"/>
            <a:ext cx="2076230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6861" y="5185573"/>
            <a:ext cx="1944217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46165" y="5185573"/>
            <a:ext cx="3432381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5" name="Плюс 4"/>
          <p:cNvSpPr/>
          <p:nvPr/>
        </p:nvSpPr>
        <p:spPr>
          <a:xfrm>
            <a:off x="3696614" y="672075"/>
            <a:ext cx="815211" cy="69951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281377" y="779518"/>
            <a:ext cx="1059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57081" y="5315612"/>
            <a:ext cx="631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3373528" y="5203478"/>
            <a:ext cx="783332" cy="699516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7558" y="1772817"/>
            <a:ext cx="1386154" cy="8206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5840" y="1772815"/>
            <a:ext cx="1296144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17" name="Плюс 16"/>
          <p:cNvSpPr/>
          <p:nvPr/>
        </p:nvSpPr>
        <p:spPr>
          <a:xfrm>
            <a:off x="3694170" y="1772816"/>
            <a:ext cx="815211" cy="69951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302341" y="1880259"/>
            <a:ext cx="1059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64185" y="1772816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>
              <a:snd r:embed="rId4" name="coin.wav"/>
            </a:hlinkClick>
          </p:cNvPr>
          <p:cNvSpPr/>
          <p:nvPr/>
        </p:nvSpPr>
        <p:spPr>
          <a:xfrm rot="5400000">
            <a:off x="10419784" y="6162001"/>
            <a:ext cx="729272" cy="30383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9" grpId="0" animBg="1"/>
      <p:bldP spid="15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63" y="188640"/>
            <a:ext cx="9595066" cy="64807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1478" y="5185573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К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5840" y="611495"/>
            <a:ext cx="1296144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7560" y="611497"/>
            <a:ext cx="1386153" cy="8206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6174" y="611495"/>
            <a:ext cx="2076230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К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6861" y="5185573"/>
            <a:ext cx="1944217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46165" y="5185573"/>
            <a:ext cx="3432381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К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5" name="Плюс 4"/>
          <p:cNvSpPr/>
          <p:nvPr/>
        </p:nvSpPr>
        <p:spPr>
          <a:xfrm>
            <a:off x="3696614" y="672075"/>
            <a:ext cx="815211" cy="69951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281377" y="779518"/>
            <a:ext cx="1059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57081" y="5315612"/>
            <a:ext cx="631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3373528" y="5203478"/>
            <a:ext cx="783332" cy="699516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7558" y="1772817"/>
            <a:ext cx="1386154" cy="8206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5840" y="1772815"/>
            <a:ext cx="1296144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17" name="Плюс 16"/>
          <p:cNvSpPr/>
          <p:nvPr/>
        </p:nvSpPr>
        <p:spPr>
          <a:xfrm>
            <a:off x="3694170" y="1772816"/>
            <a:ext cx="815211" cy="69951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302341" y="1880259"/>
            <a:ext cx="1059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64185" y="1772816"/>
            <a:ext cx="1968219" cy="820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02"/>
            <a:r>
              <a:rPr lang="ru-RU" sz="8000" b="1" dirty="0">
                <a:solidFill>
                  <a:srgbClr val="002060"/>
                </a:solidFill>
                <a:latin typeface="Calibri"/>
              </a:rPr>
              <a:t>Ш</a:t>
            </a:r>
            <a:r>
              <a:rPr lang="ru-RU" sz="8000" b="1" dirty="0">
                <a:solidFill>
                  <a:srgbClr val="FF0000"/>
                </a:solidFill>
                <a:latin typeface="Calibri"/>
              </a:rPr>
              <a:t>А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>
              <a:snd r:embed="rId4" name="coin.wav"/>
            </a:hlinkClick>
          </p:cNvPr>
          <p:cNvSpPr/>
          <p:nvPr/>
        </p:nvSpPr>
        <p:spPr>
          <a:xfrm rot="5400000">
            <a:off x="10419784" y="6162001"/>
            <a:ext cx="729272" cy="30383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3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9" grpId="0" animBg="1"/>
      <p:bldP spid="15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480" y="188643"/>
            <a:ext cx="9361040" cy="2592287"/>
          </a:xfr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БУКВЫ  -  СКЛАДЫ  -  СЛОВА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480" y="3212976"/>
            <a:ext cx="9361040" cy="3456384"/>
          </a:xfr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4800" dirty="0">
                <a:solidFill>
                  <a:schemeClr val="tx1"/>
                </a:solidFill>
              </a:rPr>
              <a:t>Показываем пальчиком на экране  и  читаем  по  строчкам  по порядку  слева  направо </a:t>
            </a:r>
          </a:p>
        </p:txBody>
      </p:sp>
      <p:sp>
        <p:nvSpPr>
          <p:cNvPr id="5" name="7-конечная звезда 4"/>
          <p:cNvSpPr/>
          <p:nvPr/>
        </p:nvSpPr>
        <p:spPr>
          <a:xfrm>
            <a:off x="9192345" y="368660"/>
            <a:ext cx="1434159" cy="792088"/>
          </a:xfrm>
          <a:prstGeom prst="star7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>
                <a:solidFill>
                  <a:schemeClr val="tx1"/>
                </a:solidFill>
              </a:rPr>
              <a:t>2-2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3" name="coin.wav"/>
            </a:hlinkClick>
          </p:cNvPr>
          <p:cNvSpPr/>
          <p:nvPr/>
        </p:nvSpPr>
        <p:spPr>
          <a:xfrm rot="5400000">
            <a:off x="10125090" y="5903422"/>
            <a:ext cx="801281" cy="31693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436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936104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8800" b="1" dirty="0">
                <a:solidFill>
                  <a:srgbClr val="002060"/>
                </a:solidFill>
              </a:rPr>
              <a:t> Р</a:t>
            </a:r>
            <a:r>
              <a:rPr lang="ru-RU" sz="8800" b="1" dirty="0">
                <a:solidFill>
                  <a:srgbClr val="FF0000"/>
                </a:solidFill>
              </a:rPr>
              <a:t>Е</a:t>
            </a:r>
            <a:r>
              <a:rPr lang="ru-RU" sz="8800" b="1" dirty="0">
                <a:solidFill>
                  <a:srgbClr val="002060"/>
                </a:solidFill>
              </a:rPr>
              <a:t>                         К</a:t>
            </a:r>
            <a:r>
              <a:rPr lang="ru-RU" sz="8800" b="1" dirty="0">
                <a:solidFill>
                  <a:srgbClr val="FF0000"/>
                </a:solidFill>
              </a:rPr>
              <a:t>А</a:t>
            </a:r>
            <a:r>
              <a:rPr lang="ru-RU" sz="8800" b="1" dirty="0">
                <a:solidFill>
                  <a:srgbClr val="002060"/>
                </a:solidFill>
              </a:rPr>
              <a:t/>
            </a:r>
            <a:br>
              <a:rPr lang="ru-RU" sz="8800" b="1" dirty="0">
                <a:solidFill>
                  <a:srgbClr val="002060"/>
                </a:solidFill>
              </a:rPr>
            </a:br>
            <a:r>
              <a:rPr lang="ru-RU" sz="8800" b="1" dirty="0">
                <a:solidFill>
                  <a:srgbClr val="002060"/>
                </a:solidFill>
              </a:rPr>
              <a:t>      </a:t>
            </a:r>
            <a:br>
              <a:rPr lang="ru-RU" sz="8800" b="1" dirty="0">
                <a:solidFill>
                  <a:srgbClr val="002060"/>
                </a:solidFill>
              </a:rPr>
            </a:br>
            <a:r>
              <a:rPr lang="ru-RU" sz="8800" b="1" dirty="0">
                <a:solidFill>
                  <a:srgbClr val="002060"/>
                </a:solidFill>
              </a:rPr>
              <a:t>           Р</a:t>
            </a:r>
            <a:r>
              <a:rPr lang="ru-RU" sz="8800" b="1" dirty="0">
                <a:solidFill>
                  <a:srgbClr val="FF0000"/>
                </a:solidFill>
              </a:rPr>
              <a:t>Е</a:t>
            </a:r>
            <a:r>
              <a:rPr lang="ru-RU" sz="8800" b="1" dirty="0">
                <a:solidFill>
                  <a:srgbClr val="002060"/>
                </a:solidFill>
              </a:rPr>
              <a:t>      К</a:t>
            </a:r>
            <a:r>
              <a:rPr lang="ru-RU" sz="8800" b="1" dirty="0">
                <a:solidFill>
                  <a:srgbClr val="FF0000"/>
                </a:solidFill>
              </a:rPr>
              <a:t>А</a:t>
            </a:r>
            <a:r>
              <a:rPr lang="ru-RU" sz="8800" b="1" dirty="0">
                <a:solidFill>
                  <a:srgbClr val="002060"/>
                </a:solidFill>
              </a:rPr>
              <a:t>             </a:t>
            </a:r>
            <a:br>
              <a:rPr lang="ru-RU" sz="8800" b="1" dirty="0">
                <a:solidFill>
                  <a:srgbClr val="002060"/>
                </a:solidFill>
              </a:rPr>
            </a:br>
            <a:r>
              <a:rPr lang="ru-RU" sz="8800" b="1" dirty="0">
                <a:solidFill>
                  <a:srgbClr val="002060"/>
                </a:solidFill>
              </a:rPr>
              <a:t>          </a:t>
            </a:r>
            <a:br>
              <a:rPr lang="ru-RU" sz="8800" b="1" dirty="0">
                <a:solidFill>
                  <a:srgbClr val="002060"/>
                </a:solidFill>
              </a:rPr>
            </a:br>
            <a:r>
              <a:rPr lang="ru-RU" sz="8800" b="1" dirty="0">
                <a:solidFill>
                  <a:srgbClr val="002060"/>
                </a:solidFill>
              </a:rPr>
              <a:t>              Р</a:t>
            </a:r>
            <a:r>
              <a:rPr lang="ru-RU" sz="8800" b="1" dirty="0">
                <a:solidFill>
                  <a:srgbClr val="FF0000"/>
                </a:solidFill>
              </a:rPr>
              <a:t>Е</a:t>
            </a:r>
            <a:r>
              <a:rPr lang="ru-RU" sz="8800" b="1" dirty="0">
                <a:solidFill>
                  <a:srgbClr val="002060"/>
                </a:solidFill>
              </a:rPr>
              <a:t>К</a:t>
            </a:r>
            <a:r>
              <a:rPr lang="ru-RU" sz="8800" b="1" dirty="0">
                <a:solidFill>
                  <a:srgbClr val="FF0000"/>
                </a:solidFill>
              </a:rPr>
              <a:t>А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V="1">
            <a:off x="1481203" y="188640"/>
            <a:ext cx="9361040" cy="65070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1628" y="546368"/>
            <a:ext cx="6708745" cy="5760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</a:rPr>
              <a:t>ЧТО  ТАМ  БЫЛО  НАПИСАНО?</a:t>
            </a:r>
          </a:p>
        </p:txBody>
      </p:sp>
      <p:pic>
        <p:nvPicPr>
          <p:cNvPr id="6" name="Picture 2" descr="https://proprikol.ru/wp-content/uploads/2020/06/detskie-kartinki-3-650x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33" y="980729"/>
            <a:ext cx="2567201" cy="31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>
              <a:snd r:embed="rId3" name="coin.wav"/>
            </a:hlinkClick>
          </p:cNvPr>
          <p:cNvSpPr/>
          <p:nvPr/>
        </p:nvSpPr>
        <p:spPr>
          <a:xfrm rot="5400000">
            <a:off x="10318322" y="5759406"/>
            <a:ext cx="801281" cy="31693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02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936104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b="1" dirty="0">
                <a:solidFill>
                  <a:srgbClr val="002060"/>
                </a:solidFill>
              </a:rPr>
              <a:t> М</a:t>
            </a:r>
            <a:r>
              <a:rPr lang="ru-RU" sz="9600" b="1" dirty="0">
                <a:solidFill>
                  <a:srgbClr val="FF0000"/>
                </a:solidFill>
              </a:rPr>
              <a:t>О</a:t>
            </a:r>
            <a:r>
              <a:rPr lang="ru-RU" sz="9600" b="1" dirty="0">
                <a:solidFill>
                  <a:srgbClr val="002060"/>
                </a:solidFill>
              </a:rPr>
              <a:t>                     Р</a:t>
            </a:r>
            <a:r>
              <a:rPr lang="ru-RU" sz="9600" b="1" dirty="0">
                <a:solidFill>
                  <a:srgbClr val="FF0000"/>
                </a:solidFill>
              </a:rPr>
              <a:t>Е</a:t>
            </a:r>
            <a:r>
              <a:rPr lang="ru-RU" sz="9600" b="1" dirty="0">
                <a:solidFill>
                  <a:srgbClr val="002060"/>
                </a:solidFill>
              </a:rPr>
              <a:t/>
            </a:r>
            <a:br>
              <a:rPr lang="ru-RU" sz="9600" b="1" dirty="0">
                <a:solidFill>
                  <a:srgbClr val="002060"/>
                </a:solidFill>
              </a:rPr>
            </a:br>
            <a:r>
              <a:rPr lang="ru-RU" sz="9600" b="1" dirty="0">
                <a:solidFill>
                  <a:srgbClr val="002060"/>
                </a:solidFill>
              </a:rPr>
              <a:t>      </a:t>
            </a:r>
            <a:br>
              <a:rPr lang="ru-RU" sz="9600" b="1" dirty="0">
                <a:solidFill>
                  <a:srgbClr val="002060"/>
                </a:solidFill>
              </a:rPr>
            </a:br>
            <a:r>
              <a:rPr lang="ru-RU" sz="9600" b="1" dirty="0">
                <a:solidFill>
                  <a:srgbClr val="002060"/>
                </a:solidFill>
              </a:rPr>
              <a:t>         М</a:t>
            </a:r>
            <a:r>
              <a:rPr lang="ru-RU" sz="9600" b="1" dirty="0">
                <a:solidFill>
                  <a:srgbClr val="FF0000"/>
                </a:solidFill>
              </a:rPr>
              <a:t>О</a:t>
            </a:r>
            <a:r>
              <a:rPr lang="ru-RU" sz="9600" b="1" dirty="0">
                <a:solidFill>
                  <a:srgbClr val="002060"/>
                </a:solidFill>
              </a:rPr>
              <a:t>    Р</a:t>
            </a:r>
            <a:r>
              <a:rPr lang="ru-RU" sz="9600" b="1" dirty="0">
                <a:solidFill>
                  <a:srgbClr val="FF0000"/>
                </a:solidFill>
              </a:rPr>
              <a:t>Е</a:t>
            </a:r>
            <a:r>
              <a:rPr lang="ru-RU" sz="9600" b="1" dirty="0">
                <a:solidFill>
                  <a:srgbClr val="002060"/>
                </a:solidFill>
              </a:rPr>
              <a:t>             </a:t>
            </a:r>
            <a:br>
              <a:rPr lang="ru-RU" sz="9600" b="1" dirty="0">
                <a:solidFill>
                  <a:srgbClr val="002060"/>
                </a:solidFill>
              </a:rPr>
            </a:br>
            <a:r>
              <a:rPr lang="ru-RU" sz="9600" b="1" dirty="0">
                <a:solidFill>
                  <a:srgbClr val="002060"/>
                </a:solidFill>
              </a:rPr>
              <a:t>          </a:t>
            </a:r>
            <a:br>
              <a:rPr lang="ru-RU" sz="9600" b="1" dirty="0">
                <a:solidFill>
                  <a:srgbClr val="002060"/>
                </a:solidFill>
              </a:rPr>
            </a:br>
            <a:r>
              <a:rPr lang="ru-RU" sz="9600" b="1" dirty="0">
                <a:solidFill>
                  <a:srgbClr val="002060"/>
                </a:solidFill>
              </a:rPr>
              <a:t>            М</a:t>
            </a:r>
            <a:r>
              <a:rPr lang="ru-RU" sz="9600" b="1" dirty="0">
                <a:solidFill>
                  <a:srgbClr val="FF0000"/>
                </a:solidFill>
              </a:rPr>
              <a:t>О</a:t>
            </a:r>
            <a:r>
              <a:rPr lang="ru-RU" sz="9600" b="1" dirty="0">
                <a:solidFill>
                  <a:srgbClr val="002060"/>
                </a:solidFill>
              </a:rPr>
              <a:t>Р</a:t>
            </a:r>
            <a:r>
              <a:rPr lang="ru-RU" sz="9600" b="1" dirty="0">
                <a:solidFill>
                  <a:srgbClr val="FF0000"/>
                </a:solidFill>
              </a:rPr>
              <a:t>Е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V="1">
            <a:off x="1415480" y="188640"/>
            <a:ext cx="9361040" cy="6476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1628" y="546368"/>
            <a:ext cx="6708745" cy="5760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</a:rPr>
              <a:t>ЧТО  ТАМ  БЫЛО  НАПИСАНО?</a:t>
            </a:r>
          </a:p>
        </p:txBody>
      </p:sp>
      <p:pic>
        <p:nvPicPr>
          <p:cNvPr id="8" name="Picture 2" descr="https://proprikol.ru/wp-content/uploads/2020/06/detskie-kartinki-3-650x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33" y="980729"/>
            <a:ext cx="2567201" cy="31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>
              <a:snd r:embed="rId2" name="coin.wav"/>
            </a:hlinkClick>
          </p:cNvPr>
          <p:cNvSpPr/>
          <p:nvPr/>
        </p:nvSpPr>
        <p:spPr>
          <a:xfrm rot="5400000">
            <a:off x="10318322" y="5759406"/>
            <a:ext cx="801281" cy="31693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18167"/>
      </p:ext>
    </p:extLst>
  </p:cSld>
  <p:clrMapOvr>
    <a:masterClrMapping/>
  </p:clrMapOvr>
  <p:transition spd="slow">
    <p:push dir="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473" y="188640"/>
            <a:ext cx="9517057" cy="64807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/>
              <a:t>                          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15680" y="5777253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68208" y="5583670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9536" y="5632106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74928" y="5872247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Ц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22257" y="4365104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7848" y="5805264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Щ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17282" y="3553695"/>
            <a:ext cx="5974863" cy="1981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70229" y="4516456"/>
            <a:ext cx="93610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07131" y="4518421"/>
            <a:ext cx="99291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15329" y="4516456"/>
            <a:ext cx="1014113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" name="8-конечная звезда 2"/>
          <p:cNvSpPr/>
          <p:nvPr/>
        </p:nvSpPr>
        <p:spPr>
          <a:xfrm>
            <a:off x="9450373" y="343542"/>
            <a:ext cx="91562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7608168" y="1774203"/>
            <a:ext cx="585092" cy="4680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>
              <a:snd r:embed="rId2" name="coin.wav"/>
            </a:hlinkClick>
          </p:cNvPr>
          <p:cNvSpPr/>
          <p:nvPr/>
        </p:nvSpPr>
        <p:spPr>
          <a:xfrm rot="5247314">
            <a:off x="9987442" y="5754742"/>
            <a:ext cx="732081" cy="3059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7488" y="548681"/>
            <a:ext cx="5904656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16936" y="4516456"/>
            <a:ext cx="1014113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5208" y="3581582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75119" y="3658750"/>
            <a:ext cx="5442626" cy="171446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www.kleo.ru/img/articles/Ct_aBdVW8AA0XH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92" y="755247"/>
            <a:ext cx="3467048" cy="23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675119" y="620688"/>
            <a:ext cx="5442626" cy="24892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  <p:sndAc>
          <p:stSnd>
            <p:snd r:embed="rId2" name="coin.wav"/>
          </p:stSnd>
        </p:sndAc>
      </p:transition>
    </mc:Choice>
    <mc:Fallback xmlns="">
      <p:transition spd="slow" advClick="0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6" grpId="0" animBg="1"/>
      <p:bldP spid="37" grpId="0" animBg="1"/>
      <p:bldP spid="38" grpId="0" animBg="1"/>
      <p:bldP spid="21" grpId="0" animBg="1"/>
      <p:bldP spid="2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600201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методики обучения чтению, которые доказали свою эффективность</a:t>
            </a:r>
            <a:endParaRPr lang="ru-RU" altLang="ru-RU" sz="3600" b="1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9277350" cy="4525963"/>
          </a:xfrm>
        </p:spPr>
        <p:txBody>
          <a:bodyPr/>
          <a:lstStyle/>
          <a:p>
            <a:pPr eaLnBrk="1" hangingPunct="1"/>
            <a:r>
              <a:rPr lang="ru-RU" b="1" i="1" u="sng" dirty="0"/>
              <a:t>Аналитико-синтетический </a:t>
            </a:r>
            <a:r>
              <a:rPr lang="ru-RU" b="1" i="1" u="sng" dirty="0" smtClean="0"/>
              <a:t>метод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Еще его называют фонемный метод, звуковой или слоговой. Названий много, но принцип один «от букв к слогам». Сначала детей учат воспринимать, как буква звучит. Для того чтобы прочитать слово, мы разделяем его на буквы, звуки и фонемы (сочетания букв) — этот этап называется «аналитическим». Затем мы сливаем буквы в слоги, а слоги в слова — то есть «синтезируем». Отсюда и название метода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 этому методу учатся читать дети в старших группах детских садов и в школах. Он встретится вам в современных букварях и азбуках.</a:t>
            </a: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15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473" y="188640"/>
            <a:ext cx="9517057" cy="64807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/>
              <a:t>                          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900714" y="2951420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З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094094" y="3645024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Ф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53410" y="5454759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8328" y="1774203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64610" y="5876811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9736" y="5697252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17282" y="3553695"/>
            <a:ext cx="5974863" cy="1981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70229" y="4516456"/>
            <a:ext cx="93610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07131" y="4518421"/>
            <a:ext cx="99291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15329" y="4516456"/>
            <a:ext cx="1014113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З</a:t>
            </a:r>
          </a:p>
        </p:txBody>
      </p:sp>
      <p:sp>
        <p:nvSpPr>
          <p:cNvPr id="3" name="8-конечная звезда 2"/>
          <p:cNvSpPr/>
          <p:nvPr/>
        </p:nvSpPr>
        <p:spPr>
          <a:xfrm>
            <a:off x="9450373" y="343542"/>
            <a:ext cx="91562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7608168" y="1774203"/>
            <a:ext cx="585092" cy="4680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>
              <a:snd r:embed="rId2" name="coin.wav"/>
            </a:hlinkClick>
          </p:cNvPr>
          <p:cNvSpPr/>
          <p:nvPr/>
        </p:nvSpPr>
        <p:spPr>
          <a:xfrm rot="5247314">
            <a:off x="9987442" y="5754742"/>
            <a:ext cx="732081" cy="3059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7488" y="548681"/>
            <a:ext cx="5904656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16936" y="4516456"/>
            <a:ext cx="1014113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4025" y="5805264"/>
            <a:ext cx="93610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75119" y="3601786"/>
            <a:ext cx="5442626" cy="1699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https://avatars.mds.yandex.net/i?id=06208c711b82bf3b4b1951928568759c578907af-918236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93" y="661472"/>
            <a:ext cx="3658071" cy="24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675119" y="620688"/>
            <a:ext cx="5442626" cy="24892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  <p:sndAc>
          <p:stSnd>
            <p:snd r:embed="rId2" name="coin.wav"/>
          </p:stSnd>
        </p:sndAc>
      </p:transition>
    </mc:Choice>
    <mc:Fallback xmlns="">
      <p:transition spd="slow" advClick="0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6" grpId="0" animBg="1"/>
      <p:bldP spid="37" grpId="0" animBg="1"/>
      <p:bldP spid="38" grpId="0" animBg="1"/>
      <p:bldP spid="21" grpId="0" animBg="1"/>
      <p:bldP spid="2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 </a:t>
            </a:r>
            <a:r>
              <a:rPr lang="en-US" altLang="ru-RU" sz="3600" b="1">
                <a:solidFill>
                  <a:schemeClr val="bg1"/>
                </a:solidFill>
              </a:rPr>
              <a:t>games-for-kids.ru</a:t>
            </a:r>
            <a:endParaRPr lang="ru-RU" altLang="ru-RU" b="1" smtClean="0">
              <a:solidFill>
                <a:schemeClr val="bg1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1182350" cy="4525963"/>
          </a:xfrm>
        </p:spPr>
        <p:txBody>
          <a:bodyPr/>
          <a:lstStyle/>
          <a:p>
            <a:pPr algn="just" eaLnBrk="1" hangingPunct="1"/>
            <a:r>
              <a:rPr lang="ru-RU" altLang="ru-RU" sz="2400" dirty="0"/>
              <a:t>Лучший в Рунете сайт с бесплатными развивающими играми и упражнениями для детей - games-for-kids.ru. В специальном разделе </a:t>
            </a:r>
            <a:r>
              <a:rPr lang="ru-RU" altLang="ru-RU" sz="2400" dirty="0" smtClean="0"/>
              <a:t>сайта </a:t>
            </a:r>
            <a:r>
              <a:rPr lang="ru-RU" altLang="ru-RU" sz="2400" b="1" i="1" dirty="0" smtClean="0"/>
              <a:t>«УЧИМСЯ ЧИТАТЬ»</a:t>
            </a:r>
            <a:r>
              <a:rPr lang="ru-RU" altLang="ru-RU" sz="2400" b="1" i="1" dirty="0"/>
              <a:t> </a:t>
            </a:r>
            <a:r>
              <a:rPr lang="ru-RU" altLang="ru-RU" sz="2400" dirty="0"/>
              <a:t>вы найдете онлайн букварь (азбуку), игры с буквами, игры на обучение чтению слогов, игры со словами и целыми предложениями, тексты для чтения. Яркие, красочные картинки, игровая форма подачи материала сделают занятия по обучению чтению дошкольников не только полезными, но и интересными.</a:t>
            </a:r>
          </a:p>
        </p:txBody>
      </p:sp>
    </p:spTree>
    <p:extLst>
      <p:ext uri="{BB962C8B-B14F-4D97-AF65-F5344CB8AC3E}">
        <p14:creationId xmlns:p14="http://schemas.microsoft.com/office/powerpoint/2010/main" val="1258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5"/>
            <a:ext cx="8229600" cy="153986"/>
          </a:xfrm>
        </p:spPr>
        <p:txBody>
          <a:bodyPr/>
          <a:lstStyle/>
          <a:p>
            <a:pPr eaLnBrk="1" hangingPunct="1"/>
            <a:endParaRPr lang="ru-RU" altLang="ru-RU" sz="3600" b="1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10972800" cy="3916364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52" b="7452"/>
          <a:stretch>
            <a:fillRect/>
          </a:stretch>
        </p:blipFill>
        <p:spPr>
          <a:xfrm>
            <a:off x="152400" y="190500"/>
            <a:ext cx="7638287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90687" y="628651"/>
            <a:ext cx="3890035" cy="33909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интернет – ресурсы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vk.com/wall-58100338_3951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https://metodikinz.ru/goods/?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reload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ped-kopilka.ru/roditeljam/metodika-glena-domana-opisanie.html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pedsovet.su/publ/188-1-0-5556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vk.com/wall-2756772_29492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virmary.ucoz.ru/publ/izuchenie_glasnih_bukv_po_metodu_poliakova_chast_1/34-1-0-76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78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Звукобуквенная методика обучения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Д.Б. Эльконина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24465" y="2101850"/>
            <a:ext cx="7148051" cy="412115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 Буквари  построены именно на этом способе обучения чтению.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Описанный механизм воссоздания звуковой системы формы слова при чтении требует ориентации в звуковой системе языка – фонемного анализа.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Фонемный анализ позволяет: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порядок следования фонем в слове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различительную функцию фонем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основные фонематические противопоставление, свойственных языку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151992" y="134784"/>
            <a:ext cx="2705100" cy="356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16" y="2908940"/>
            <a:ext cx="2043884" cy="284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61" b="11861"/>
          <a:stretch>
            <a:fillRect/>
          </a:stretch>
        </p:blipFill>
        <p:spPr>
          <a:xfrm>
            <a:off x="209550" y="438151"/>
            <a:ext cx="3657600" cy="31267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11561" y="1390650"/>
            <a:ext cx="6065889" cy="4188971"/>
          </a:xfrm>
        </p:spPr>
        <p:txBody>
          <a:bodyPr>
            <a:noAutofit/>
          </a:bodyPr>
          <a:lstStyle/>
          <a:p>
            <a:r>
              <a:rPr lang="ru-RU" sz="2000" dirty="0"/>
              <a:t>При обучении чтению по складам исчезает такая проблема: как объяснить ребенку принцип слияния букв в слоги — одна из главных трудностей у детей, которые осваивают чтение по звуковой системе</a:t>
            </a:r>
            <a:r>
              <a:rPr lang="ru-RU" sz="2000" dirty="0" smtClean="0"/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Зайцев сделал ставку на зрение, слух и тактильные ощущения.. Он написал склады на гранях кубиков. Кубики он сделал различными по цвету, размеру и звуку, который они издают, поэтому каждый раз при обращении к ним включаются разные каналы восприятия. Это помогает детям почувствовать. А не понять разницу между гласными и согласными, звонкими и глухими.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3736314"/>
            <a:ext cx="3657600" cy="25830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9717" y="266701"/>
            <a:ext cx="7315200" cy="781050"/>
          </a:xfrm>
        </p:spPr>
        <p:txBody>
          <a:bodyPr/>
          <a:lstStyle/>
          <a:p>
            <a:pPr algn="ctr"/>
            <a:r>
              <a:rPr lang="ru-RU" sz="2400" i="1" u="sng" dirty="0"/>
              <a:t>Кубики Зайцева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95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чтения - СЛОВО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807264" y="284176"/>
            <a:ext cx="2838450" cy="356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93290" y="2067732"/>
            <a:ext cx="8298426" cy="334246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методе глобального чтения связано с методикой раннего развития американского нейрофизиолога Гена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графическое изображение воспринимается как идеограмма. Знание подкрепляется картинкой. Достоинства метода в том, что он позволяет сразу ввести в круг чтения детей значительное количество слов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6" y="33616"/>
            <a:ext cx="1707787" cy="20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3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209550"/>
            <a:ext cx="7315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раннего обучения чтению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 Тюленева</a:t>
            </a:r>
            <a:endParaRPr lang="ru-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90" b="13390"/>
          <a:stretch>
            <a:fillRect/>
          </a:stretch>
        </p:blipFill>
        <p:spPr>
          <a:xfrm>
            <a:off x="481014" y="552450"/>
            <a:ext cx="2665686" cy="171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6701" y="895350"/>
            <a:ext cx="6558216" cy="5257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Считает, что современная система образования тормозит развитие детей, мешает им осваивать многое полезные навыки. Так, читать можно научить к двум годам, а не к семи. Причем в два сделать это легче, чем в семь.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П.В. Тюленев создает: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– программа « В пять лет – в пятый класс»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– 1996 – книга « Читать раньше,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ходить»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начинать показывать новорожденному буквы,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он привыкнет к ним,  как к любым игрушкам, и в дальнейшем будет радостно узнавать их.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если вывешивать рекомендуемые методикой изображения ( букв, геометрических фигур) с первых дней, то в течение первых месяцев малыш запомнит образы слов. В будущем он будет оперировать этими образами, словно своеобразным конструктором, складывать эти образы в слова. а значит..читать.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5" y="2770853"/>
            <a:ext cx="2297083" cy="295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702601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чтения - СЛОВО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88259" y="1912938"/>
            <a:ext cx="6074030" cy="37893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 аналогичной схеме работает А.А. Маниченко автор развивающей программы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 Читаем с пеленок».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обучения состоит в том, что ребенку в течение нескольких секунд показывают карточку с написанными на ней словом, он запоминает графический рисунок. Авторы методик советуют начинать заниматься с ребенком как можно раньше ( с 6 месяцев)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1" y="93663"/>
            <a:ext cx="3181349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89" y="3913188"/>
            <a:ext cx="3943811" cy="249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5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послогового чтения Т.С.Резниченко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7492" y="4555588"/>
            <a:ext cx="4756150" cy="143986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4294967295"/>
          </p:nvPr>
        </p:nvSpPr>
        <p:spPr>
          <a:xfrm>
            <a:off x="3543301" y="1257300"/>
            <a:ext cx="8088260" cy="13144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заключается в том, что вместо того чтобы знакомить ребенка с правилами чтения слогов, ему просто демонстрируют, как они читаются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quarter" idx="4294967295"/>
          </p:nvPr>
        </p:nvSpPr>
        <p:spPr>
          <a:xfrm>
            <a:off x="3390797" y="2192593"/>
            <a:ext cx="8801203" cy="230320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важно: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строго определенный порядок введения слогов ( он обосновывается научно)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после запоминания очередного слога предлагать ребенку читать слова с этим слогом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2" y="1091534"/>
            <a:ext cx="2415370" cy="29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152401"/>
            <a:ext cx="9784080" cy="13335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чтению по методу М. Монтесори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84" b="4784"/>
          <a:stretch>
            <a:fillRect/>
          </a:stretch>
        </p:blipFill>
        <p:spPr>
          <a:xfrm>
            <a:off x="788547" y="781051"/>
            <a:ext cx="4069203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24451" y="1485901"/>
            <a:ext cx="4781549" cy="46862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Монтессори предлагает способ, с помощью которого дети сами – без помощи специального обучения, без азбук, букварей, прописей и почти без карандаша и бумаги – легко и с желанием научиться читать.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Причем читать бегло, без запинок и спотыкания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EF"/>
              </a:clrFrom>
              <a:clrTo>
                <a:srgbClr val="FFF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0271" y="4466303"/>
            <a:ext cx="2934564" cy="187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780</Words>
  <Application>Microsoft Office PowerPoint</Application>
  <PresentationFormat>Широкоэкранный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Diseño predeterminado</vt:lpstr>
      <vt:lpstr>1_Тема Office</vt:lpstr>
      <vt:lpstr>В помощь педагогу: чтение в радость</vt:lpstr>
      <vt:lpstr>Рассмотрим методики обучения чтению, которые доказали свою эффективность</vt:lpstr>
      <vt:lpstr> Звукобуквенная методика обучения чтению  Д.Б. Эльконина </vt:lpstr>
      <vt:lpstr>Кубики Зайцева </vt:lpstr>
      <vt:lpstr>Единица чтения - СЛОВО</vt:lpstr>
      <vt:lpstr> Методика раннего обучения чтению  В.П. Тюленева</vt:lpstr>
      <vt:lpstr>Единица чтения - СЛОВО</vt:lpstr>
      <vt:lpstr> Методика послогового чтения Т.С.Резниченко </vt:lpstr>
      <vt:lpstr>  Обучение чтению по методу М. Монтесори  </vt:lpstr>
      <vt:lpstr>  Обучение чтению по методике О.Соболевой</vt:lpstr>
      <vt:lpstr>Кубики Чаплыгина</vt:lpstr>
      <vt:lpstr>СЛОВА</vt:lpstr>
      <vt:lpstr>Презентация PowerPoint</vt:lpstr>
      <vt:lpstr>Презентация PowerPoint</vt:lpstr>
      <vt:lpstr>Презентация PowerPoint</vt:lpstr>
      <vt:lpstr>БУКВЫ  -  СКЛАДЫ  -  СЛОВА</vt:lpstr>
      <vt:lpstr> РЕ                         КА                   РЕ      КА                                       РЕКА</vt:lpstr>
      <vt:lpstr> МО                     РЕ                 МО    РЕ                                     МОРЕ</vt:lpstr>
      <vt:lpstr>                               </vt:lpstr>
      <vt:lpstr>                               </vt:lpstr>
      <vt:lpstr> games-for-kids.ru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2024-09-18T07:58:38Z</dcterms:created>
  <dcterms:modified xsi:type="dcterms:W3CDTF">2024-09-25T06:21:24Z</dcterms:modified>
</cp:coreProperties>
</file>