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7" r:id="rId9"/>
    <p:sldId id="262" r:id="rId10"/>
    <p:sldId id="268" r:id="rId11"/>
    <p:sldId id="263" r:id="rId12"/>
    <p:sldId id="269" r:id="rId13"/>
    <p:sldId id="264" r:id="rId14"/>
    <p:sldId id="270" r:id="rId15"/>
    <p:sldId id="265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93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68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399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87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4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00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27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402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76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40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234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B29252-D74F-4705-BCD4-978DF731A46F}" type="datetimeFigureOut">
              <a:rPr lang="ru-RU" smtClean="0"/>
              <a:t>21.08.2024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C6DE71-67EE-4A9C-8BA5-E6F872BE8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3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96814" y="362606"/>
            <a:ext cx="6574220" cy="536028"/>
          </a:xfrm>
        </p:spPr>
        <p:txBody>
          <a:bodyPr>
            <a:normAutofit/>
          </a:bodyPr>
          <a:lstStyle/>
          <a:p>
            <a:r>
              <a:rPr lang="ru-RU" sz="1400" dirty="0"/>
              <a:t>Муниципальное бюджетное дошкольное образовательное учреждение</a:t>
            </a:r>
            <a:br>
              <a:rPr lang="ru-RU" sz="1400" dirty="0"/>
            </a:br>
            <a:r>
              <a:rPr lang="ru-RU" sz="1400" dirty="0" smtClean="0"/>
              <a:t>детский </a:t>
            </a:r>
            <a:r>
              <a:rPr lang="ru-RU" sz="1400" dirty="0"/>
              <a:t>сад № 92.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6814" y="898634"/>
            <a:ext cx="6369269" cy="3042746"/>
          </a:xfrm>
        </p:spPr>
        <p:txBody>
          <a:bodyPr>
            <a:normAutofit fontScale="47500" lnSpcReduction="20000"/>
          </a:bodyPr>
          <a:lstStyle/>
          <a:p>
            <a:endParaRPr lang="ru-RU" sz="5100" dirty="0" smtClean="0">
              <a:solidFill>
                <a:srgbClr val="00B050"/>
              </a:solidFill>
            </a:endParaRPr>
          </a:p>
          <a:p>
            <a:r>
              <a:rPr lang="ru-RU" sz="5800" dirty="0" smtClean="0">
                <a:solidFill>
                  <a:srgbClr val="00B050"/>
                </a:solidFill>
              </a:rPr>
              <a:t>Развитие связной речи детей  через использование загадок</a:t>
            </a:r>
          </a:p>
          <a:p>
            <a:endParaRPr lang="ru-RU" sz="5800" dirty="0">
              <a:solidFill>
                <a:srgbClr val="00B050"/>
              </a:solidFill>
            </a:endParaRPr>
          </a:p>
          <a:p>
            <a:endParaRPr lang="ru-RU" dirty="0" smtClean="0">
              <a:solidFill>
                <a:srgbClr val="00B050"/>
              </a:solidFill>
            </a:endParaRPr>
          </a:p>
          <a:p>
            <a:pPr algn="r"/>
            <a:endParaRPr lang="ru-RU" sz="2500" dirty="0" smtClean="0"/>
          </a:p>
          <a:p>
            <a:pPr algn="r"/>
            <a:r>
              <a:rPr lang="ru-RU" sz="2500" dirty="0" smtClean="0"/>
              <a:t>Презентацию подготовила</a:t>
            </a:r>
          </a:p>
          <a:p>
            <a:pPr algn="r"/>
            <a:r>
              <a:rPr lang="ru-RU" sz="2500" dirty="0"/>
              <a:t>в</a:t>
            </a:r>
            <a:r>
              <a:rPr lang="ru-RU" sz="2500" dirty="0" smtClean="0"/>
              <a:t>оспитатель средней группы</a:t>
            </a:r>
          </a:p>
          <a:p>
            <a:pPr algn="r"/>
            <a:r>
              <a:rPr lang="ru-RU" sz="2500" dirty="0" smtClean="0"/>
              <a:t>Короткова И.В</a:t>
            </a:r>
          </a:p>
          <a:p>
            <a:r>
              <a:rPr lang="ru-RU" sz="2500" dirty="0" err="1"/>
              <a:t>г</a:t>
            </a:r>
            <a:r>
              <a:rPr lang="ru-RU" sz="2500" dirty="0" err="1" smtClean="0"/>
              <a:t>.Тверь</a:t>
            </a:r>
            <a:r>
              <a:rPr lang="ru-RU" sz="2500" dirty="0" smtClean="0"/>
              <a:t> 2024 год.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155885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178" y="0"/>
            <a:ext cx="4603531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20662" cy="67318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708" y="0"/>
            <a:ext cx="41364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10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13034" y="204952"/>
            <a:ext cx="9727325" cy="63219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«Картинка – матрица»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Цель: </a:t>
            </a:r>
            <a:r>
              <a:rPr lang="ru-RU" sz="2000" dirty="0" smtClean="0">
                <a:solidFill>
                  <a:srgbClr val="000000"/>
                </a:solidFill>
                <a:latin typeface="PT Sans"/>
              </a:rPr>
              <a:t> Научить </a:t>
            </a:r>
            <a:r>
              <a:rPr lang="ru-RU" sz="2000" dirty="0">
                <a:solidFill>
                  <a:srgbClr val="000000"/>
                </a:solidFill>
                <a:latin typeface="PT Sans"/>
              </a:rPr>
              <a:t>составлять сюжетный рассказ по картине. </a:t>
            </a:r>
            <a:r>
              <a:rPr lang="ru-RU" sz="2000" dirty="0" smtClean="0">
                <a:solidFill>
                  <a:srgbClr val="000000"/>
                </a:solidFill>
                <a:latin typeface="PT Sans"/>
              </a:rPr>
              <a:t>Развитие способности </a:t>
            </a:r>
            <a:r>
              <a:rPr lang="ru-RU" sz="2000" dirty="0">
                <a:solidFill>
                  <a:srgbClr val="000000"/>
                </a:solidFill>
                <a:latin typeface="PT Sans"/>
              </a:rPr>
              <a:t>самостоятельно придумывать события, предшествующие изображенному и последующие. </a:t>
            </a:r>
            <a:endParaRPr lang="ru-RU" sz="2000" dirty="0" smtClean="0">
              <a:solidFill>
                <a:srgbClr val="000000"/>
              </a:solidFill>
              <a:latin typeface="PT Sans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  <a:latin typeface="PT Sans"/>
              </a:rPr>
              <a:t>Задачи: </a:t>
            </a:r>
            <a:r>
              <a:rPr lang="ru-RU" sz="2400" dirty="0" smtClean="0">
                <a:latin typeface="PT Sans"/>
              </a:rPr>
              <a:t>- </a:t>
            </a:r>
            <a:r>
              <a:rPr lang="ru-RU" sz="2000" dirty="0" smtClean="0">
                <a:latin typeface="PT Sans"/>
              </a:rPr>
              <a:t>Уточнять представления детей о загадках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PT Sans"/>
              </a:rPr>
              <a:t>Учить отгадывать описательные загадки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PT Sans"/>
              </a:rPr>
              <a:t>Формировать интерес к окружающему, совместным играм, преодолевать трудности в общении.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PT Sans"/>
              </a:rPr>
              <a:t>Формировать </a:t>
            </a:r>
            <a:r>
              <a:rPr lang="ru-RU" sz="2000" dirty="0">
                <a:latin typeface="PT Sans"/>
              </a:rPr>
              <a:t>грамматически правильную речь и активизировать словарь</a:t>
            </a:r>
            <a:r>
              <a:rPr lang="ru-RU" sz="2000" dirty="0" smtClean="0">
                <a:latin typeface="PT Sans"/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Оборудование: </a:t>
            </a:r>
            <a:r>
              <a:rPr lang="ru-RU" sz="2000" dirty="0" smtClean="0"/>
              <a:t>Карточки с загадками, картинки с отгадками, поле для прикрепления отгадок.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Ход игры: </a:t>
            </a:r>
            <a:r>
              <a:rPr lang="ru-RU" sz="2000" dirty="0" smtClean="0"/>
              <a:t>Воспитатель каждому игроку по очереди загадывает загадку, ребёнок называет отгадку, находит карточку с изображением отгадки и прилепляет на игровое поле. Когда поле полностью заполнится предлагается детям придумать рассказ по полученной картинке.</a:t>
            </a:r>
            <a:endParaRPr lang="ru-RU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4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16321" y="-76939"/>
            <a:ext cx="4582584" cy="30900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895" y="-1"/>
            <a:ext cx="3696357" cy="6763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010" y="3013102"/>
            <a:ext cx="3679624" cy="3750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64" y="0"/>
            <a:ext cx="4156805" cy="42566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493" y="3107695"/>
            <a:ext cx="3934190" cy="375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42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5738" y="331076"/>
            <a:ext cx="10042634" cy="61643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«Лото»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Цель</a:t>
            </a:r>
            <a:r>
              <a:rPr lang="ru-RU" sz="2600" dirty="0" smtClean="0"/>
              <a:t>: приобретение детьми навыков общения.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Задачи: - </a:t>
            </a:r>
            <a:r>
              <a:rPr lang="ru-RU" sz="2400" dirty="0" smtClean="0"/>
              <a:t> </a:t>
            </a:r>
            <a:r>
              <a:rPr lang="ru-RU" sz="2400" dirty="0"/>
              <a:t>П</a:t>
            </a:r>
            <a:r>
              <a:rPr lang="ru-RU" sz="2400" dirty="0" smtClean="0"/>
              <a:t>ополнять словарный запас детей, приобретать знания из различных областей.</a:t>
            </a:r>
          </a:p>
          <a:p>
            <a:pPr marL="0" indent="0">
              <a:buNone/>
            </a:pPr>
            <a:r>
              <a:rPr lang="ru-RU" sz="2400" dirty="0" smtClean="0"/>
              <a:t>- Воспитывать культуру общения, поведения.</a:t>
            </a:r>
          </a:p>
          <a:p>
            <a:pPr marL="0" indent="0">
              <a:buNone/>
            </a:pPr>
            <a:r>
              <a:rPr lang="ru-RU" sz="2400" dirty="0" smtClean="0"/>
              <a:t>- Развивать логическое мышление, речь, внимание, воображение.</a:t>
            </a:r>
          </a:p>
          <a:p>
            <a:pPr marL="0" indent="0">
              <a:buNone/>
            </a:pPr>
            <a:endParaRPr lang="ru-RU" sz="24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58258" y="-212832"/>
            <a:ext cx="3515707" cy="990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200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8"/>
            <a:ext cx="3988676" cy="684538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676" y="0"/>
            <a:ext cx="467907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0" y="12618"/>
            <a:ext cx="3614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09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752" y="365126"/>
            <a:ext cx="9320048" cy="61233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</a:rPr>
              <a:t>«Две корзины»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60330" y="977462"/>
            <a:ext cx="9774622" cy="5502166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solidFill>
                  <a:srgbClr val="00B050"/>
                </a:solidFill>
              </a:rPr>
              <a:t>Задачи:</a:t>
            </a:r>
            <a:r>
              <a:rPr lang="ru-RU" dirty="0"/>
              <a:t> </a:t>
            </a:r>
            <a:r>
              <a:rPr lang="ru-RU" sz="2400" dirty="0"/>
              <a:t>Закрепить знания детей о овощах и фруктах </a:t>
            </a:r>
          </a:p>
          <a:p>
            <a:r>
              <a:rPr lang="ru-RU" sz="2400" dirty="0"/>
              <a:t>Учить использовать в речи обобщающие понятия, </a:t>
            </a:r>
            <a:endParaRPr lang="ru-RU" sz="2400" dirty="0" smtClean="0"/>
          </a:p>
          <a:p>
            <a:r>
              <a:rPr lang="ru-RU" sz="2400" dirty="0"/>
              <a:t>Р</a:t>
            </a:r>
            <a:r>
              <a:rPr lang="ru-RU" sz="2400" dirty="0" smtClean="0"/>
              <a:t>азвивать </a:t>
            </a:r>
            <a:r>
              <a:rPr lang="ru-RU" sz="2400" dirty="0"/>
              <a:t>устную речь, </a:t>
            </a:r>
            <a:endParaRPr lang="ru-RU" sz="2400" dirty="0" smtClean="0"/>
          </a:p>
          <a:p>
            <a:r>
              <a:rPr lang="ru-RU" sz="2400" dirty="0"/>
              <a:t>Р</a:t>
            </a:r>
            <a:r>
              <a:rPr lang="ru-RU" sz="2400" dirty="0" smtClean="0"/>
              <a:t>азвивать </a:t>
            </a:r>
            <a:r>
              <a:rPr lang="ru-RU" sz="2400" dirty="0"/>
              <a:t>у детей мелкую моторику, память, </a:t>
            </a:r>
            <a:r>
              <a:rPr lang="ru-RU" sz="2400" dirty="0" smtClean="0"/>
              <a:t>внимание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Оборудование: </a:t>
            </a:r>
            <a:r>
              <a:rPr lang="ru-RU" sz="2400" dirty="0" smtClean="0"/>
              <a:t>Карточки с загадками, картинки с изображением овощей и фруктов, две корзинки.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Ход игры:</a:t>
            </a:r>
            <a:r>
              <a:rPr lang="ru-RU" sz="2400" dirty="0" smtClean="0"/>
              <a:t> Воспитатель каждому ребёнку по очереди загадывает загадку, ребёнок находит ответ на картинках, называет его, говорит что это овощ или фрукт и прикрепляет картинку к нужной картине.</a:t>
            </a:r>
            <a:endParaRPr lang="ru-RU" sz="2400" b="1" dirty="0" smtClean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0774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2608" y="0"/>
            <a:ext cx="4353930" cy="376795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0893" y="0"/>
            <a:ext cx="5143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982" y="2948152"/>
            <a:ext cx="4093779" cy="39098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37" y="0"/>
            <a:ext cx="4198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10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8440" y="283780"/>
            <a:ext cx="10011105" cy="624314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В </a:t>
            </a:r>
            <a:r>
              <a:rPr lang="ru-RU" b="1" dirty="0">
                <a:solidFill>
                  <a:srgbClr val="00B050"/>
                </a:solidFill>
              </a:rPr>
              <a:t>дидактических игах с </a:t>
            </a:r>
            <a:r>
              <a:rPr lang="ru-RU" b="1" dirty="0" smtClean="0">
                <a:solidFill>
                  <a:srgbClr val="00B050"/>
                </a:solidFill>
              </a:rPr>
              <a:t>загадками у детей  </a:t>
            </a:r>
            <a:r>
              <a:rPr lang="ru-RU" b="1" dirty="0">
                <a:solidFill>
                  <a:srgbClr val="00B050"/>
                </a:solidFill>
              </a:rPr>
              <a:t>развивается </a:t>
            </a:r>
            <a:r>
              <a:rPr lang="ru-RU" b="1" dirty="0" smtClean="0">
                <a:solidFill>
                  <a:srgbClr val="00B050"/>
                </a:solidFill>
              </a:rPr>
              <a:t> речь, расширяется словарный запас, логика</a:t>
            </a:r>
            <a:r>
              <a:rPr lang="ru-RU" b="1" dirty="0" smtClean="0">
                <a:solidFill>
                  <a:srgbClr val="00B050"/>
                </a:solidFill>
              </a:rPr>
              <a:t>, наблюдательность</a:t>
            </a:r>
            <a:r>
              <a:rPr lang="ru-RU" b="1" dirty="0">
                <a:solidFill>
                  <a:srgbClr val="00B050"/>
                </a:solidFill>
              </a:rPr>
              <a:t>, умение самостоятельно решать умственные задачи. </a:t>
            </a:r>
            <a:endParaRPr lang="ru-RU" b="1" dirty="0" smtClean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ru-RU" sz="6000" b="1" dirty="0" smtClean="0">
                <a:solidFill>
                  <a:srgbClr val="00B0F0"/>
                </a:solidFill>
              </a:rPr>
              <a:t>Спасибо за внимание</a:t>
            </a:r>
          </a:p>
          <a:p>
            <a:pPr marL="0" indent="0" algn="ctr">
              <a:buNone/>
            </a:pPr>
            <a:endParaRPr lang="ru-RU" sz="6000" b="1" dirty="0">
              <a:solidFill>
                <a:srgbClr val="00B0F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828" y="2443655"/>
            <a:ext cx="9236048" cy="40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5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502" y="299545"/>
            <a:ext cx="9963808" cy="6258910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00B050"/>
                </a:solidFill>
              </a:rPr>
              <a:t>Актуальность: </a:t>
            </a:r>
            <a:r>
              <a:rPr lang="ru-RU" sz="2700" dirty="0" smtClean="0">
                <a:solidFill>
                  <a:srgbClr val="FF0000"/>
                </a:solidFill>
              </a:rPr>
              <a:t>Загадка</a:t>
            </a:r>
            <a:r>
              <a:rPr lang="ru-RU" sz="2700" dirty="0" smtClean="0"/>
              <a:t> – одна из малых форм устного народного творчества, в которой в предельно сжатой, образной форме</a:t>
            </a:r>
            <a:br>
              <a:rPr lang="ru-RU" sz="2700" dirty="0" smtClean="0"/>
            </a:br>
            <a:r>
              <a:rPr lang="ru-RU" sz="2700" dirty="0" smtClean="0"/>
              <a:t>даются наиболее яркие, характерные признаки предметов или явлений. Загадки – наши старые и добрые знакомые. Любую</a:t>
            </a:r>
            <a:br>
              <a:rPr lang="ru-RU" sz="2700" dirty="0" smtClean="0"/>
            </a:br>
            <a:r>
              <a:rPr lang="ru-RU" sz="2700" dirty="0" smtClean="0"/>
              <a:t>из них можно безошибочно узнать «в лицо», при встрече не спутав ни со скороговоркой, ни со считалочкой.</a:t>
            </a:r>
            <a:br>
              <a:rPr lang="ru-RU" sz="2700" dirty="0" smtClean="0"/>
            </a:br>
            <a:r>
              <a:rPr lang="ru-RU" sz="2700" dirty="0" smtClean="0"/>
              <a:t>«Загадка доставляет уму ребенка полезное упражнение, а для воспитателя дает возможность сделать занятие занимательным, интересным, а что может быть интереснее, чем самому найти ответ-отгадку или придумать новую, свою собственную?»</a:t>
            </a:r>
            <a:br>
              <a:rPr lang="ru-RU" sz="2700" dirty="0" smtClean="0"/>
            </a:br>
            <a:r>
              <a:rPr lang="ru-RU" sz="2400" dirty="0" smtClean="0"/>
              <a:t>К.Д. Ушинский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984496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4566" y="365125"/>
            <a:ext cx="9509234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Цель:</a:t>
            </a:r>
            <a:r>
              <a:rPr lang="ru-RU" dirty="0" smtClean="0"/>
              <a:t> </a:t>
            </a:r>
            <a:r>
              <a:rPr lang="ru-RU" sz="2800" b="1" dirty="0"/>
              <a:t>С</a:t>
            </a:r>
            <a:r>
              <a:rPr lang="ru-RU" sz="2800" b="1" dirty="0" smtClean="0"/>
              <a:t>оздание условий для обогащения и совершенствования речи у детей.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4566" y="1690688"/>
            <a:ext cx="9509234" cy="44862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Задачи:</a:t>
            </a:r>
          </a:p>
          <a:p>
            <a:pPr algn="ctr"/>
            <a:r>
              <a:rPr lang="ru-RU" sz="2400" b="1" dirty="0" smtClean="0"/>
              <a:t>Формировать </a:t>
            </a:r>
            <a:r>
              <a:rPr lang="ru-RU" sz="2400" b="1" dirty="0"/>
              <a:t>умение отгадывать загадки и доказывать верность отгадки</a:t>
            </a:r>
            <a:r>
              <a:rPr lang="ru-RU" sz="2400" b="1" dirty="0" smtClean="0"/>
              <a:t>.</a:t>
            </a:r>
          </a:p>
          <a:p>
            <a:pPr algn="ctr"/>
            <a:r>
              <a:rPr lang="ru-RU" sz="2400" b="1" dirty="0"/>
              <a:t>С</a:t>
            </a:r>
            <a:r>
              <a:rPr lang="ru-RU" sz="2400" b="1" dirty="0" smtClean="0"/>
              <a:t>пособствовать </a:t>
            </a:r>
            <a:r>
              <a:rPr lang="ru-RU" sz="2400" b="1" dirty="0"/>
              <a:t>совершенствованию речи, расширению словарного запаса логики, мышлению посредством загадки.</a:t>
            </a:r>
          </a:p>
          <a:p>
            <a:pPr algn="ctr"/>
            <a:r>
              <a:rPr lang="ru-RU" sz="2400" b="1" dirty="0" smtClean="0"/>
              <a:t>Развивать </a:t>
            </a:r>
            <a:r>
              <a:rPr lang="ru-RU" sz="2400" b="1" dirty="0"/>
              <a:t>произвольное внимание, зрительную и словесную память.</a:t>
            </a:r>
          </a:p>
          <a:p>
            <a:pPr algn="ctr"/>
            <a:r>
              <a:rPr lang="ru-RU" sz="2400" b="1" dirty="0"/>
              <a:t> Учить детей работать сообща, помогать друг другу.</a:t>
            </a:r>
          </a:p>
        </p:txBody>
      </p:sp>
    </p:spTree>
    <p:extLst>
      <p:ext uri="{BB962C8B-B14F-4D97-AF65-F5344CB8AC3E}">
        <p14:creationId xmlns:p14="http://schemas.microsoft.com/office/powerpoint/2010/main" val="970438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3709" y="299397"/>
            <a:ext cx="6684579" cy="54520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Существует несколько видов загадок</a:t>
            </a:r>
            <a:endParaRPr lang="ru-RU" sz="2800" dirty="0">
              <a:solidFill>
                <a:srgbClr val="00B05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9971" y="844599"/>
            <a:ext cx="10089931" cy="5729621"/>
          </a:xfrm>
          <a:prstGeom prst="rect">
            <a:avLst/>
          </a:prstGeom>
        </p:spPr>
      </p:pic>
      <p:pic>
        <p:nvPicPr>
          <p:cNvPr id="6" name="Объект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019" y="770284"/>
            <a:ext cx="10089931" cy="572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25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1502" y="365126"/>
            <a:ext cx="9572297" cy="911882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Дети очень любят отгадывать загадки, но всё же основной и любимой деятельностью детей является игра и я хочу рассказать об играх с загадками, которые  использую в своей работе.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1501" y="1434662"/>
            <a:ext cx="10011105" cy="515532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i="1" dirty="0" smtClean="0">
                <a:solidFill>
                  <a:srgbClr val="00B050"/>
                </a:solidFill>
              </a:rPr>
              <a:t>«Узнай дерево по описанию»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Цель:</a:t>
            </a:r>
            <a:r>
              <a:rPr lang="ru-RU" dirty="0" smtClean="0"/>
              <a:t> </a:t>
            </a:r>
            <a:r>
              <a:rPr lang="ru-RU" sz="2600" dirty="0" smtClean="0"/>
              <a:t>закрепление знаний </a:t>
            </a:r>
            <a:r>
              <a:rPr lang="ru-RU" sz="2600" dirty="0" smtClean="0"/>
              <a:t>о деревьях: их классификации  на лиственные, хвойные.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Задачи:</a:t>
            </a:r>
            <a:r>
              <a:rPr lang="ru-RU" dirty="0" smtClean="0"/>
              <a:t> - </a:t>
            </a:r>
            <a:r>
              <a:rPr lang="ru-RU" sz="2600" dirty="0" smtClean="0"/>
              <a:t>Учить детей отгадывать загадки о деревьях.</a:t>
            </a:r>
          </a:p>
          <a:p>
            <a:pPr marL="0" indent="0">
              <a:buNone/>
            </a:pPr>
            <a:r>
              <a:rPr lang="ru-RU" sz="2600" dirty="0" smtClean="0"/>
              <a:t>- Развивать память, внимание, логическое мышление.</a:t>
            </a:r>
          </a:p>
          <a:p>
            <a:pPr marL="0" indent="0">
              <a:buNone/>
            </a:pPr>
            <a:r>
              <a:rPr lang="ru-RU" sz="2600" dirty="0" smtClean="0"/>
              <a:t>- Воспитывать любовь к природе.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Оборудование: </a:t>
            </a:r>
            <a:r>
              <a:rPr lang="ru-RU" sz="2600" dirty="0" smtClean="0"/>
              <a:t>картинки  с изображением деревьев, карточки с загадками, картинки с изображением кленового листа и сосновой  ветки.   </a:t>
            </a:r>
            <a:r>
              <a:rPr lang="ru-RU" dirty="0" smtClean="0"/>
              <a:t>                              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Ход игры</a:t>
            </a:r>
            <a:r>
              <a:rPr lang="ru-RU" dirty="0" smtClean="0"/>
              <a:t>: </a:t>
            </a:r>
            <a:r>
              <a:rPr lang="ru-RU" sz="2600" dirty="0" smtClean="0"/>
              <a:t>Воспитатель загадывает детям загадки, кто отгадал – находит изображение дерева на столе и помещает на доску: где кленовый лист – лиственные деревья, где ветка сосны – хвойные: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22683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84" y="0"/>
            <a:ext cx="4162096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9408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510" y="0"/>
            <a:ext cx="4561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7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02676" y="331077"/>
            <a:ext cx="10058400" cy="618008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00B050"/>
                </a:solidFill>
              </a:rPr>
              <a:t>«Овощи (волшебный мешочек)»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Цель:</a:t>
            </a:r>
            <a:r>
              <a:rPr lang="ru-RU" dirty="0" smtClean="0"/>
              <a:t> </a:t>
            </a:r>
            <a:r>
              <a:rPr lang="ru-RU" sz="2400" dirty="0" smtClean="0"/>
              <a:t>Закрепление знания детей по теме «Овощи».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Задачи:</a:t>
            </a:r>
            <a:r>
              <a:rPr lang="ru-RU" dirty="0" smtClean="0"/>
              <a:t> </a:t>
            </a:r>
            <a:r>
              <a:rPr lang="ru-RU" sz="2400" dirty="0" smtClean="0"/>
              <a:t>- Учить детей отгадывать загадки об овощах,  выделяя определенный признак.</a:t>
            </a:r>
          </a:p>
          <a:p>
            <a:pPr marL="0" indent="0">
              <a:buNone/>
            </a:pPr>
            <a:r>
              <a:rPr lang="ru-RU" sz="2400" dirty="0" smtClean="0"/>
              <a:t>- Развивать тактильные ощущения.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Оборудование:</a:t>
            </a:r>
            <a:r>
              <a:rPr lang="ru-RU" dirty="0" smtClean="0"/>
              <a:t>  </a:t>
            </a:r>
            <a:r>
              <a:rPr lang="ru-RU" sz="2400" dirty="0" smtClean="0"/>
              <a:t>карточки с загадками об овощах.  Муляжи овощей. «Волшебный мешочек».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Ход игры: </a:t>
            </a:r>
            <a:r>
              <a:rPr lang="ru-RU" sz="2400" dirty="0" smtClean="0"/>
              <a:t>Воспитатель  загадывает загадки, ребенок, который отгадал загадку, находит овощ  в  «волшебном   мешочке» на ощупь.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91757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0158" y="1253331"/>
            <a:ext cx="6858000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9750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726" y="0"/>
            <a:ext cx="4332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782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158" y="378372"/>
            <a:ext cx="9790387" cy="606972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3300" b="1" dirty="0" smtClean="0">
                <a:solidFill>
                  <a:srgbClr val="00B050"/>
                </a:solidFill>
              </a:rPr>
              <a:t>«Животные»</a:t>
            </a:r>
            <a:endParaRPr lang="ru-RU" sz="3300" dirty="0" smtClean="0"/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Цели.</a:t>
            </a:r>
            <a:r>
              <a:rPr lang="ru-RU" dirty="0" smtClean="0"/>
              <a:t> </a:t>
            </a:r>
            <a:r>
              <a:rPr lang="ru-RU" sz="2600" dirty="0" smtClean="0"/>
              <a:t>Закрепление знаний </a:t>
            </a:r>
            <a:r>
              <a:rPr lang="ru-RU" sz="2600" dirty="0" smtClean="0"/>
              <a:t>детей о животных, их внешнем виде, повадках, месте обитания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Задачи:</a:t>
            </a:r>
            <a:r>
              <a:rPr lang="ru-RU" dirty="0" smtClean="0"/>
              <a:t> - </a:t>
            </a:r>
            <a:r>
              <a:rPr lang="ru-RU" sz="2600" dirty="0" smtClean="0"/>
              <a:t>Учить классифицировать  животных на  диких и домашних.</a:t>
            </a:r>
          </a:p>
          <a:p>
            <a:pPr marL="0" indent="0">
              <a:buNone/>
            </a:pPr>
            <a:r>
              <a:rPr lang="ru-RU" sz="2600" dirty="0"/>
              <a:t> </a:t>
            </a:r>
            <a:r>
              <a:rPr lang="ru-RU" sz="2600" dirty="0" smtClean="0"/>
              <a:t>- Учить внимательно слушать и отгадывать загадки о животных.</a:t>
            </a:r>
          </a:p>
          <a:p>
            <a:pPr marL="0" indent="0">
              <a:buNone/>
            </a:pPr>
            <a:r>
              <a:rPr lang="ru-RU" sz="2600" dirty="0" smtClean="0"/>
              <a:t>- Развивать любознательность, внимание, память, логическое мышление.</a:t>
            </a:r>
          </a:p>
          <a:p>
            <a:pPr marL="0" indent="0">
              <a:buNone/>
            </a:pPr>
            <a:r>
              <a:rPr lang="ru-RU" sz="2600" dirty="0" smtClean="0"/>
              <a:t>- Воспитывать любовь и заботливое отношение ко всему живому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Оборудование:</a:t>
            </a:r>
            <a:r>
              <a:rPr lang="ru-RU" dirty="0" smtClean="0"/>
              <a:t> </a:t>
            </a:r>
            <a:r>
              <a:rPr lang="ru-RU" sz="2600" dirty="0" smtClean="0"/>
              <a:t>деревянный домик для домашних животных, пластмассовые деревья из конструктора</a:t>
            </a:r>
            <a:r>
              <a:rPr lang="ru-RU" sz="2600" dirty="0" smtClean="0"/>
              <a:t>, фигурки </a:t>
            </a:r>
            <a:r>
              <a:rPr lang="ru-RU" sz="2600" dirty="0" smtClean="0"/>
              <a:t>диких и домашних животных, карточки с загадками.</a:t>
            </a:r>
          </a:p>
          <a:p>
            <a:pPr marL="0" indent="0">
              <a:buNone/>
            </a:pPr>
            <a:r>
              <a:rPr lang="ru-RU" sz="2600" b="1" dirty="0" smtClean="0">
                <a:solidFill>
                  <a:srgbClr val="00B050"/>
                </a:solidFill>
              </a:rPr>
              <a:t>Ход игры</a:t>
            </a:r>
            <a:r>
              <a:rPr lang="ru-RU" sz="2600" dirty="0" smtClean="0"/>
              <a:t>. На столе воспитателя деревянный домик, пластмассовые деревья, фигурки животных. Воспитатель загадывает детям загадки. Дети, правильно отгадавшие загадки, «заселяют» животных по месту обитания диких – в лес /где деревья/, домашних – в домик.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23371711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689</Words>
  <Application>Microsoft Office PowerPoint</Application>
  <PresentationFormat>Широкоэкранный</PresentationFormat>
  <Paragraphs>62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PT Sans</vt:lpstr>
      <vt:lpstr>Тема Office</vt:lpstr>
      <vt:lpstr>Муниципальное бюджетное дошкольное образовательное учреждение детский сад № 92.</vt:lpstr>
      <vt:lpstr>Актуальность: Загадка – одна из малых форм устного народного творчества, в которой в предельно сжатой, образной форме даются наиболее яркие, характерные признаки предметов или явлений. Загадки – наши старые и добрые знакомые. Любую из них можно безошибочно узнать «в лицо», при встрече не спутав ни со скороговоркой, ни со считалочкой. «Загадка доставляет уму ребенка полезное упражнение, а для воспитателя дает возможность сделать занятие занимательным, интересным, а что может быть интереснее, чем самому найти ответ-отгадку или придумать новую, свою собственную?» К.Д. Ушинский</vt:lpstr>
      <vt:lpstr>Цель: Создание условий для обогащения и совершенствования речи у детей.</vt:lpstr>
      <vt:lpstr>Существует несколько видов загадок</vt:lpstr>
      <vt:lpstr>Дети очень любят отгадывать загадки, но всё же основной и любимой деятельностью детей является игра и я хочу рассказать об играх с загадками, которые  использую в своей работе.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«Две корзины»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№92»</dc:title>
  <dc:creator>Max2511</dc:creator>
  <cp:lastModifiedBy>Max2511</cp:lastModifiedBy>
  <cp:revision>23</cp:revision>
  <dcterms:created xsi:type="dcterms:W3CDTF">2024-05-29T12:22:56Z</dcterms:created>
  <dcterms:modified xsi:type="dcterms:W3CDTF">2024-08-21T07:42:54Z</dcterms:modified>
</cp:coreProperties>
</file>