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7" r:id="rId3"/>
    <p:sldId id="288" r:id="rId4"/>
    <p:sldId id="286" r:id="rId5"/>
    <p:sldId id="289" r:id="rId6"/>
    <p:sldId id="293" r:id="rId7"/>
    <p:sldId id="291" r:id="rId8"/>
    <p:sldId id="292" r:id="rId9"/>
    <p:sldId id="294" r:id="rId10"/>
    <p:sldId id="295" r:id="rId11"/>
    <p:sldId id="296" r:id="rId12"/>
    <p:sldId id="297" r:id="rId13"/>
    <p:sldId id="298" r:id="rId14"/>
    <p:sldId id="299" r:id="rId15"/>
    <p:sldId id="301" r:id="rId16"/>
    <p:sldId id="300" r:id="rId17"/>
    <p:sldId id="304" r:id="rId18"/>
    <p:sldId id="305" r:id="rId19"/>
    <p:sldId id="302" r:id="rId20"/>
    <p:sldId id="30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66CCFF"/>
    <a:srgbClr val="CC00FF"/>
    <a:srgbClr val="FFCCFF"/>
    <a:srgbClr val="FFCCCC"/>
    <a:srgbClr val="FFFF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6248400" cy="2438400"/>
          </a:xfrm>
        </p:spPr>
        <p:txBody>
          <a:bodyPr/>
          <a:lstStyle>
            <a:lvl1pPr>
              <a:lnSpc>
                <a:spcPct val="80000"/>
              </a:lnSpc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352800"/>
            <a:ext cx="6140450" cy="609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228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B12910A-DA83-4EE1-8670-CF341A757D44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362200" y="6248400"/>
            <a:ext cx="43434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15E6218-F6F9-49BE-BD02-DE397AF77F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12910A-DA83-4EE1-8670-CF341A757D44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5E6218-F6F9-49BE-BD02-DE397AF77F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77000" y="868363"/>
            <a:ext cx="1981200" cy="51514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868363"/>
            <a:ext cx="5791200" cy="51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12910A-DA83-4EE1-8670-CF341A757D44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5E6218-F6F9-49BE-BD02-DE397AF77F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12910A-DA83-4EE1-8670-CF341A757D44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5E6218-F6F9-49BE-BD02-DE397AF77F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12910A-DA83-4EE1-8670-CF341A757D44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5E6218-F6F9-49BE-BD02-DE397AF77F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3400" y="2209800"/>
            <a:ext cx="38862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2209800"/>
            <a:ext cx="38862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12910A-DA83-4EE1-8670-CF341A757D44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5E6218-F6F9-49BE-BD02-DE397AF77F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12910A-DA83-4EE1-8670-CF341A757D44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5E6218-F6F9-49BE-BD02-DE397AF77F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12910A-DA83-4EE1-8670-CF341A757D44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5E6218-F6F9-49BE-BD02-DE397AF77F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12910A-DA83-4EE1-8670-CF341A757D44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5E6218-F6F9-49BE-BD02-DE397AF77F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12910A-DA83-4EE1-8670-CF341A757D44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5E6218-F6F9-49BE-BD02-DE397AF77F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12910A-DA83-4EE1-8670-CF341A757D44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5E6218-F6F9-49BE-BD02-DE397AF77F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alphaModFix amt="58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868363"/>
            <a:ext cx="79248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2209800"/>
            <a:ext cx="79248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667000" y="6248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fld id="{4B12910A-DA83-4EE1-8670-CF341A757D44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148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248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chemeClr val="bg1"/>
                </a:solidFill>
              </a:defRPr>
            </a:lvl1pPr>
          </a:lstStyle>
          <a:p>
            <a:fld id="{C15E6218-F6F9-49BE-BD02-DE397AF77FD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52536" y="0"/>
            <a:ext cx="7200800" cy="4941168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00000"/>
              </a:lnSpc>
            </a:pPr>
            <a:r>
              <a:rPr lang="ru-RU" sz="28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Мастер-класс для родителей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Развитие </a:t>
            </a:r>
            <a:r>
              <a:rPr lang="ru-RU" sz="2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мелкой </a:t>
            </a:r>
            <a:r>
              <a:rPr lang="ru-RU" sz="2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моторики</a:t>
            </a:r>
            <a:br>
              <a:rPr lang="ru-RU" sz="2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</a:br>
            <a:r>
              <a:rPr lang="ru-RU" sz="2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у детей старшего дошкольного </a:t>
            </a:r>
            <a:r>
              <a:rPr lang="ru-RU" sz="2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возраста</a:t>
            </a:r>
            <a:br>
              <a:rPr lang="ru-RU" sz="2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</a:br>
            <a:r>
              <a:rPr lang="ru-RU" sz="2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с нарушением речи</a:t>
            </a:r>
            <a:endParaRPr lang="ru-RU" sz="28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429256" y="5229493"/>
            <a:ext cx="33575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Материал подготовила </a:t>
            </a:r>
          </a:p>
          <a:p>
            <a:pPr algn="r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учитель-логопед </a:t>
            </a:r>
          </a:p>
          <a:p>
            <a:pPr algn="r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Каштанова </a:t>
            </a:r>
          </a:p>
          <a:p>
            <a:pPr algn="r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Наталия Ивановна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0"/>
            <a:ext cx="5266928" cy="1512168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Нанизывание</a:t>
            </a:r>
            <a:r>
              <a:rPr lang="ru-RU" sz="44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4400" b="1" spc="5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C:\Users\User\Downloads\2046080_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714488"/>
            <a:ext cx="4500578" cy="3429000"/>
          </a:xfrm>
          <a:prstGeom prst="rect">
            <a:avLst/>
          </a:prstGeom>
          <a:noFill/>
        </p:spPr>
      </p:pic>
      <p:pic>
        <p:nvPicPr>
          <p:cNvPr id="4" name="Содержимое 4" descr="P10106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429256" y="2623344"/>
            <a:ext cx="3500462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3728" y="0"/>
            <a:ext cx="4248472" cy="1340768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Шнуровка</a:t>
            </a:r>
            <a:r>
              <a:rPr lang="ru-RU" sz="44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4400" b="1" spc="5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3314" name="Picture 2" descr="http://img-fotki.yandex.ru/get/6104/43111806.2/0_8c1e7_8e62a04c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1744" y="1428736"/>
            <a:ext cx="6574966" cy="4500594"/>
          </a:xfrm>
          <a:prstGeom prst="rect">
            <a:avLst/>
          </a:prstGeom>
          <a:noFill/>
          <a:ln>
            <a:solidFill>
              <a:schemeClr val="accent5">
                <a:lumMod val="1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57356" y="0"/>
            <a:ext cx="5072098" cy="144016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Графические диктанты</a:t>
            </a:r>
            <a:endParaRPr lang="ru-RU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" name="Picture 2" descr="C:\Users\User\Downloads\2795708-4deeaf71a097fb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786058"/>
            <a:ext cx="3286148" cy="2867025"/>
          </a:xfrm>
          <a:prstGeom prst="rect">
            <a:avLst/>
          </a:prstGeom>
          <a:noFill/>
        </p:spPr>
      </p:pic>
      <p:pic>
        <p:nvPicPr>
          <p:cNvPr id="2051" name="Picture 3" descr="C:\Users\User\Downloads\imgh159587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1500174"/>
            <a:ext cx="4929222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696" y="0"/>
            <a:ext cx="4968552" cy="1656184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Мозайка</a:t>
            </a:r>
            <a:r>
              <a:rPr lang="ru-RU" sz="4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и </a:t>
            </a:r>
            <a:r>
              <a:rPr lang="ru-RU" sz="44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пазлы</a:t>
            </a:r>
            <a:endParaRPr lang="ru-RU" sz="44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4" name="Picture 2" descr="C:\Users\User\Downloads\soobraga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85860"/>
            <a:ext cx="4794280" cy="3873500"/>
          </a:xfrm>
          <a:prstGeom prst="rect">
            <a:avLst/>
          </a:prstGeom>
          <a:noFill/>
        </p:spPr>
      </p:pic>
      <p:pic>
        <p:nvPicPr>
          <p:cNvPr id="3075" name="Picture 3" descr="C:\Users\User\Downloads\7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3357562"/>
            <a:ext cx="4600574" cy="3333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85729"/>
            <a:ext cx="7924800" cy="1357321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Наматывание клубочков</a:t>
            </a:r>
            <a:endParaRPr lang="ru-RU" sz="44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Содержимое 6" descr="h_1319661470_3573492_86740a8860.jpe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33400" y="2214554"/>
            <a:ext cx="3886200" cy="3786214"/>
          </a:xfrm>
        </p:spPr>
      </p:pic>
      <p:pic>
        <p:nvPicPr>
          <p:cNvPr id="8" name="Содержимое 7" descr="b8b01cd225421580591a242523e37af5.jpg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14876" y="2214554"/>
            <a:ext cx="3857652" cy="378621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b="1" spc="5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2348136" y="152400"/>
            <a:ext cx="4186808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0" cap="none" spc="50" normalizeH="0" baseline="0" noProof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4800" b="1" i="0" u="none" strike="noStrike" kern="0" cap="none" spc="50" normalizeH="0" baseline="0" noProof="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2500536" y="304800"/>
            <a:ext cx="4186808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0" cap="none" spc="50" normalizeH="0" baseline="0" noProof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4800" b="1" i="0" u="none" strike="noStrike" kern="0" cap="none" spc="50" normalizeH="0" baseline="0" noProof="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2195736" y="0"/>
            <a:ext cx="4186808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50" normalizeH="0" baseline="0" noProof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4000" b="1" i="0" u="none" strike="noStrike" kern="0" cap="none" spc="50" normalizeH="0" baseline="0" noProof="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42976" y="285728"/>
            <a:ext cx="71438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Лепка из теста, пластилина, глины</a:t>
            </a:r>
            <a:endParaRPr lang="ru-RU" sz="4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 descr="4257716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2428868"/>
            <a:ext cx="3571900" cy="4071966"/>
          </a:xfrm>
          <a:prstGeom prst="rect">
            <a:avLst/>
          </a:prstGeom>
        </p:spPr>
      </p:pic>
      <p:pic>
        <p:nvPicPr>
          <p:cNvPr id="8" name="Рисунок 7" descr="76154410_large_1e5b4dd057c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2500306"/>
            <a:ext cx="3929090" cy="4000528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844824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Изготовление поделок из бумаги (аппликация) и природного материала.</a:t>
            </a:r>
            <a:endParaRPr lang="ru-RU" sz="44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 descr="Le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6" y="2000240"/>
            <a:ext cx="3141057" cy="4143404"/>
          </a:xfrm>
          <a:prstGeom prst="rect">
            <a:avLst/>
          </a:prstGeom>
        </p:spPr>
      </p:pic>
      <p:pic>
        <p:nvPicPr>
          <p:cNvPr id="4" name="Рисунок 3" descr="687474703a2f2f7777772e636875646f707265646b692e72752f75706c6f6164732f706f7374732f323031322d31302f313334393337303632315f706f64656c6b61392e6a706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2071678"/>
            <a:ext cx="4214842" cy="40719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-315416"/>
            <a:ext cx="6912768" cy="2126704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Определи наощупь </a:t>
            </a:r>
            <a:endParaRPr lang="ru-RU" sz="4400" b="1" spc="50" dirty="0">
              <a:ln w="11430"/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 descr="9556fd50334ebdd7e28d9f28efd409a9.jp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643050"/>
            <a:ext cx="3786214" cy="4624406"/>
          </a:xfrm>
          <a:prstGeom prst="rect">
            <a:avLst/>
          </a:prstGeom>
        </p:spPr>
      </p:pic>
      <p:pic>
        <p:nvPicPr>
          <p:cNvPr id="8" name="Рисунок 7" descr="0237178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1643050"/>
            <a:ext cx="3643338" cy="4572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-243408"/>
            <a:ext cx="8075240" cy="2054696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Массаж рук</a:t>
            </a:r>
            <a:endParaRPr lang="ru-RU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 descr="4_jjhand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785926"/>
            <a:ext cx="3214710" cy="3881432"/>
          </a:xfrm>
          <a:prstGeom prst="rect">
            <a:avLst/>
          </a:prstGeom>
        </p:spPr>
      </p:pic>
      <p:pic>
        <p:nvPicPr>
          <p:cNvPr id="4" name="Рисунок 3" descr="5320_146917_html_m77888af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934" y="1285860"/>
            <a:ext cx="4857784" cy="2225994"/>
          </a:xfrm>
          <a:prstGeom prst="rect">
            <a:avLst/>
          </a:prstGeom>
        </p:spPr>
      </p:pic>
      <p:pic>
        <p:nvPicPr>
          <p:cNvPr id="5" name="Рисунок 4" descr="892_html_m14ea68a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3373" y="3714728"/>
            <a:ext cx="4786345" cy="27861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428604"/>
            <a:ext cx="8072494" cy="1714512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0070C0"/>
                </a:solidFill>
              </a:rPr>
              <a:t>Завязывание и развязывание лент, шнурков, узелков на веревку.</a:t>
            </a:r>
            <a:endParaRPr lang="ru-RU" sz="4400" b="1" spc="50" dirty="0">
              <a:ln w="11430"/>
              <a:solidFill>
                <a:srgbClr val="0070C0"/>
              </a:solidFill>
            </a:endParaRPr>
          </a:p>
        </p:txBody>
      </p:sp>
      <p:pic>
        <p:nvPicPr>
          <p:cNvPr id="1026" name="Picture 2" descr="C:\Users\User\Downloads\69cff9f79552d1723f6d321d92a2c2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571744"/>
            <a:ext cx="5572164" cy="3929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476672"/>
            <a:ext cx="7632848" cy="3240360"/>
          </a:xfrm>
          <a:solidFill>
            <a:srgbClr val="FFC000"/>
          </a:solidFill>
          <a:ln w="28575"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/>
          <a:p>
            <a:pPr algn="ctr"/>
            <a:r>
              <a:rPr lang="ru-RU" sz="280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Влияние воздействия руки на мозг человека известно еще до нашей эры. Специалисты восточной медицины утверждают, что игры с участием рук и пальцев приводят в гармоничное отношение тело и разум, поддерживая мозговые системы в отличном состоянии.</a:t>
            </a:r>
            <a:endParaRPr lang="ru-RU" sz="280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7" descr="bscap0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812880" y="3888757"/>
            <a:ext cx="3643338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4400" b="1" spc="5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5400" dirty="0" smtClean="0">
                <a:solidFill>
                  <a:srgbClr val="FF0000"/>
                </a:solidFill>
              </a:rPr>
              <a:t>Спасибо за внимание!</a:t>
            </a:r>
            <a:endParaRPr lang="ru-RU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33400" y="868363"/>
            <a:ext cx="7924800" cy="484665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F:\4448126_мозг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857232"/>
            <a:ext cx="7929618" cy="514353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260648"/>
            <a:ext cx="8424936" cy="6408712"/>
          </a:xfrm>
          <a:noFill/>
        </p:spPr>
        <p:txBody>
          <a:bodyPr/>
          <a:lstStyle/>
          <a:p>
            <a:pPr algn="ctr"/>
            <a:r>
              <a:rPr lang="ru-RU" sz="28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«Истоки способностей и дарований детей находятся на кончиках  их пальцев. От них, образно говоря, идут тончайшие ручейки, которые питают источник творческой мысли. Чем больше уверенности и изобретательности в движениях детской руки, тем тоньше  ее взаимодействие  с орудием труда, тем сложнее движения, необходимые для этого взаимодействия, тем ярче творческая стихия детского разума. </a:t>
            </a:r>
          </a:p>
          <a:p>
            <a:pPr algn="ctr"/>
            <a:r>
              <a:rPr lang="ru-RU" sz="28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Чем больше мастерства в детской руке, тем ребенок умнее». </a:t>
            </a:r>
          </a:p>
          <a:p>
            <a:pPr algn="r"/>
            <a:r>
              <a:rPr lang="en-US" sz="28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en-US" sz="28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8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В.А.Сухомлинский </a:t>
            </a:r>
            <a:endParaRPr lang="ru-RU" sz="28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928670"/>
            <a:ext cx="7358114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Значение развития мелкой моторики</a:t>
            </a:r>
          </a:p>
          <a:p>
            <a:endParaRPr lang="ru-RU" sz="28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Повышает тонус коры головного мозга. </a:t>
            </a:r>
          </a:p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Развивает речевые центры коры головного мозга</a:t>
            </a:r>
          </a:p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Стимулирует развитие речи ребенка. </a:t>
            </a:r>
          </a:p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Согласовывает работу понятийного и  двигательного центров речи. </a:t>
            </a:r>
          </a:p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Способствует улучшению артикуляционной моторики. </a:t>
            </a:r>
          </a:p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Развивает чувство ритма и координацию движений. </a:t>
            </a:r>
          </a:p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Подготавливает руку к письму. </a:t>
            </a:r>
          </a:p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 Поднимает настроение ребенка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0"/>
            <a:ext cx="7056784" cy="1484784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Пальчиковая гимнастика</a:t>
            </a:r>
            <a:endParaRPr lang="ru-RU" sz="44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Рисунок 6" descr="07674d20a62e0bee762797d0c4f67da3_8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24" y="1571612"/>
            <a:ext cx="4267200" cy="3319464"/>
          </a:xfrm>
          <a:prstGeom prst="rect">
            <a:avLst/>
          </a:prstGeom>
        </p:spPr>
      </p:pic>
      <p:pic>
        <p:nvPicPr>
          <p:cNvPr id="8" name="Рисунок 7" descr="1330357170_ruchk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2285992"/>
            <a:ext cx="3238500" cy="4219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500043"/>
            <a:ext cx="7924800" cy="1571635"/>
          </a:xfrm>
        </p:spPr>
        <p:txBody>
          <a:bodyPr/>
          <a:lstStyle/>
          <a:p>
            <a:pPr algn="ctr"/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Составление фигур из счетных палочек</a:t>
            </a:r>
            <a:endParaRPr lang="ru-RU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" name="Содержимое 12" descr="61557377cbfd1b7fd6990a9011f44767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3438" y="3071810"/>
            <a:ext cx="3810000" cy="2881314"/>
          </a:xfrm>
        </p:spPr>
      </p:pic>
      <p:pic>
        <p:nvPicPr>
          <p:cNvPr id="5" name="Рисунок 4" descr="schetnie_palochki_figuri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2143116"/>
            <a:ext cx="3952876" cy="2714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0"/>
            <a:ext cx="7344816" cy="1656184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Использование прищепок</a:t>
            </a:r>
            <a:endParaRPr lang="ru-RU" sz="44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" name="Рисунок 8" descr="монт-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2" y="1571612"/>
            <a:ext cx="3556000" cy="3500462"/>
          </a:xfrm>
          <a:prstGeom prst="rect">
            <a:avLst/>
          </a:prstGeom>
        </p:spPr>
      </p:pic>
      <p:pic>
        <p:nvPicPr>
          <p:cNvPr id="2050" name="Picture 2" descr="C:\Users\User\Downloads\25798_f9c5efb02653253041ddd3e3319caba6.jp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714620"/>
            <a:ext cx="4071967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7290" y="0"/>
            <a:ext cx="6131024" cy="1535832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Сортировка круп</a:t>
            </a:r>
            <a:endParaRPr lang="ru-RU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Рисунок 6" descr="32e3e06dbe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357430"/>
            <a:ext cx="4286250" cy="2847975"/>
          </a:xfrm>
          <a:prstGeom prst="rect">
            <a:avLst/>
          </a:prstGeom>
        </p:spPr>
      </p:pic>
      <p:pic>
        <p:nvPicPr>
          <p:cNvPr id="8" name="Рисунок 7" descr="x_ae9303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1285860"/>
            <a:ext cx="3857652" cy="47323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01072125">
  <a:themeElements>
    <a:clrScheme name="Тема Office 12">
      <a:dk1>
        <a:srgbClr val="CC9900"/>
      </a:dk1>
      <a:lt1>
        <a:srgbClr val="FFF9CF"/>
      </a:lt1>
      <a:dk2>
        <a:srgbClr val="996600"/>
      </a:dk2>
      <a:lt2>
        <a:srgbClr val="808080"/>
      </a:lt2>
      <a:accent1>
        <a:srgbClr val="E9E3B7"/>
      </a:accent1>
      <a:accent2>
        <a:srgbClr val="333399"/>
      </a:accent2>
      <a:accent3>
        <a:srgbClr val="FFFBE4"/>
      </a:accent3>
      <a:accent4>
        <a:srgbClr val="AE8200"/>
      </a:accent4>
      <a:accent5>
        <a:srgbClr val="F2EFD8"/>
      </a:accent5>
      <a:accent6>
        <a:srgbClr val="2D2D8A"/>
      </a:accent6>
      <a:hlink>
        <a:srgbClr val="009999"/>
      </a:hlink>
      <a:folHlink>
        <a:srgbClr val="669900"/>
      </a:folHlink>
    </a:clrScheme>
    <a:fontScheme name="Тема Offic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B08200"/>
        </a:dk1>
        <a:lt1>
          <a:srgbClr val="FFF5C9"/>
        </a:lt1>
        <a:dk2>
          <a:srgbClr val="000000"/>
        </a:dk2>
        <a:lt2>
          <a:srgbClr val="969696"/>
        </a:lt2>
        <a:accent1>
          <a:srgbClr val="FDED9B"/>
        </a:accent1>
        <a:accent2>
          <a:srgbClr val="FF9966"/>
        </a:accent2>
        <a:accent3>
          <a:srgbClr val="FFF9E1"/>
        </a:accent3>
        <a:accent4>
          <a:srgbClr val="966E00"/>
        </a:accent4>
        <a:accent5>
          <a:srgbClr val="FEF4CB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F8F8F8"/>
        </a:dk1>
        <a:lt1>
          <a:srgbClr val="FFFFFF"/>
        </a:lt1>
        <a:dk2>
          <a:srgbClr val="000000"/>
        </a:dk2>
        <a:lt2>
          <a:srgbClr val="333333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D4D4D4"/>
        </a:accent4>
        <a:accent5>
          <a:srgbClr val="DCDCDC"/>
        </a:accent5>
        <a:accent6>
          <a:srgbClr val="737373"/>
        </a:accent6>
        <a:hlink>
          <a:srgbClr val="4D4D4D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2D2015"/>
        </a:dk1>
        <a:lt1>
          <a:srgbClr val="FFFFFF"/>
        </a:lt1>
        <a:dk2>
          <a:srgbClr val="808000"/>
        </a:dk2>
        <a:lt2>
          <a:srgbClr val="DFC08D"/>
        </a:lt2>
        <a:accent1>
          <a:srgbClr val="8F8F6D"/>
        </a:accent1>
        <a:accent2>
          <a:srgbClr val="8F5F2F"/>
        </a:accent2>
        <a:accent3>
          <a:srgbClr val="C0C0AA"/>
        </a:accent3>
        <a:accent4>
          <a:srgbClr val="DADADA"/>
        </a:accent4>
        <a:accent5>
          <a:srgbClr val="C6C6BA"/>
        </a:accent5>
        <a:accent6>
          <a:srgbClr val="81552A"/>
        </a:accent6>
        <a:hlink>
          <a:srgbClr val="CCB400"/>
        </a:hlink>
        <a:folHlink>
          <a:srgbClr val="4C5A5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777777"/>
        </a:dk1>
        <a:lt1>
          <a:srgbClr val="FFEFB5"/>
        </a:lt1>
        <a:dk2>
          <a:srgbClr val="818573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C1C2BC"/>
        </a:accent3>
        <a:accent4>
          <a:srgbClr val="DACC9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F8A1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3E3E5C"/>
        </a:dk1>
        <a:lt1>
          <a:srgbClr val="FFFFFF"/>
        </a:lt1>
        <a:dk2>
          <a:srgbClr val="8080AA"/>
        </a:dk2>
        <a:lt2>
          <a:srgbClr val="FFFFFF"/>
        </a:lt2>
        <a:accent1>
          <a:srgbClr val="8982A4"/>
        </a:accent1>
        <a:accent2>
          <a:srgbClr val="9C62CC"/>
        </a:accent2>
        <a:accent3>
          <a:srgbClr val="C0C0D2"/>
        </a:accent3>
        <a:accent4>
          <a:srgbClr val="DADADA"/>
        </a:accent4>
        <a:accent5>
          <a:srgbClr val="C4C1CF"/>
        </a:accent5>
        <a:accent6>
          <a:srgbClr val="8D58B9"/>
        </a:accent6>
        <a:hlink>
          <a:srgbClr val="FDE065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989400"/>
        </a:dk1>
        <a:lt1>
          <a:srgbClr val="FF9900"/>
        </a:lt1>
        <a:dk2>
          <a:srgbClr val="DFD293"/>
        </a:dk2>
        <a:lt2>
          <a:srgbClr val="5C1F00"/>
        </a:lt2>
        <a:accent1>
          <a:srgbClr val="FFCC00"/>
        </a:accent1>
        <a:accent2>
          <a:srgbClr val="BE7960"/>
        </a:accent2>
        <a:accent3>
          <a:srgbClr val="FFCAAA"/>
        </a:accent3>
        <a:accent4>
          <a:srgbClr val="817E00"/>
        </a:accent4>
        <a:accent5>
          <a:srgbClr val="FFE2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5A58"/>
        </a:dk1>
        <a:lt1>
          <a:srgbClr val="FFFFCC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AE"/>
        </a:accent4>
        <a:accent5>
          <a:srgbClr val="AAB8B7"/>
        </a:accent5>
        <a:accent6>
          <a:srgbClr val="6264B4"/>
        </a:accent6>
        <a:hlink>
          <a:srgbClr val="CCCC00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DFFCD"/>
        </a:lt1>
        <a:dk2>
          <a:srgbClr val="0066CC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B8E2"/>
        </a:accent3>
        <a:accent4>
          <a:srgbClr val="D8DAAF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E2A700"/>
        </a:lt1>
        <a:dk2>
          <a:srgbClr val="808000"/>
        </a:dk2>
        <a:lt2>
          <a:srgbClr val="E3EBF1"/>
        </a:lt2>
        <a:accent1>
          <a:srgbClr val="767300"/>
        </a:accent1>
        <a:accent2>
          <a:srgbClr val="468A4B"/>
        </a:accent2>
        <a:accent3>
          <a:srgbClr val="C0C0AA"/>
        </a:accent3>
        <a:accent4>
          <a:srgbClr val="C18E00"/>
        </a:accent4>
        <a:accent5>
          <a:srgbClr val="BDBCAA"/>
        </a:accent5>
        <a:accent6>
          <a:srgbClr val="3F7D43"/>
        </a:accent6>
        <a:hlink>
          <a:srgbClr val="CC9900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669900"/>
        </a:dk1>
        <a:lt1>
          <a:srgbClr val="FFFFAD"/>
        </a:lt1>
        <a:dk2>
          <a:srgbClr val="666699"/>
        </a:dk2>
        <a:lt2>
          <a:srgbClr val="808080"/>
        </a:lt2>
        <a:accent1>
          <a:srgbClr val="F9FECE"/>
        </a:accent1>
        <a:accent2>
          <a:srgbClr val="CCC200"/>
        </a:accent2>
        <a:accent3>
          <a:srgbClr val="FFFFD3"/>
        </a:accent3>
        <a:accent4>
          <a:srgbClr val="568200"/>
        </a:accent4>
        <a:accent5>
          <a:srgbClr val="FBFEE3"/>
        </a:accent5>
        <a:accent6>
          <a:srgbClr val="B9B000"/>
        </a:accent6>
        <a:hlink>
          <a:srgbClr val="0099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FEF3D8"/>
        </a:dk1>
        <a:lt1>
          <a:srgbClr val="FCF9E2"/>
        </a:lt1>
        <a:dk2>
          <a:srgbClr val="808000"/>
        </a:dk2>
        <a:lt2>
          <a:srgbClr val="969696"/>
        </a:lt2>
        <a:accent1>
          <a:srgbClr val="C7AD2D"/>
        </a:accent1>
        <a:accent2>
          <a:srgbClr val="8DC6FF"/>
        </a:accent2>
        <a:accent3>
          <a:srgbClr val="FDFBEE"/>
        </a:accent3>
        <a:accent4>
          <a:srgbClr val="D9D0B8"/>
        </a:accent4>
        <a:accent5>
          <a:srgbClr val="E0D3AD"/>
        </a:accent5>
        <a:accent6>
          <a:srgbClr val="7FB3E7"/>
        </a:accent6>
        <a:hlink>
          <a:srgbClr val="0066CC"/>
        </a:hlink>
        <a:folHlink>
          <a:srgbClr val="768D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CC9900"/>
        </a:dk1>
        <a:lt1>
          <a:srgbClr val="FFF9CF"/>
        </a:lt1>
        <a:dk2>
          <a:srgbClr val="996600"/>
        </a:dk2>
        <a:lt2>
          <a:srgbClr val="808080"/>
        </a:lt2>
        <a:accent1>
          <a:srgbClr val="E9E3B7"/>
        </a:accent1>
        <a:accent2>
          <a:srgbClr val="333399"/>
        </a:accent2>
        <a:accent3>
          <a:srgbClr val="FFFBE4"/>
        </a:accent3>
        <a:accent4>
          <a:srgbClr val="AE8200"/>
        </a:accent4>
        <a:accent5>
          <a:srgbClr val="F2EFD8"/>
        </a:accent5>
        <a:accent6>
          <a:srgbClr val="2D2D8A"/>
        </a:accent6>
        <a:hlink>
          <a:srgbClr val="009999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01072125</Template>
  <TotalTime>1180</TotalTime>
  <Words>250</Words>
  <Application>Microsoft Office PowerPoint</Application>
  <PresentationFormat>Экран (4:3)</PresentationFormat>
  <Paragraphs>39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01072125</vt:lpstr>
      <vt:lpstr>Мастер-класс для родителей  Развитие мелкой моторики  у детей старшего дошкольного возраста  с нарушением речи</vt:lpstr>
      <vt:lpstr>Слайд 2</vt:lpstr>
      <vt:lpstr>Слайд 3</vt:lpstr>
      <vt:lpstr>Слайд 4</vt:lpstr>
      <vt:lpstr>Слайд 5</vt:lpstr>
      <vt:lpstr>Пальчиковая гимнастика</vt:lpstr>
      <vt:lpstr>Составление фигур из счетных палочек</vt:lpstr>
      <vt:lpstr>Использование прищепок</vt:lpstr>
      <vt:lpstr>Сортировка круп</vt:lpstr>
      <vt:lpstr>Нанизывание </vt:lpstr>
      <vt:lpstr>Шнуровка </vt:lpstr>
      <vt:lpstr>Графические диктанты</vt:lpstr>
      <vt:lpstr>Мозайка и пазлы</vt:lpstr>
      <vt:lpstr> Наматывание клубочков</vt:lpstr>
      <vt:lpstr> </vt:lpstr>
      <vt:lpstr>Изготовление поделок из бумаги (аппликация) и природного материала.</vt:lpstr>
      <vt:lpstr>Определи наощупь </vt:lpstr>
      <vt:lpstr>Массаж рук</vt:lpstr>
      <vt:lpstr>Завязывание и развязывание лент, шнурков, узелков на веревку.</vt:lpstr>
      <vt:lpstr>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дс94</cp:lastModifiedBy>
  <cp:revision>128</cp:revision>
  <dcterms:created xsi:type="dcterms:W3CDTF">2013-11-04T17:39:45Z</dcterms:created>
  <dcterms:modified xsi:type="dcterms:W3CDTF">2016-01-27T07:19:00Z</dcterms:modified>
</cp:coreProperties>
</file>