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7" r:id="rId2"/>
    <p:sldId id="268" r:id="rId3"/>
    <p:sldId id="256" r:id="rId4"/>
    <p:sldId id="257" r:id="rId5"/>
    <p:sldId id="258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70" r:id="rId14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75782-7F8E-4E0F-B24B-B90F22C3DF7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431E3A-7E16-43FE-8023-3A83E1127179}">
      <dgm:prSet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</a:p>
      </dgm:t>
    </dgm:pt>
    <dgm:pt modelId="{FE2D932B-0A64-4BA0-A074-ED869B8525F2}" type="parTrans" cxnId="{48D81396-D06B-4F4E-A6DB-CBF2734B5E6B}">
      <dgm:prSet/>
      <dgm:spPr/>
      <dgm:t>
        <a:bodyPr/>
        <a:lstStyle/>
        <a:p>
          <a:endParaRPr lang="ru-RU"/>
        </a:p>
      </dgm:t>
    </dgm:pt>
    <dgm:pt modelId="{CC0EC415-EDCA-4B5E-B736-314DA61C7250}" type="sibTrans" cxnId="{48D81396-D06B-4F4E-A6DB-CBF2734B5E6B}">
      <dgm:prSet/>
      <dgm:spPr/>
      <dgm:t>
        <a:bodyPr/>
        <a:lstStyle/>
        <a:p>
          <a:endParaRPr lang="ru-RU"/>
        </a:p>
      </dgm:t>
    </dgm:pt>
    <dgm:pt modelId="{C1FDF715-915F-4A78-8174-7C2B5340FD61}">
      <dgm:prSet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1. Провести анализ официальной информации с сайта Центрального банка России и других авторитетных источников.</a:t>
          </a:r>
        </a:p>
      </dgm:t>
    </dgm:pt>
    <dgm:pt modelId="{A745523A-9F5A-4298-8D68-74B541CED0F9}" type="parTrans" cxnId="{8EDF8B1F-47ED-4C4A-9078-1B037C2E8D22}">
      <dgm:prSet/>
      <dgm:spPr/>
      <dgm:t>
        <a:bodyPr/>
        <a:lstStyle/>
        <a:p>
          <a:endParaRPr lang="ru-RU"/>
        </a:p>
      </dgm:t>
    </dgm:pt>
    <dgm:pt modelId="{CB88B819-96A4-4AE6-AD7C-B6FF3AE4EB0F}" type="sibTrans" cxnId="{8EDF8B1F-47ED-4C4A-9078-1B037C2E8D22}">
      <dgm:prSet/>
      <dgm:spPr/>
      <dgm:t>
        <a:bodyPr/>
        <a:lstStyle/>
        <a:p>
          <a:endParaRPr lang="ru-RU"/>
        </a:p>
      </dgm:t>
    </dgm:pt>
    <dgm:pt modelId="{403A7A5E-25E1-440B-965D-AA67B65813DC}">
      <dgm:prSet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2. Подготовить информационный материал, описывающий каждую функцию Центрального банка России.</a:t>
          </a:r>
        </a:p>
      </dgm:t>
    </dgm:pt>
    <dgm:pt modelId="{4214EC81-D912-447B-808D-2471633823C9}" type="parTrans" cxnId="{941E1E02-7A12-4473-A124-656E85FE7C4E}">
      <dgm:prSet/>
      <dgm:spPr/>
      <dgm:t>
        <a:bodyPr/>
        <a:lstStyle/>
        <a:p>
          <a:endParaRPr lang="ru-RU"/>
        </a:p>
      </dgm:t>
    </dgm:pt>
    <dgm:pt modelId="{195CE4FE-09E1-468F-AEB4-92689D9D135F}" type="sibTrans" cxnId="{941E1E02-7A12-4473-A124-656E85FE7C4E}">
      <dgm:prSet/>
      <dgm:spPr/>
      <dgm:t>
        <a:bodyPr/>
        <a:lstStyle/>
        <a:p>
          <a:endParaRPr lang="ru-RU"/>
        </a:p>
      </dgm:t>
    </dgm:pt>
    <dgm:pt modelId="{C150AB0A-C256-4B9F-AFA7-B0091764C6D3}">
      <dgm:prSet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pPr algn="ctr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3. Представить полученную информацию удобным и доступным способом для целевой аудитории.</a:t>
          </a:r>
        </a:p>
      </dgm:t>
    </dgm:pt>
    <dgm:pt modelId="{FA436A22-D2D7-447D-A8BA-4C5D044D551B}" type="parTrans" cxnId="{035A8D1A-6890-4E21-B242-97072066C647}">
      <dgm:prSet/>
      <dgm:spPr/>
      <dgm:t>
        <a:bodyPr/>
        <a:lstStyle/>
        <a:p>
          <a:endParaRPr lang="ru-RU"/>
        </a:p>
      </dgm:t>
    </dgm:pt>
    <dgm:pt modelId="{89D1AB29-4871-4AC3-A086-4DB570A04DE3}" type="sibTrans" cxnId="{035A8D1A-6890-4E21-B242-97072066C647}">
      <dgm:prSet/>
      <dgm:spPr/>
      <dgm:t>
        <a:bodyPr/>
        <a:lstStyle/>
        <a:p>
          <a:endParaRPr lang="ru-RU"/>
        </a:p>
      </dgm:t>
    </dgm:pt>
    <dgm:pt modelId="{472DCF30-99EF-4BA9-8FE3-E72248B5AA1C}" type="pres">
      <dgm:prSet presAssocID="{48B75782-7F8E-4E0F-B24B-B90F22C3DF77}" presName="compositeShape" presStyleCnt="0">
        <dgm:presLayoutVars>
          <dgm:chMax val="7"/>
          <dgm:dir/>
          <dgm:resizeHandles val="exact"/>
        </dgm:presLayoutVars>
      </dgm:prSet>
      <dgm:spPr/>
    </dgm:pt>
    <dgm:pt modelId="{67D12390-4293-404D-95D4-C2D43ADEC4E5}" type="pres">
      <dgm:prSet presAssocID="{84431E3A-7E16-43FE-8023-3A83E1127179}" presName="circ1" presStyleLbl="vennNode1" presStyleIdx="0" presStyleCnt="4" custScaleX="130969"/>
      <dgm:spPr/>
    </dgm:pt>
    <dgm:pt modelId="{FF25CC04-A877-4A85-924B-AAAF1637ACAF}" type="pres">
      <dgm:prSet presAssocID="{84431E3A-7E16-43FE-8023-3A83E112717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4675B78-C7C8-4F14-8816-C6EF31FB40FE}" type="pres">
      <dgm:prSet presAssocID="{C1FDF715-915F-4A78-8174-7C2B5340FD61}" presName="circ2" presStyleLbl="vennNode1" presStyleIdx="1" presStyleCnt="4" custScaleX="128867"/>
      <dgm:spPr/>
    </dgm:pt>
    <dgm:pt modelId="{F79E5260-1910-406F-90D5-0C50FEDE2AC9}" type="pres">
      <dgm:prSet presAssocID="{C1FDF715-915F-4A78-8174-7C2B5340FD6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D6B52CE-6917-47DC-82FE-4168F72F8EF4}" type="pres">
      <dgm:prSet presAssocID="{403A7A5E-25E1-440B-965D-AA67B65813DC}" presName="circ3" presStyleLbl="vennNode1" presStyleIdx="2" presStyleCnt="4" custScaleX="131992" custLinFactNeighborY="1923"/>
      <dgm:spPr/>
    </dgm:pt>
    <dgm:pt modelId="{1790C497-8792-4FBA-BFC7-AC753BE558A6}" type="pres">
      <dgm:prSet presAssocID="{403A7A5E-25E1-440B-965D-AA67B65813D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0B23FD4-1827-499C-B258-EC59F85E7996}" type="pres">
      <dgm:prSet presAssocID="{C150AB0A-C256-4B9F-AFA7-B0091764C6D3}" presName="circ4" presStyleLbl="vennNode1" presStyleIdx="3" presStyleCnt="4" custScaleX="131864"/>
      <dgm:spPr/>
    </dgm:pt>
    <dgm:pt modelId="{B6058026-D7C5-4829-8BDE-76537A39FB9A}" type="pres">
      <dgm:prSet presAssocID="{C150AB0A-C256-4B9F-AFA7-B0091764C6D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41E1E02-7A12-4473-A124-656E85FE7C4E}" srcId="{48B75782-7F8E-4E0F-B24B-B90F22C3DF77}" destId="{403A7A5E-25E1-440B-965D-AA67B65813DC}" srcOrd="2" destOrd="0" parTransId="{4214EC81-D912-447B-808D-2471633823C9}" sibTransId="{195CE4FE-09E1-468F-AEB4-92689D9D135F}"/>
    <dgm:cxn modelId="{3C06E805-F74E-44BE-B753-C2203DBDD2A4}" type="presOf" srcId="{48B75782-7F8E-4E0F-B24B-B90F22C3DF77}" destId="{472DCF30-99EF-4BA9-8FE3-E72248B5AA1C}" srcOrd="0" destOrd="0" presId="urn:microsoft.com/office/officeart/2005/8/layout/venn1"/>
    <dgm:cxn modelId="{035A8D1A-6890-4E21-B242-97072066C647}" srcId="{48B75782-7F8E-4E0F-B24B-B90F22C3DF77}" destId="{C150AB0A-C256-4B9F-AFA7-B0091764C6D3}" srcOrd="3" destOrd="0" parTransId="{FA436A22-D2D7-447D-A8BA-4C5D044D551B}" sibTransId="{89D1AB29-4871-4AC3-A086-4DB570A04DE3}"/>
    <dgm:cxn modelId="{8EDF8B1F-47ED-4C4A-9078-1B037C2E8D22}" srcId="{48B75782-7F8E-4E0F-B24B-B90F22C3DF77}" destId="{C1FDF715-915F-4A78-8174-7C2B5340FD61}" srcOrd="1" destOrd="0" parTransId="{A745523A-9F5A-4298-8D68-74B541CED0F9}" sibTransId="{CB88B819-96A4-4AE6-AD7C-B6FF3AE4EB0F}"/>
    <dgm:cxn modelId="{E4EBDB4F-95BE-42CD-AA02-BB9F761EC3FE}" type="presOf" srcId="{403A7A5E-25E1-440B-965D-AA67B65813DC}" destId="{1790C497-8792-4FBA-BFC7-AC753BE558A6}" srcOrd="0" destOrd="0" presId="urn:microsoft.com/office/officeart/2005/8/layout/venn1"/>
    <dgm:cxn modelId="{C756D850-ABC2-403A-AC33-03C3B38FC100}" type="presOf" srcId="{C1FDF715-915F-4A78-8174-7C2B5340FD61}" destId="{F79E5260-1910-406F-90D5-0C50FEDE2AC9}" srcOrd="0" destOrd="0" presId="urn:microsoft.com/office/officeart/2005/8/layout/venn1"/>
    <dgm:cxn modelId="{D4A34F75-D2D6-4AD5-A20F-431C0461A468}" type="presOf" srcId="{C150AB0A-C256-4B9F-AFA7-B0091764C6D3}" destId="{B6058026-D7C5-4829-8BDE-76537A39FB9A}" srcOrd="0" destOrd="0" presId="urn:microsoft.com/office/officeart/2005/8/layout/venn1"/>
    <dgm:cxn modelId="{5BE85784-7F8E-40D7-A380-05227681ECAE}" type="presOf" srcId="{84431E3A-7E16-43FE-8023-3A83E1127179}" destId="{FF25CC04-A877-4A85-924B-AAAF1637ACAF}" srcOrd="0" destOrd="0" presId="urn:microsoft.com/office/officeart/2005/8/layout/venn1"/>
    <dgm:cxn modelId="{48D81396-D06B-4F4E-A6DB-CBF2734B5E6B}" srcId="{48B75782-7F8E-4E0F-B24B-B90F22C3DF77}" destId="{84431E3A-7E16-43FE-8023-3A83E1127179}" srcOrd="0" destOrd="0" parTransId="{FE2D932B-0A64-4BA0-A074-ED869B8525F2}" sibTransId="{CC0EC415-EDCA-4B5E-B736-314DA61C7250}"/>
    <dgm:cxn modelId="{0F198FB5-16F1-4BE7-90E4-6F0AA80F76E0}" type="presOf" srcId="{403A7A5E-25E1-440B-965D-AA67B65813DC}" destId="{0D6B52CE-6917-47DC-82FE-4168F72F8EF4}" srcOrd="1" destOrd="0" presId="urn:microsoft.com/office/officeart/2005/8/layout/venn1"/>
    <dgm:cxn modelId="{E06B4CBB-A1E0-400A-8641-54EDD9CCEF0C}" type="presOf" srcId="{C150AB0A-C256-4B9F-AFA7-B0091764C6D3}" destId="{A0B23FD4-1827-499C-B258-EC59F85E7996}" srcOrd="1" destOrd="0" presId="urn:microsoft.com/office/officeart/2005/8/layout/venn1"/>
    <dgm:cxn modelId="{29145BEE-06DF-4080-87B6-0B58EF5D8976}" type="presOf" srcId="{84431E3A-7E16-43FE-8023-3A83E1127179}" destId="{67D12390-4293-404D-95D4-C2D43ADEC4E5}" srcOrd="1" destOrd="0" presId="urn:microsoft.com/office/officeart/2005/8/layout/venn1"/>
    <dgm:cxn modelId="{7766F8F1-D50D-4711-B264-DCA20A01FFD4}" type="presOf" srcId="{C1FDF715-915F-4A78-8174-7C2B5340FD61}" destId="{04675B78-C7C8-4F14-8816-C6EF31FB40FE}" srcOrd="1" destOrd="0" presId="urn:microsoft.com/office/officeart/2005/8/layout/venn1"/>
    <dgm:cxn modelId="{21DE4C13-E9D0-4496-9645-CD7A866ABE4A}" type="presParOf" srcId="{472DCF30-99EF-4BA9-8FE3-E72248B5AA1C}" destId="{67D12390-4293-404D-95D4-C2D43ADEC4E5}" srcOrd="0" destOrd="0" presId="urn:microsoft.com/office/officeart/2005/8/layout/venn1"/>
    <dgm:cxn modelId="{B0FC6737-7DD2-4F0E-ACE0-72EB2CDA2756}" type="presParOf" srcId="{472DCF30-99EF-4BA9-8FE3-E72248B5AA1C}" destId="{FF25CC04-A877-4A85-924B-AAAF1637ACAF}" srcOrd="1" destOrd="0" presId="urn:microsoft.com/office/officeart/2005/8/layout/venn1"/>
    <dgm:cxn modelId="{3C6636DE-CEAC-4E75-AF23-915FC31C7564}" type="presParOf" srcId="{472DCF30-99EF-4BA9-8FE3-E72248B5AA1C}" destId="{04675B78-C7C8-4F14-8816-C6EF31FB40FE}" srcOrd="2" destOrd="0" presId="urn:microsoft.com/office/officeart/2005/8/layout/venn1"/>
    <dgm:cxn modelId="{A7D06899-DDE7-4F9A-9CB9-FE518CBBB2B5}" type="presParOf" srcId="{472DCF30-99EF-4BA9-8FE3-E72248B5AA1C}" destId="{F79E5260-1910-406F-90D5-0C50FEDE2AC9}" srcOrd="3" destOrd="0" presId="urn:microsoft.com/office/officeart/2005/8/layout/venn1"/>
    <dgm:cxn modelId="{E79BEE9D-22A5-49E5-B5A1-D8939A34A394}" type="presParOf" srcId="{472DCF30-99EF-4BA9-8FE3-E72248B5AA1C}" destId="{0D6B52CE-6917-47DC-82FE-4168F72F8EF4}" srcOrd="4" destOrd="0" presId="urn:microsoft.com/office/officeart/2005/8/layout/venn1"/>
    <dgm:cxn modelId="{FAC1D50B-23A3-430A-8E4A-35A2C86420C1}" type="presParOf" srcId="{472DCF30-99EF-4BA9-8FE3-E72248B5AA1C}" destId="{1790C497-8792-4FBA-BFC7-AC753BE558A6}" srcOrd="5" destOrd="0" presId="urn:microsoft.com/office/officeart/2005/8/layout/venn1"/>
    <dgm:cxn modelId="{866F8F64-B569-4863-8C50-AACCAB90BC41}" type="presParOf" srcId="{472DCF30-99EF-4BA9-8FE3-E72248B5AA1C}" destId="{A0B23FD4-1827-499C-B258-EC59F85E7996}" srcOrd="6" destOrd="0" presId="urn:microsoft.com/office/officeart/2005/8/layout/venn1"/>
    <dgm:cxn modelId="{F31BBFA7-045C-476D-A8C8-69069A2C1B20}" type="presParOf" srcId="{472DCF30-99EF-4BA9-8FE3-E72248B5AA1C}" destId="{B6058026-D7C5-4829-8BDE-76537A39FB9A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BC8FCE-008E-4260-8A8C-8DF507D8C6FE}" type="doc">
      <dgm:prSet loTypeId="urn:microsoft.com/office/officeart/2005/8/layout/matrix3" loCatId="matrix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02AED6C8-3248-4BAB-9095-0BAC5472514C}">
      <dgm:prSet phldrT="[Текст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 Надзор за банками</a:t>
          </a:r>
        </a:p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ЦБ РФ осуществляет постоянный надзор за деятельностью банков, чтобы обеспечить их финансовую устойчивость и защиту интересов вкладчиков</a:t>
          </a:r>
        </a:p>
      </dgm:t>
    </dgm:pt>
    <dgm:pt modelId="{A8EE00FC-0608-4F74-AFB3-B1E8952444B9}" type="parTrans" cxnId="{6E7FE07D-EC95-4513-87B0-DA7CCDE8AC8C}">
      <dgm:prSet/>
      <dgm:spPr/>
      <dgm:t>
        <a:bodyPr/>
        <a:lstStyle/>
        <a:p>
          <a:endParaRPr lang="ru-RU"/>
        </a:p>
      </dgm:t>
    </dgm:pt>
    <dgm:pt modelId="{5DA5E0B6-98D3-4C49-AE15-37B809397F2C}" type="sibTrans" cxnId="{6E7FE07D-EC95-4513-87B0-DA7CCDE8AC8C}">
      <dgm:prSet/>
      <dgm:spPr/>
      <dgm:t>
        <a:bodyPr/>
        <a:lstStyle/>
        <a:p>
          <a:endParaRPr lang="ru-RU"/>
        </a:p>
      </dgm:t>
    </dgm:pt>
    <dgm:pt modelId="{7C2D6EDD-C59A-4BDD-93A1-1250DDEB194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2. Выдача лицензий</a:t>
          </a:r>
        </a:p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ЦБ РФ выдает лицензии на банковскую деятельность, а также приостанавливает или отзывает их при нарушении законодательства</a:t>
          </a:r>
        </a:p>
      </dgm:t>
    </dgm:pt>
    <dgm:pt modelId="{3F087EDE-AA81-4842-980F-9D27B33A3D3E}" type="parTrans" cxnId="{44B784CE-C205-4F58-BBEB-76B6B995548E}">
      <dgm:prSet/>
      <dgm:spPr/>
      <dgm:t>
        <a:bodyPr/>
        <a:lstStyle/>
        <a:p>
          <a:endParaRPr lang="ru-RU"/>
        </a:p>
      </dgm:t>
    </dgm:pt>
    <dgm:pt modelId="{5D30844A-7631-4AA2-978C-F13114E3F609}" type="sibTrans" cxnId="{44B784CE-C205-4F58-BBEB-76B6B995548E}">
      <dgm:prSet/>
      <dgm:spPr/>
      <dgm:t>
        <a:bodyPr/>
        <a:lstStyle/>
        <a:p>
          <a:endParaRPr lang="ru-RU"/>
        </a:p>
      </dgm:t>
    </dgm:pt>
    <dgm:pt modelId="{08ADB03A-C123-4C2C-83AD-E0FD9A7B65EF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3. Установление нормативов</a:t>
          </a:r>
        </a:p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ЦБ РФ устанавливает обязательные экономические нормативы для банков, которые они должны соблюдать, чтобы поддерживать финансовую устойчивость</a:t>
          </a:r>
        </a:p>
      </dgm:t>
    </dgm:pt>
    <dgm:pt modelId="{42314586-B192-4731-B56C-9498F4534039}" type="parTrans" cxnId="{B8B0C116-54D8-4A91-807B-EF30B9F08082}">
      <dgm:prSet/>
      <dgm:spPr/>
      <dgm:t>
        <a:bodyPr/>
        <a:lstStyle/>
        <a:p>
          <a:endParaRPr lang="ru-RU"/>
        </a:p>
      </dgm:t>
    </dgm:pt>
    <dgm:pt modelId="{D15BD219-EA0C-4CC3-A0E0-0D7DC7B538A5}" type="sibTrans" cxnId="{B8B0C116-54D8-4A91-807B-EF30B9F08082}">
      <dgm:prSet/>
      <dgm:spPr/>
      <dgm:t>
        <a:bodyPr/>
        <a:lstStyle/>
        <a:p>
          <a:endParaRPr lang="ru-RU"/>
        </a:p>
      </dgm:t>
    </dgm:pt>
    <dgm:pt modelId="{5290B59B-3BDA-43F4-BA57-74E36E8ED36F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4. Антикризисная мера</a:t>
          </a:r>
        </a:p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 случае финансовых кризисов ЦБ РФ может предоставлять банкам кредиты и использовать другие инструменты для поддержания стабильности банковской системы</a:t>
          </a:r>
        </a:p>
      </dgm:t>
    </dgm:pt>
    <dgm:pt modelId="{643F8FAA-387D-411E-96F2-5CD1399DF285}" type="parTrans" cxnId="{5C247EDC-30A5-4353-8C47-473343DEFDAA}">
      <dgm:prSet/>
      <dgm:spPr/>
      <dgm:t>
        <a:bodyPr/>
        <a:lstStyle/>
        <a:p>
          <a:endParaRPr lang="ru-RU"/>
        </a:p>
      </dgm:t>
    </dgm:pt>
    <dgm:pt modelId="{6EFAD677-0EBC-4385-9001-D8244A776F28}" type="sibTrans" cxnId="{5C247EDC-30A5-4353-8C47-473343DEFDAA}">
      <dgm:prSet/>
      <dgm:spPr/>
      <dgm:t>
        <a:bodyPr/>
        <a:lstStyle/>
        <a:p>
          <a:endParaRPr lang="ru-RU"/>
        </a:p>
      </dgm:t>
    </dgm:pt>
    <dgm:pt modelId="{99B78A6B-C789-4510-A9AA-0414407B75A5}" type="pres">
      <dgm:prSet presAssocID="{1ABC8FCE-008E-4260-8A8C-8DF507D8C6FE}" presName="matrix" presStyleCnt="0">
        <dgm:presLayoutVars>
          <dgm:chMax val="1"/>
          <dgm:dir/>
          <dgm:resizeHandles val="exact"/>
        </dgm:presLayoutVars>
      </dgm:prSet>
      <dgm:spPr/>
    </dgm:pt>
    <dgm:pt modelId="{7CDE3C49-F7D6-407F-82AE-FF18EA61BCAB}" type="pres">
      <dgm:prSet presAssocID="{1ABC8FCE-008E-4260-8A8C-8DF507D8C6FE}" presName="diamond" presStyleLbl="bgShp" presStyleIdx="0" presStyleCnt="1" custScaleX="101004"/>
      <dgm:spPr/>
    </dgm:pt>
    <dgm:pt modelId="{C2685492-305D-418E-96AE-5A71CD3CB0FD}" type="pres">
      <dgm:prSet presAssocID="{1ABC8FCE-008E-4260-8A8C-8DF507D8C6F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C924CB-37BE-4729-A2CB-531C09259356}" type="pres">
      <dgm:prSet presAssocID="{1ABC8FCE-008E-4260-8A8C-8DF507D8C6F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BCDE1D7-8888-43D2-AEAF-8DC088FCD8E0}" type="pres">
      <dgm:prSet presAssocID="{1ABC8FCE-008E-4260-8A8C-8DF507D8C6F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49C674A-4817-48A1-950E-932BF857E049}" type="pres">
      <dgm:prSet presAssocID="{1ABC8FCE-008E-4260-8A8C-8DF507D8C6F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8B0C116-54D8-4A91-807B-EF30B9F08082}" srcId="{1ABC8FCE-008E-4260-8A8C-8DF507D8C6FE}" destId="{08ADB03A-C123-4C2C-83AD-E0FD9A7B65EF}" srcOrd="2" destOrd="0" parTransId="{42314586-B192-4731-B56C-9498F4534039}" sibTransId="{D15BD219-EA0C-4CC3-A0E0-0D7DC7B538A5}"/>
    <dgm:cxn modelId="{AEFD3063-2D41-4FBB-8163-126D4F8B3DBE}" type="presOf" srcId="{02AED6C8-3248-4BAB-9095-0BAC5472514C}" destId="{C2685492-305D-418E-96AE-5A71CD3CB0FD}" srcOrd="0" destOrd="0" presId="urn:microsoft.com/office/officeart/2005/8/layout/matrix3"/>
    <dgm:cxn modelId="{49924854-5D04-42C0-9926-841129AEA8D9}" type="presOf" srcId="{1ABC8FCE-008E-4260-8A8C-8DF507D8C6FE}" destId="{99B78A6B-C789-4510-A9AA-0414407B75A5}" srcOrd="0" destOrd="0" presId="urn:microsoft.com/office/officeart/2005/8/layout/matrix3"/>
    <dgm:cxn modelId="{6CBD1656-0542-4887-89D6-3E825F76A424}" type="presOf" srcId="{08ADB03A-C123-4C2C-83AD-E0FD9A7B65EF}" destId="{8BCDE1D7-8888-43D2-AEAF-8DC088FCD8E0}" srcOrd="0" destOrd="0" presId="urn:microsoft.com/office/officeart/2005/8/layout/matrix3"/>
    <dgm:cxn modelId="{4D2A5279-F469-4DB5-B47E-554B6CF4CAEB}" type="presOf" srcId="{7C2D6EDD-C59A-4BDD-93A1-1250DDEB1948}" destId="{CFC924CB-37BE-4729-A2CB-531C09259356}" srcOrd="0" destOrd="0" presId="urn:microsoft.com/office/officeart/2005/8/layout/matrix3"/>
    <dgm:cxn modelId="{6E7FE07D-EC95-4513-87B0-DA7CCDE8AC8C}" srcId="{1ABC8FCE-008E-4260-8A8C-8DF507D8C6FE}" destId="{02AED6C8-3248-4BAB-9095-0BAC5472514C}" srcOrd="0" destOrd="0" parTransId="{A8EE00FC-0608-4F74-AFB3-B1E8952444B9}" sibTransId="{5DA5E0B6-98D3-4C49-AE15-37B809397F2C}"/>
    <dgm:cxn modelId="{3AF4D0CC-5D15-42EA-B412-4A3691C0E7E0}" type="presOf" srcId="{5290B59B-3BDA-43F4-BA57-74E36E8ED36F}" destId="{949C674A-4817-48A1-950E-932BF857E049}" srcOrd="0" destOrd="0" presId="urn:microsoft.com/office/officeart/2005/8/layout/matrix3"/>
    <dgm:cxn modelId="{44B784CE-C205-4F58-BBEB-76B6B995548E}" srcId="{1ABC8FCE-008E-4260-8A8C-8DF507D8C6FE}" destId="{7C2D6EDD-C59A-4BDD-93A1-1250DDEB1948}" srcOrd="1" destOrd="0" parTransId="{3F087EDE-AA81-4842-980F-9D27B33A3D3E}" sibTransId="{5D30844A-7631-4AA2-978C-F13114E3F609}"/>
    <dgm:cxn modelId="{5C247EDC-30A5-4353-8C47-473343DEFDAA}" srcId="{1ABC8FCE-008E-4260-8A8C-8DF507D8C6FE}" destId="{5290B59B-3BDA-43F4-BA57-74E36E8ED36F}" srcOrd="3" destOrd="0" parTransId="{643F8FAA-387D-411E-96F2-5CD1399DF285}" sibTransId="{6EFAD677-0EBC-4385-9001-D8244A776F28}"/>
    <dgm:cxn modelId="{9DB2A333-F1B6-4C65-84CD-51C3F25AB3BB}" type="presParOf" srcId="{99B78A6B-C789-4510-A9AA-0414407B75A5}" destId="{7CDE3C49-F7D6-407F-82AE-FF18EA61BCAB}" srcOrd="0" destOrd="0" presId="urn:microsoft.com/office/officeart/2005/8/layout/matrix3"/>
    <dgm:cxn modelId="{0E883689-DFDC-4CD8-8F68-87D8502B9BEC}" type="presParOf" srcId="{99B78A6B-C789-4510-A9AA-0414407B75A5}" destId="{C2685492-305D-418E-96AE-5A71CD3CB0FD}" srcOrd="1" destOrd="0" presId="urn:microsoft.com/office/officeart/2005/8/layout/matrix3"/>
    <dgm:cxn modelId="{502D81D3-36F9-4F53-9149-2722F1C81DB9}" type="presParOf" srcId="{99B78A6B-C789-4510-A9AA-0414407B75A5}" destId="{CFC924CB-37BE-4729-A2CB-531C09259356}" srcOrd="2" destOrd="0" presId="urn:microsoft.com/office/officeart/2005/8/layout/matrix3"/>
    <dgm:cxn modelId="{2B26A897-A6F1-4324-A266-EEE96CF65E85}" type="presParOf" srcId="{99B78A6B-C789-4510-A9AA-0414407B75A5}" destId="{8BCDE1D7-8888-43D2-AEAF-8DC088FCD8E0}" srcOrd="3" destOrd="0" presId="urn:microsoft.com/office/officeart/2005/8/layout/matrix3"/>
    <dgm:cxn modelId="{4323609A-530D-4C2B-8321-97218E995511}" type="presParOf" srcId="{99B78A6B-C789-4510-A9AA-0414407B75A5}" destId="{949C674A-4817-48A1-950E-932BF857E04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5FE0B6-DE95-4751-BCAA-456A42C000D4}" type="doc">
      <dgm:prSet loTypeId="urn:microsoft.com/office/officeart/2005/8/layout/venn1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C88D79E6-3204-4DDA-80C0-3E71772CF15E}">
      <dgm:prSet custT="1"/>
      <dgm:spPr>
        <a:solidFill>
          <a:schemeClr val="accent6">
            <a:lumMod val="75000"/>
            <a:alpha val="5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Одной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ключевых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функций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Центрального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банка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Российской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Федерации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является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эмиссия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национальной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валюты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рубля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ЦБ РФ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отвечает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выпуск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обращение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новых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банкнот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монет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а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также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изъятие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обращения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устаревших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поврежденных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денежных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знаков</a:t>
          </a:r>
          <a:r>
            <a: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5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465D63-249C-4405-9D25-5AAE2EB8F332}" type="parTrans" cxnId="{85BB3EB8-4E4B-458B-ADCE-5B6B85448A5E}">
      <dgm:prSet/>
      <dgm:spPr/>
      <dgm:t>
        <a:bodyPr/>
        <a:lstStyle/>
        <a:p>
          <a:endParaRPr lang="ru-RU"/>
        </a:p>
      </dgm:t>
    </dgm:pt>
    <dgm:pt modelId="{A0FDB6DC-213B-4E4D-8A09-B995B00D6A0D}" type="sibTrans" cxnId="{85BB3EB8-4E4B-458B-ADCE-5B6B85448A5E}">
      <dgm:prSet/>
      <dgm:spPr/>
      <dgm:t>
        <a:bodyPr/>
        <a:lstStyle/>
        <a:p>
          <a:endParaRPr lang="ru-RU"/>
        </a:p>
      </dgm:t>
    </dgm:pt>
    <dgm:pt modelId="{128A1363-D02A-46DE-92BD-DCF6D5D9FC1D}" type="pres">
      <dgm:prSet presAssocID="{B15FE0B6-DE95-4751-BCAA-456A42C000D4}" presName="compositeShape" presStyleCnt="0">
        <dgm:presLayoutVars>
          <dgm:chMax val="7"/>
          <dgm:dir/>
          <dgm:resizeHandles val="exact"/>
        </dgm:presLayoutVars>
      </dgm:prSet>
      <dgm:spPr/>
    </dgm:pt>
    <dgm:pt modelId="{1BF35E94-8FD4-4448-B4C4-F6039600A336}" type="pres">
      <dgm:prSet presAssocID="{C88D79E6-3204-4DDA-80C0-3E71772CF15E}" presName="circ1TxSh" presStyleLbl="vennNode1" presStyleIdx="0" presStyleCnt="1" custLinFactNeighborX="-11100" custLinFactNeighborY="6262"/>
      <dgm:spPr/>
    </dgm:pt>
  </dgm:ptLst>
  <dgm:cxnLst>
    <dgm:cxn modelId="{55AD7E07-E49A-48AF-9053-1EFFBEEE95F1}" type="presOf" srcId="{C88D79E6-3204-4DDA-80C0-3E71772CF15E}" destId="{1BF35E94-8FD4-4448-B4C4-F6039600A336}" srcOrd="0" destOrd="0" presId="urn:microsoft.com/office/officeart/2005/8/layout/venn1"/>
    <dgm:cxn modelId="{85BB3EB8-4E4B-458B-ADCE-5B6B85448A5E}" srcId="{B15FE0B6-DE95-4751-BCAA-456A42C000D4}" destId="{C88D79E6-3204-4DDA-80C0-3E71772CF15E}" srcOrd="0" destOrd="0" parTransId="{3B465D63-249C-4405-9D25-5AAE2EB8F332}" sibTransId="{A0FDB6DC-213B-4E4D-8A09-B995B00D6A0D}"/>
    <dgm:cxn modelId="{BF7BE7D0-04FB-44CE-AB20-5623AA9E66AF}" type="presOf" srcId="{B15FE0B6-DE95-4751-BCAA-456A42C000D4}" destId="{128A1363-D02A-46DE-92BD-DCF6D5D9FC1D}" srcOrd="0" destOrd="0" presId="urn:microsoft.com/office/officeart/2005/8/layout/venn1"/>
    <dgm:cxn modelId="{A85257E7-189F-49E1-AF32-19398914F4BC}" type="presParOf" srcId="{128A1363-D02A-46DE-92BD-DCF6D5D9FC1D}" destId="{1BF35E94-8FD4-4448-B4C4-F6039600A336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6B792F-D122-4B8A-86BC-0D38A4D3430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0300A1-0ECB-4A58-AD59-74E93A051859}">
      <dgm:prSet custT="1"/>
      <dgm:spPr>
        <a:solidFill>
          <a:schemeClr val="accent6">
            <a:lumMod val="75000"/>
            <a:alpha val="5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ЦБ РФ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осуществляет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строгий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объемом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денежной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массы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обращении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чтобы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поддерживать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ценовую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стабильность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стране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предотвратить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инфляцию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регулирует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денежную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эмиссию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соответствии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потребностями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экономики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98CA6-EDE0-4313-BA82-4EF35F1570CE}" type="parTrans" cxnId="{A30A63CF-D9AD-4EF8-A1D5-9A01624D621D}">
      <dgm:prSet/>
      <dgm:spPr/>
      <dgm:t>
        <a:bodyPr/>
        <a:lstStyle/>
        <a:p>
          <a:endParaRPr lang="ru-RU"/>
        </a:p>
      </dgm:t>
    </dgm:pt>
    <dgm:pt modelId="{FE27DEA0-4769-4E20-980E-2DDC144E6149}" type="sibTrans" cxnId="{A30A63CF-D9AD-4EF8-A1D5-9A01624D621D}">
      <dgm:prSet/>
      <dgm:spPr/>
      <dgm:t>
        <a:bodyPr/>
        <a:lstStyle/>
        <a:p>
          <a:endParaRPr lang="ru-RU"/>
        </a:p>
      </dgm:t>
    </dgm:pt>
    <dgm:pt modelId="{8D9A0E49-0DB0-4A54-9FA7-6DC2E24620DF}" type="pres">
      <dgm:prSet presAssocID="{746B792F-D122-4B8A-86BC-0D38A4D34304}" presName="compositeShape" presStyleCnt="0">
        <dgm:presLayoutVars>
          <dgm:chMax val="7"/>
          <dgm:dir/>
          <dgm:resizeHandles val="exact"/>
        </dgm:presLayoutVars>
      </dgm:prSet>
      <dgm:spPr/>
    </dgm:pt>
    <dgm:pt modelId="{49AE52CB-1DE5-44DB-B70A-835ED3F6993D}" type="pres">
      <dgm:prSet presAssocID="{AF0300A1-0ECB-4A58-AD59-74E93A051859}" presName="circ1TxSh" presStyleLbl="vennNode1" presStyleIdx="0" presStyleCnt="1" custLinFactNeighborY="-3032"/>
      <dgm:spPr/>
    </dgm:pt>
  </dgm:ptLst>
  <dgm:cxnLst>
    <dgm:cxn modelId="{CF01209C-A5B5-4004-B552-A60319A01638}" type="presOf" srcId="{AF0300A1-0ECB-4A58-AD59-74E93A051859}" destId="{49AE52CB-1DE5-44DB-B70A-835ED3F6993D}" srcOrd="0" destOrd="0" presId="urn:microsoft.com/office/officeart/2005/8/layout/venn1"/>
    <dgm:cxn modelId="{7FCCC4A2-46D5-4BA2-9D86-6B2B6B0CD789}" type="presOf" srcId="{746B792F-D122-4B8A-86BC-0D38A4D34304}" destId="{8D9A0E49-0DB0-4A54-9FA7-6DC2E24620DF}" srcOrd="0" destOrd="0" presId="urn:microsoft.com/office/officeart/2005/8/layout/venn1"/>
    <dgm:cxn modelId="{A30A63CF-D9AD-4EF8-A1D5-9A01624D621D}" srcId="{746B792F-D122-4B8A-86BC-0D38A4D34304}" destId="{AF0300A1-0ECB-4A58-AD59-74E93A051859}" srcOrd="0" destOrd="0" parTransId="{69D98CA6-EDE0-4313-BA82-4EF35F1570CE}" sibTransId="{FE27DEA0-4769-4E20-980E-2DDC144E6149}"/>
    <dgm:cxn modelId="{70303371-3508-442F-A8A7-16DEDD44FD12}" type="presParOf" srcId="{8D9A0E49-0DB0-4A54-9FA7-6DC2E24620DF}" destId="{49AE52CB-1DE5-44DB-B70A-835ED3F6993D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61B3F5-584E-4A03-BFDA-A23D875B2BFD}" type="doc">
      <dgm:prSet loTypeId="urn:microsoft.com/office/officeart/2005/8/layout/venn1" loCatId="relationship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C14D059-CD6B-4F71-B2CE-9AC8863E37FD}">
      <dgm:prSet custT="1"/>
      <dgm:spPr>
        <a:solidFill>
          <a:schemeClr val="accent6">
            <a:lumMod val="75000"/>
            <a:alpha val="5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России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также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отвечает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защиту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рубля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внешнего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внутреннего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давления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принимает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меры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поддержания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курса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национальной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валюты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стабильном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уровне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используя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различные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инструменты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денежно-кредитной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политики</a:t>
          </a:r>
          <a:r>
            <a:rPr lang="en-US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7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8EE90-1265-4254-A14B-2359826D4C4C}" type="parTrans" cxnId="{9AFD955A-A8EB-4EC1-ACD2-08235DEBFCB5}">
      <dgm:prSet/>
      <dgm:spPr/>
      <dgm:t>
        <a:bodyPr/>
        <a:lstStyle/>
        <a:p>
          <a:endParaRPr lang="ru-RU"/>
        </a:p>
      </dgm:t>
    </dgm:pt>
    <dgm:pt modelId="{93754C7B-866B-4B60-8A2C-30F134B5D217}" type="sibTrans" cxnId="{9AFD955A-A8EB-4EC1-ACD2-08235DEBFCB5}">
      <dgm:prSet/>
      <dgm:spPr/>
      <dgm:t>
        <a:bodyPr/>
        <a:lstStyle/>
        <a:p>
          <a:endParaRPr lang="ru-RU"/>
        </a:p>
      </dgm:t>
    </dgm:pt>
    <dgm:pt modelId="{C7698B4B-8FE4-4A59-B985-4CC2D77910F4}" type="pres">
      <dgm:prSet presAssocID="{6861B3F5-584E-4A03-BFDA-A23D875B2BFD}" presName="compositeShape" presStyleCnt="0">
        <dgm:presLayoutVars>
          <dgm:chMax val="7"/>
          <dgm:dir/>
          <dgm:resizeHandles val="exact"/>
        </dgm:presLayoutVars>
      </dgm:prSet>
      <dgm:spPr/>
    </dgm:pt>
    <dgm:pt modelId="{D71E8FB8-F746-4FFD-AF59-CF3E0B13817F}" type="pres">
      <dgm:prSet presAssocID="{FC14D059-CD6B-4F71-B2CE-9AC8863E37FD}" presName="circ1TxSh" presStyleLbl="vennNode1" presStyleIdx="0" presStyleCnt="1" custLinFactNeighborX="5013" custLinFactNeighborY="6376"/>
      <dgm:spPr/>
    </dgm:pt>
  </dgm:ptLst>
  <dgm:cxnLst>
    <dgm:cxn modelId="{5CE7F24B-A93B-4A46-957D-F841DAA325F8}" type="presOf" srcId="{FC14D059-CD6B-4F71-B2CE-9AC8863E37FD}" destId="{D71E8FB8-F746-4FFD-AF59-CF3E0B13817F}" srcOrd="0" destOrd="0" presId="urn:microsoft.com/office/officeart/2005/8/layout/venn1"/>
    <dgm:cxn modelId="{502D2879-E7EE-48D0-B591-3EFD466D4882}" type="presOf" srcId="{6861B3F5-584E-4A03-BFDA-A23D875B2BFD}" destId="{C7698B4B-8FE4-4A59-B985-4CC2D77910F4}" srcOrd="0" destOrd="0" presId="urn:microsoft.com/office/officeart/2005/8/layout/venn1"/>
    <dgm:cxn modelId="{9AFD955A-A8EB-4EC1-ACD2-08235DEBFCB5}" srcId="{6861B3F5-584E-4A03-BFDA-A23D875B2BFD}" destId="{FC14D059-CD6B-4F71-B2CE-9AC8863E37FD}" srcOrd="0" destOrd="0" parTransId="{F188EE90-1265-4254-A14B-2359826D4C4C}" sibTransId="{93754C7B-866B-4B60-8A2C-30F134B5D217}"/>
    <dgm:cxn modelId="{98DE5D05-994E-4272-B9EA-AA65940381C0}" type="presParOf" srcId="{C7698B4B-8FE4-4A59-B985-4CC2D77910F4}" destId="{D71E8FB8-F746-4FFD-AF59-CF3E0B13817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95C64B-AA4C-4221-B248-37288275641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C68B955-574B-42EA-B6B3-0561BBF86F52}">
      <dgm:prSet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надзор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финансовым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рынком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704BEB-08F9-426D-A6B7-BDAC50426A0F}" type="parTrans" cxnId="{B7496B06-EAC8-42D6-B3B0-D0207A682A74}">
      <dgm:prSet/>
      <dgm:spPr/>
      <dgm:t>
        <a:bodyPr/>
        <a:lstStyle/>
        <a:p>
          <a:endParaRPr lang="ru-RU"/>
        </a:p>
      </dgm:t>
    </dgm:pt>
    <dgm:pt modelId="{099476AC-D90F-4EE2-9B90-4F3B6917D645}" type="sibTrans" cxnId="{B7496B06-EAC8-42D6-B3B0-D0207A682A74}">
      <dgm:prSet/>
      <dgm:spPr/>
      <dgm:t>
        <a:bodyPr/>
        <a:lstStyle/>
        <a:p>
          <a:endParaRPr lang="ru-RU"/>
        </a:p>
      </dgm:t>
    </dgm:pt>
    <dgm:pt modelId="{CF0046DB-246C-475B-87D1-56229CFCA641}" type="pres">
      <dgm:prSet presAssocID="{4F95C64B-AA4C-4221-B248-372882756416}" presName="Name0" presStyleCnt="0">
        <dgm:presLayoutVars>
          <dgm:dir/>
          <dgm:resizeHandles val="exact"/>
        </dgm:presLayoutVars>
      </dgm:prSet>
      <dgm:spPr/>
    </dgm:pt>
    <dgm:pt modelId="{31B0DBC6-ECAB-4821-A5F7-7CA9D5D71F1E}" type="pres">
      <dgm:prSet presAssocID="{4F95C64B-AA4C-4221-B248-372882756416}" presName="arrow" presStyleLbl="bgShp" presStyleIdx="0" presStyleCnt="1"/>
      <dgm:spPr>
        <a:solidFill>
          <a:srgbClr val="FFD966"/>
        </a:solidFill>
        <a:ln>
          <a:solidFill>
            <a:srgbClr val="FFD966"/>
          </a:solidFill>
        </a:ln>
      </dgm:spPr>
    </dgm:pt>
    <dgm:pt modelId="{0929C720-6135-405F-8843-D437EC85F17F}" type="pres">
      <dgm:prSet presAssocID="{4F95C64B-AA4C-4221-B248-372882756416}" presName="points" presStyleCnt="0"/>
      <dgm:spPr/>
    </dgm:pt>
    <dgm:pt modelId="{6AC78F4F-CD87-48C4-B0A7-404C305234E4}" type="pres">
      <dgm:prSet presAssocID="{0C68B955-574B-42EA-B6B3-0561BBF86F52}" presName="compositeA" presStyleCnt="0"/>
      <dgm:spPr/>
    </dgm:pt>
    <dgm:pt modelId="{57B5EE8D-E871-45C1-BFBF-D90801B7C8D4}" type="pres">
      <dgm:prSet presAssocID="{0C68B955-574B-42EA-B6B3-0561BBF86F52}" presName="textA" presStyleLbl="revTx" presStyleIdx="0" presStyleCnt="1">
        <dgm:presLayoutVars>
          <dgm:bulletEnabled val="1"/>
        </dgm:presLayoutVars>
      </dgm:prSet>
      <dgm:spPr/>
    </dgm:pt>
    <dgm:pt modelId="{F8B7C61E-23BA-4946-B401-1A188F11A7CB}" type="pres">
      <dgm:prSet presAssocID="{0C68B955-574B-42EA-B6B3-0561BBF86F52}" presName="circleA" presStyleLbl="node1" presStyleIdx="0" presStyleCnt="1"/>
      <dgm:spPr/>
    </dgm:pt>
    <dgm:pt modelId="{F34E4B16-4CF3-4847-9D72-BE6CA5E8834B}" type="pres">
      <dgm:prSet presAssocID="{0C68B955-574B-42EA-B6B3-0561BBF86F52}" presName="spaceA" presStyleCnt="0"/>
      <dgm:spPr/>
    </dgm:pt>
  </dgm:ptLst>
  <dgm:cxnLst>
    <dgm:cxn modelId="{B7496B06-EAC8-42D6-B3B0-D0207A682A74}" srcId="{4F95C64B-AA4C-4221-B248-372882756416}" destId="{0C68B955-574B-42EA-B6B3-0561BBF86F52}" srcOrd="0" destOrd="0" parTransId="{BF704BEB-08F9-426D-A6B7-BDAC50426A0F}" sibTransId="{099476AC-D90F-4EE2-9B90-4F3B6917D645}"/>
    <dgm:cxn modelId="{FC05E695-B29F-4785-B8B9-BCB516672C5D}" type="presOf" srcId="{0C68B955-574B-42EA-B6B3-0561BBF86F52}" destId="{57B5EE8D-E871-45C1-BFBF-D90801B7C8D4}" srcOrd="0" destOrd="0" presId="urn:microsoft.com/office/officeart/2005/8/layout/hProcess11"/>
    <dgm:cxn modelId="{3EC6B4B5-D9E2-4AEF-9630-EBBE0706EDDB}" type="presOf" srcId="{4F95C64B-AA4C-4221-B248-372882756416}" destId="{CF0046DB-246C-475B-87D1-56229CFCA641}" srcOrd="0" destOrd="0" presId="urn:microsoft.com/office/officeart/2005/8/layout/hProcess11"/>
    <dgm:cxn modelId="{D90CBB4F-C0B2-4AFF-9454-F67470941FF6}" type="presParOf" srcId="{CF0046DB-246C-475B-87D1-56229CFCA641}" destId="{31B0DBC6-ECAB-4821-A5F7-7CA9D5D71F1E}" srcOrd="0" destOrd="0" presId="urn:microsoft.com/office/officeart/2005/8/layout/hProcess11"/>
    <dgm:cxn modelId="{27961C48-B7DA-4B6D-98E6-7A199E18942F}" type="presParOf" srcId="{CF0046DB-246C-475B-87D1-56229CFCA641}" destId="{0929C720-6135-405F-8843-D437EC85F17F}" srcOrd="1" destOrd="0" presId="urn:microsoft.com/office/officeart/2005/8/layout/hProcess11"/>
    <dgm:cxn modelId="{F2559991-6C81-4BE2-B3EC-BC9C3AB922E5}" type="presParOf" srcId="{0929C720-6135-405F-8843-D437EC85F17F}" destId="{6AC78F4F-CD87-48C4-B0A7-404C305234E4}" srcOrd="0" destOrd="0" presId="urn:microsoft.com/office/officeart/2005/8/layout/hProcess11"/>
    <dgm:cxn modelId="{3C9E0060-00DD-47A3-B7A9-02CB4FA5A2B9}" type="presParOf" srcId="{6AC78F4F-CD87-48C4-B0A7-404C305234E4}" destId="{57B5EE8D-E871-45C1-BFBF-D90801B7C8D4}" srcOrd="0" destOrd="0" presId="urn:microsoft.com/office/officeart/2005/8/layout/hProcess11"/>
    <dgm:cxn modelId="{86871778-5757-4A9E-8068-5253DA24EA44}" type="presParOf" srcId="{6AC78F4F-CD87-48C4-B0A7-404C305234E4}" destId="{F8B7C61E-23BA-4946-B401-1A188F11A7CB}" srcOrd="1" destOrd="0" presId="urn:microsoft.com/office/officeart/2005/8/layout/hProcess11"/>
    <dgm:cxn modelId="{AF8245BF-7908-4A27-B247-E2B19417E545}" type="presParOf" srcId="{6AC78F4F-CD87-48C4-B0A7-404C305234E4}" destId="{F34E4B16-4CF3-4847-9D72-BE6CA5E8834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082C3B1-F6BE-4B6A-B850-983709D9F5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05FD60-08E1-45F7-A306-2F517371F991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стабильности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финансовой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системы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68831-EB0F-4D5C-8837-657CC79C01EB}" type="parTrans" cxnId="{7EA4F95C-8EF9-4037-8C72-AF72034EAF86}">
      <dgm:prSet/>
      <dgm:spPr/>
      <dgm:t>
        <a:bodyPr/>
        <a:lstStyle/>
        <a:p>
          <a:endParaRPr lang="ru-RU"/>
        </a:p>
      </dgm:t>
    </dgm:pt>
    <dgm:pt modelId="{16E74E05-8455-44DD-B18C-2A03364CCEDE}" type="sibTrans" cxnId="{7EA4F95C-8EF9-4037-8C72-AF72034EAF86}">
      <dgm:prSet/>
      <dgm:spPr/>
      <dgm:t>
        <a:bodyPr/>
        <a:lstStyle/>
        <a:p>
          <a:endParaRPr lang="ru-RU"/>
        </a:p>
      </dgm:t>
    </dgm:pt>
    <dgm:pt modelId="{B4BDB2AC-233F-46E7-A082-A7C28E630794}" type="pres">
      <dgm:prSet presAssocID="{3082C3B1-F6BE-4B6A-B850-983709D9F5FE}" presName="linear" presStyleCnt="0">
        <dgm:presLayoutVars>
          <dgm:animLvl val="lvl"/>
          <dgm:resizeHandles val="exact"/>
        </dgm:presLayoutVars>
      </dgm:prSet>
      <dgm:spPr/>
    </dgm:pt>
    <dgm:pt modelId="{39D390C2-42A3-4555-B115-6D31F2A1DA5C}" type="pres">
      <dgm:prSet presAssocID="{5505FD60-08E1-45F7-A306-2F517371F99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EA4F95C-8EF9-4037-8C72-AF72034EAF86}" srcId="{3082C3B1-F6BE-4B6A-B850-983709D9F5FE}" destId="{5505FD60-08E1-45F7-A306-2F517371F991}" srcOrd="0" destOrd="0" parTransId="{C6868831-EB0F-4D5C-8837-657CC79C01EB}" sibTransId="{16E74E05-8455-44DD-B18C-2A03364CCEDE}"/>
    <dgm:cxn modelId="{BFAED569-ADE9-42B9-B57B-D4BAA7591BB7}" type="presOf" srcId="{3082C3B1-F6BE-4B6A-B850-983709D9F5FE}" destId="{B4BDB2AC-233F-46E7-A082-A7C28E630794}" srcOrd="0" destOrd="0" presId="urn:microsoft.com/office/officeart/2005/8/layout/vList2"/>
    <dgm:cxn modelId="{63EDE874-2DB1-43AC-B51B-B73649B9EA3C}" type="presOf" srcId="{5505FD60-08E1-45F7-A306-2F517371F991}" destId="{39D390C2-42A3-4555-B115-6D31F2A1DA5C}" srcOrd="0" destOrd="0" presId="urn:microsoft.com/office/officeart/2005/8/layout/vList2"/>
    <dgm:cxn modelId="{8B1C624B-8956-47BC-AE3A-B50CD945073E}" type="presParOf" srcId="{B4BDB2AC-233F-46E7-A082-A7C28E630794}" destId="{39D390C2-42A3-4555-B115-6D31F2A1DA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842838-C8EF-4B8E-A545-B56B308312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47BD4F-C0D6-4EA4-98B3-EDD3E2CF4B8C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Международное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сотрудничество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ЦБ РФ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624BE9-6D0A-4616-8DCC-389C882CBAC3}" type="parTrans" cxnId="{4DE4026A-3CEB-4F8B-B5C8-AF8B699781F9}">
      <dgm:prSet/>
      <dgm:spPr/>
      <dgm:t>
        <a:bodyPr/>
        <a:lstStyle/>
        <a:p>
          <a:endParaRPr lang="ru-RU"/>
        </a:p>
      </dgm:t>
    </dgm:pt>
    <dgm:pt modelId="{A6FFE542-D221-43B7-BF04-523EAE7F3CC2}" type="sibTrans" cxnId="{4DE4026A-3CEB-4F8B-B5C8-AF8B699781F9}">
      <dgm:prSet/>
      <dgm:spPr/>
      <dgm:t>
        <a:bodyPr/>
        <a:lstStyle/>
        <a:p>
          <a:endParaRPr lang="ru-RU"/>
        </a:p>
      </dgm:t>
    </dgm:pt>
    <dgm:pt modelId="{83FEB047-3C4D-42DB-A281-F0887E78C943}" type="pres">
      <dgm:prSet presAssocID="{09842838-C8EF-4B8E-A545-B56B30831260}" presName="linear" presStyleCnt="0">
        <dgm:presLayoutVars>
          <dgm:animLvl val="lvl"/>
          <dgm:resizeHandles val="exact"/>
        </dgm:presLayoutVars>
      </dgm:prSet>
      <dgm:spPr/>
    </dgm:pt>
    <dgm:pt modelId="{286F98C3-402E-47FC-AC79-F935207094AC}" type="pres">
      <dgm:prSet presAssocID="{C147BD4F-C0D6-4EA4-98B3-EDD3E2CF4B8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DE4026A-3CEB-4F8B-B5C8-AF8B699781F9}" srcId="{09842838-C8EF-4B8E-A545-B56B30831260}" destId="{C147BD4F-C0D6-4EA4-98B3-EDD3E2CF4B8C}" srcOrd="0" destOrd="0" parTransId="{14624BE9-6D0A-4616-8DCC-389C882CBAC3}" sibTransId="{A6FFE542-D221-43B7-BF04-523EAE7F3CC2}"/>
    <dgm:cxn modelId="{51376893-2204-4B97-9B9C-C625434C9628}" type="presOf" srcId="{C147BD4F-C0D6-4EA4-98B3-EDD3E2CF4B8C}" destId="{286F98C3-402E-47FC-AC79-F935207094AC}" srcOrd="0" destOrd="0" presId="urn:microsoft.com/office/officeart/2005/8/layout/vList2"/>
    <dgm:cxn modelId="{140377AF-38E1-40C3-8222-6775C23DDB10}" type="presOf" srcId="{09842838-C8EF-4B8E-A545-B56B30831260}" destId="{83FEB047-3C4D-42DB-A281-F0887E78C943}" srcOrd="0" destOrd="0" presId="urn:microsoft.com/office/officeart/2005/8/layout/vList2"/>
    <dgm:cxn modelId="{528A3553-5A79-47AD-8081-1EE9993CAD6E}" type="presParOf" srcId="{83FEB047-3C4D-42DB-A281-F0887E78C943}" destId="{286F98C3-402E-47FC-AC79-F935207094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941B12B-FCC0-4A7C-A4D6-AA6991DF4F9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F61147-38C1-4FFF-91D8-F5F06267F92C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ЦБ РФ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играет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центральную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роль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управлении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денежно-кредитной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политикой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регулируя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денежное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обращение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кредитную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систему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с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целью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обеспечения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стабильности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национальной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валюты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финансовой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системы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целом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44243-E1D7-4A53-BFAA-0545106D24F2}" type="parTrans" cxnId="{D97E1D02-38AC-4F20-A06B-BD767EC5C86B}">
      <dgm:prSet/>
      <dgm:spPr/>
      <dgm:t>
        <a:bodyPr/>
        <a:lstStyle/>
        <a:p>
          <a:endParaRPr lang="ru-RU"/>
        </a:p>
      </dgm:t>
    </dgm:pt>
    <dgm:pt modelId="{7124FE4E-02D4-43BA-A47D-BA408A962D76}" type="sibTrans" cxnId="{D97E1D02-38AC-4F20-A06B-BD767EC5C86B}">
      <dgm:prSet/>
      <dgm:spPr/>
      <dgm:t>
        <a:bodyPr/>
        <a:lstStyle/>
        <a:p>
          <a:endParaRPr lang="ru-RU"/>
        </a:p>
      </dgm:t>
    </dgm:pt>
    <dgm:pt modelId="{0C883D1B-CB0C-4A7F-BF10-9182E360AA2F}" type="pres">
      <dgm:prSet presAssocID="{3941B12B-FCC0-4A7C-A4D6-AA6991DF4F95}" presName="compositeShape" presStyleCnt="0">
        <dgm:presLayoutVars>
          <dgm:chMax val="7"/>
          <dgm:dir/>
          <dgm:resizeHandles val="exact"/>
        </dgm:presLayoutVars>
      </dgm:prSet>
      <dgm:spPr/>
    </dgm:pt>
    <dgm:pt modelId="{C9392ED0-4262-4121-B1F9-87F72113E48D}" type="pres">
      <dgm:prSet presAssocID="{1BF61147-38C1-4FFF-91D8-F5F06267F92C}" presName="circ1TxSh" presStyleLbl="vennNode1" presStyleIdx="0" presStyleCnt="1" custLinFactNeighborX="-3139"/>
      <dgm:spPr/>
    </dgm:pt>
  </dgm:ptLst>
  <dgm:cxnLst>
    <dgm:cxn modelId="{D97E1D02-38AC-4F20-A06B-BD767EC5C86B}" srcId="{3941B12B-FCC0-4A7C-A4D6-AA6991DF4F95}" destId="{1BF61147-38C1-4FFF-91D8-F5F06267F92C}" srcOrd="0" destOrd="0" parTransId="{67844243-E1D7-4A53-BFAA-0545106D24F2}" sibTransId="{7124FE4E-02D4-43BA-A47D-BA408A962D76}"/>
    <dgm:cxn modelId="{389D653A-EEE4-4DA8-8A6A-85D610B9EC17}" type="presOf" srcId="{3941B12B-FCC0-4A7C-A4D6-AA6991DF4F95}" destId="{0C883D1B-CB0C-4A7F-BF10-9182E360AA2F}" srcOrd="0" destOrd="0" presId="urn:microsoft.com/office/officeart/2005/8/layout/venn1"/>
    <dgm:cxn modelId="{1C3960C8-8F60-4DFD-9253-0F42579189AE}" type="presOf" srcId="{1BF61147-38C1-4FFF-91D8-F5F06267F92C}" destId="{C9392ED0-4262-4121-B1F9-87F72113E48D}" srcOrd="0" destOrd="0" presId="urn:microsoft.com/office/officeart/2005/8/layout/venn1"/>
    <dgm:cxn modelId="{0F9D2138-CC08-4242-9C96-04A963DCB690}" type="presParOf" srcId="{0C883D1B-CB0C-4A7F-BF10-9182E360AA2F}" destId="{C9392ED0-4262-4121-B1F9-87F72113E48D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02D59B8-0C4D-4B00-AF10-5548FF228E3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F2E372-4DAD-48D2-92D2-0A91F9B3A056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Центробанк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осуществляет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лицензирование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регистрацию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надзор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деятельностью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кредитных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организаций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гарантируя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надежность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эффективность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банковского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сектора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478FD-2AB0-481E-A929-F911273D93AB}" type="parTrans" cxnId="{C9AB05C1-81F2-4E92-A903-1967B611A46F}">
      <dgm:prSet/>
      <dgm:spPr/>
      <dgm:t>
        <a:bodyPr/>
        <a:lstStyle/>
        <a:p>
          <a:endParaRPr lang="ru-RU"/>
        </a:p>
      </dgm:t>
    </dgm:pt>
    <dgm:pt modelId="{2FA89277-481B-4AC6-8BCF-47B6E4E2A64D}" type="sibTrans" cxnId="{C9AB05C1-81F2-4E92-A903-1967B611A46F}">
      <dgm:prSet/>
      <dgm:spPr/>
      <dgm:t>
        <a:bodyPr/>
        <a:lstStyle/>
        <a:p>
          <a:endParaRPr lang="ru-RU"/>
        </a:p>
      </dgm:t>
    </dgm:pt>
    <dgm:pt modelId="{4D5FAB94-DEA7-4AE3-8F56-90703BA8F763}" type="pres">
      <dgm:prSet presAssocID="{B02D59B8-0C4D-4B00-AF10-5548FF228E32}" presName="compositeShape" presStyleCnt="0">
        <dgm:presLayoutVars>
          <dgm:chMax val="7"/>
          <dgm:dir/>
          <dgm:resizeHandles val="exact"/>
        </dgm:presLayoutVars>
      </dgm:prSet>
      <dgm:spPr/>
    </dgm:pt>
    <dgm:pt modelId="{5FE34E4A-6C12-483E-B1F7-01B419BBED4F}" type="pres">
      <dgm:prSet presAssocID="{5AF2E372-4DAD-48D2-92D2-0A91F9B3A056}" presName="circ1TxSh" presStyleLbl="vennNode1" presStyleIdx="0" presStyleCnt="1" custLinFactNeighborX="1014" custLinFactNeighborY="-452"/>
      <dgm:spPr/>
    </dgm:pt>
  </dgm:ptLst>
  <dgm:cxnLst>
    <dgm:cxn modelId="{FFF2B688-E2CC-4234-88B7-9CC5E1F5269C}" type="presOf" srcId="{5AF2E372-4DAD-48D2-92D2-0A91F9B3A056}" destId="{5FE34E4A-6C12-483E-B1F7-01B419BBED4F}" srcOrd="0" destOrd="0" presId="urn:microsoft.com/office/officeart/2005/8/layout/venn1"/>
    <dgm:cxn modelId="{C9AB05C1-81F2-4E92-A903-1967B611A46F}" srcId="{B02D59B8-0C4D-4B00-AF10-5548FF228E32}" destId="{5AF2E372-4DAD-48D2-92D2-0A91F9B3A056}" srcOrd="0" destOrd="0" parTransId="{230478FD-2AB0-481E-A929-F911273D93AB}" sibTransId="{2FA89277-481B-4AC6-8BCF-47B6E4E2A64D}"/>
    <dgm:cxn modelId="{8C5292C6-E976-4AB6-A831-7B049341662E}" type="presOf" srcId="{B02D59B8-0C4D-4B00-AF10-5548FF228E32}" destId="{4D5FAB94-DEA7-4AE3-8F56-90703BA8F763}" srcOrd="0" destOrd="0" presId="urn:microsoft.com/office/officeart/2005/8/layout/venn1"/>
    <dgm:cxn modelId="{D5289FF2-2C77-45D8-AE5F-38205A3F9B57}" type="presParOf" srcId="{4D5FAB94-DEA7-4AE3-8F56-90703BA8F763}" destId="{5FE34E4A-6C12-483E-B1F7-01B419BBED4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8B23682-86EE-4096-81A2-7690078C076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1AD5ED-F255-4811-A3DC-D1559A186A26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Выпуск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обращение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управление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валютными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резервами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страны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являются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важнейшими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функциями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ЦБ РФ,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которые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влияют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финансовую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стабильность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инфляцию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0B560-3784-453E-BBF5-CEF03294DF17}" type="parTrans" cxnId="{72E82ABF-EF69-46DB-8395-C91FEE34037E}">
      <dgm:prSet/>
      <dgm:spPr/>
      <dgm:t>
        <a:bodyPr/>
        <a:lstStyle/>
        <a:p>
          <a:endParaRPr lang="ru-RU"/>
        </a:p>
      </dgm:t>
    </dgm:pt>
    <dgm:pt modelId="{45C85A75-32D6-494D-B978-1DAA8409A766}" type="sibTrans" cxnId="{72E82ABF-EF69-46DB-8395-C91FEE34037E}">
      <dgm:prSet/>
      <dgm:spPr/>
      <dgm:t>
        <a:bodyPr/>
        <a:lstStyle/>
        <a:p>
          <a:endParaRPr lang="ru-RU"/>
        </a:p>
      </dgm:t>
    </dgm:pt>
    <dgm:pt modelId="{36832901-5FE0-4346-8B70-101F03D26437}" type="pres">
      <dgm:prSet presAssocID="{C8B23682-86EE-4096-81A2-7690078C076F}" presName="compositeShape" presStyleCnt="0">
        <dgm:presLayoutVars>
          <dgm:chMax val="7"/>
          <dgm:dir/>
          <dgm:resizeHandles val="exact"/>
        </dgm:presLayoutVars>
      </dgm:prSet>
      <dgm:spPr/>
    </dgm:pt>
    <dgm:pt modelId="{E0F34FE5-EB9C-447E-B053-3BEC6ECABC24}" type="pres">
      <dgm:prSet presAssocID="{261AD5ED-F255-4811-A3DC-D1559A186A26}" presName="circ1TxSh" presStyleLbl="vennNode1" presStyleIdx="0" presStyleCnt="1"/>
      <dgm:spPr/>
    </dgm:pt>
  </dgm:ptLst>
  <dgm:cxnLst>
    <dgm:cxn modelId="{9E7DBF6B-4F3F-437D-BFF4-971C5FFF289D}" type="presOf" srcId="{261AD5ED-F255-4811-A3DC-D1559A186A26}" destId="{E0F34FE5-EB9C-447E-B053-3BEC6ECABC24}" srcOrd="0" destOrd="0" presId="urn:microsoft.com/office/officeart/2005/8/layout/venn1"/>
    <dgm:cxn modelId="{A0A7DCB6-9185-4367-B3E6-15C1E395698A}" type="presOf" srcId="{C8B23682-86EE-4096-81A2-7690078C076F}" destId="{36832901-5FE0-4346-8B70-101F03D26437}" srcOrd="0" destOrd="0" presId="urn:microsoft.com/office/officeart/2005/8/layout/venn1"/>
    <dgm:cxn modelId="{72E82ABF-EF69-46DB-8395-C91FEE34037E}" srcId="{C8B23682-86EE-4096-81A2-7690078C076F}" destId="{261AD5ED-F255-4811-A3DC-D1559A186A26}" srcOrd="0" destOrd="0" parTransId="{1C20B560-3784-453E-BBF5-CEF03294DF17}" sibTransId="{45C85A75-32D6-494D-B978-1DAA8409A766}"/>
    <dgm:cxn modelId="{BC271936-57AC-43FB-9FD4-F969E7DA530C}" type="presParOf" srcId="{36832901-5FE0-4346-8B70-101F03D26437}" destId="{E0F34FE5-EB9C-447E-B053-3BEC6ECABC2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41C1A2-B733-4CEC-B263-4D371ADCDF8C}" type="doc">
      <dgm:prSet loTypeId="urn:microsoft.com/office/officeart/2005/8/layout/target3" loCatId="relationship" qsTypeId="urn:microsoft.com/office/officeart/2005/8/quickstyle/simple1" qsCatId="simple" csTypeId="urn:microsoft.com/office/officeart/2005/8/colors/accent6_1" csCatId="accent6"/>
      <dgm:spPr/>
      <dgm:t>
        <a:bodyPr/>
        <a:lstStyle/>
        <a:p>
          <a:endParaRPr lang="ru-RU"/>
        </a:p>
      </dgm:t>
    </dgm:pt>
    <dgm:pt modelId="{B2EAB23E-E718-44B3-81AF-F0D5980748DD}">
      <dgm:prSet/>
      <dgm:spPr/>
      <dgm:t>
        <a:bodyPr/>
        <a:lstStyle/>
        <a:p>
          <a:r>
            <a:rPr lang="en-US"/>
            <a:t>Основные функции ЦБ РФ</a:t>
          </a:r>
          <a:endParaRPr lang="ru-RU"/>
        </a:p>
      </dgm:t>
    </dgm:pt>
    <dgm:pt modelId="{26DB8744-5638-4928-8500-3DCEF20EF04D}" type="parTrans" cxnId="{770F0B5A-35D8-4788-AADD-4117F696F9E0}">
      <dgm:prSet/>
      <dgm:spPr/>
      <dgm:t>
        <a:bodyPr/>
        <a:lstStyle/>
        <a:p>
          <a:endParaRPr lang="ru-RU"/>
        </a:p>
      </dgm:t>
    </dgm:pt>
    <dgm:pt modelId="{40F3B5D6-48A9-4F3A-AC73-A8D2248759EA}" type="sibTrans" cxnId="{770F0B5A-35D8-4788-AADD-4117F696F9E0}">
      <dgm:prSet/>
      <dgm:spPr/>
      <dgm:t>
        <a:bodyPr/>
        <a:lstStyle/>
        <a:p>
          <a:endParaRPr lang="ru-RU"/>
        </a:p>
      </dgm:t>
    </dgm:pt>
    <dgm:pt modelId="{4C52FA18-272D-4719-B3B5-449D083CC0D2}" type="pres">
      <dgm:prSet presAssocID="{F841C1A2-B733-4CEC-B263-4D371ADCDF8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8ACFCD7-1FD6-4B48-BAF8-C238B0D923AC}" type="pres">
      <dgm:prSet presAssocID="{B2EAB23E-E718-44B3-81AF-F0D5980748DD}" presName="circle1" presStyleLbl="node1" presStyleIdx="0" presStyleCnt="1"/>
      <dgm:spPr/>
    </dgm:pt>
    <dgm:pt modelId="{32C85E42-4BCE-4F60-B8F4-90806377A823}" type="pres">
      <dgm:prSet presAssocID="{B2EAB23E-E718-44B3-81AF-F0D5980748DD}" presName="space" presStyleCnt="0"/>
      <dgm:spPr/>
    </dgm:pt>
    <dgm:pt modelId="{F4A184B1-25DE-4BF3-87BE-6701F3A695D5}" type="pres">
      <dgm:prSet presAssocID="{B2EAB23E-E718-44B3-81AF-F0D5980748DD}" presName="rect1" presStyleLbl="alignAcc1" presStyleIdx="0" presStyleCnt="1"/>
      <dgm:spPr/>
    </dgm:pt>
    <dgm:pt modelId="{9F3F3F84-EB0F-42CC-8BBB-8CA93C11378D}" type="pres">
      <dgm:prSet presAssocID="{B2EAB23E-E718-44B3-81AF-F0D5980748D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1A5B809-04E0-448E-ADFF-721E50A72A3E}" type="presOf" srcId="{B2EAB23E-E718-44B3-81AF-F0D5980748DD}" destId="{F4A184B1-25DE-4BF3-87BE-6701F3A695D5}" srcOrd="0" destOrd="0" presId="urn:microsoft.com/office/officeart/2005/8/layout/target3"/>
    <dgm:cxn modelId="{770F0B5A-35D8-4788-AADD-4117F696F9E0}" srcId="{F841C1A2-B733-4CEC-B263-4D371ADCDF8C}" destId="{B2EAB23E-E718-44B3-81AF-F0D5980748DD}" srcOrd="0" destOrd="0" parTransId="{26DB8744-5638-4928-8500-3DCEF20EF04D}" sibTransId="{40F3B5D6-48A9-4F3A-AC73-A8D2248759EA}"/>
    <dgm:cxn modelId="{3651EFE4-D148-479B-8046-F5BFC38DD65D}" type="presOf" srcId="{B2EAB23E-E718-44B3-81AF-F0D5980748DD}" destId="{9F3F3F84-EB0F-42CC-8BBB-8CA93C11378D}" srcOrd="1" destOrd="0" presId="urn:microsoft.com/office/officeart/2005/8/layout/target3"/>
    <dgm:cxn modelId="{CC977AFC-84F5-4B0D-99B2-141483836EA2}" type="presOf" srcId="{F841C1A2-B733-4CEC-B263-4D371ADCDF8C}" destId="{4C52FA18-272D-4719-B3B5-449D083CC0D2}" srcOrd="0" destOrd="0" presId="urn:microsoft.com/office/officeart/2005/8/layout/target3"/>
    <dgm:cxn modelId="{E80A616F-75A3-4FFF-A461-FBEAF29522C3}" type="presParOf" srcId="{4C52FA18-272D-4719-B3B5-449D083CC0D2}" destId="{F8ACFCD7-1FD6-4B48-BAF8-C238B0D923AC}" srcOrd="0" destOrd="0" presId="urn:microsoft.com/office/officeart/2005/8/layout/target3"/>
    <dgm:cxn modelId="{9E5F2BE7-37F8-473E-A3FB-3FE743F3F4F4}" type="presParOf" srcId="{4C52FA18-272D-4719-B3B5-449D083CC0D2}" destId="{32C85E42-4BCE-4F60-B8F4-90806377A823}" srcOrd="1" destOrd="0" presId="urn:microsoft.com/office/officeart/2005/8/layout/target3"/>
    <dgm:cxn modelId="{61238996-25C1-4A67-9011-992B177A7DF3}" type="presParOf" srcId="{4C52FA18-272D-4719-B3B5-449D083CC0D2}" destId="{F4A184B1-25DE-4BF3-87BE-6701F3A695D5}" srcOrd="2" destOrd="0" presId="urn:microsoft.com/office/officeart/2005/8/layout/target3"/>
    <dgm:cxn modelId="{B41A62F4-32E2-496A-8877-E239FCA58029}" type="presParOf" srcId="{4C52FA18-272D-4719-B3B5-449D083CC0D2}" destId="{9F3F3F84-EB0F-42CC-8BBB-8CA93C11378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86A520-B265-472A-8110-BD591FB83EE2}" type="doc">
      <dgm:prSet loTypeId="urn:microsoft.com/office/officeart/2005/8/layout/target3" loCatId="relationship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9951B56-3F6F-4C8D-AE77-ABBF3528219C}">
      <dgm:prSet/>
      <dgm:spPr/>
      <dgm:t>
        <a:bodyPr/>
        <a:lstStyle/>
        <a:p>
          <a:r>
            <a:rPr lang="en-US"/>
            <a:t>Управление денежной массой</a:t>
          </a:r>
          <a:endParaRPr lang="ru-RU"/>
        </a:p>
      </dgm:t>
    </dgm:pt>
    <dgm:pt modelId="{6DA7EFE1-D5E1-4A73-8FA1-AF6C5AB66414}" type="parTrans" cxnId="{718F4BA7-945B-48A6-8245-89F87277B6F5}">
      <dgm:prSet/>
      <dgm:spPr/>
      <dgm:t>
        <a:bodyPr/>
        <a:lstStyle/>
        <a:p>
          <a:endParaRPr lang="ru-RU"/>
        </a:p>
      </dgm:t>
    </dgm:pt>
    <dgm:pt modelId="{EA4166B5-AA60-40DC-A961-F0676BD9C8CF}" type="sibTrans" cxnId="{718F4BA7-945B-48A6-8245-89F87277B6F5}">
      <dgm:prSet/>
      <dgm:spPr/>
      <dgm:t>
        <a:bodyPr/>
        <a:lstStyle/>
        <a:p>
          <a:endParaRPr lang="ru-RU"/>
        </a:p>
      </dgm:t>
    </dgm:pt>
    <dgm:pt modelId="{DEB445AC-45CA-487C-9DD4-EFEE0DF45D77}" type="pres">
      <dgm:prSet presAssocID="{7886A520-B265-472A-8110-BD591FB83EE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A0E462C7-E602-4B4C-B21E-3A4AD6F45106}" type="pres">
      <dgm:prSet presAssocID="{49951B56-3F6F-4C8D-AE77-ABBF3528219C}" presName="circle1" presStyleLbl="node1" presStyleIdx="0" presStyleCnt="1"/>
      <dgm:spPr/>
    </dgm:pt>
    <dgm:pt modelId="{63F6D5AB-25EA-41D2-8049-DA468C52D835}" type="pres">
      <dgm:prSet presAssocID="{49951B56-3F6F-4C8D-AE77-ABBF3528219C}" presName="space" presStyleCnt="0"/>
      <dgm:spPr/>
    </dgm:pt>
    <dgm:pt modelId="{833142C9-B985-4802-B7F0-E5DF80694702}" type="pres">
      <dgm:prSet presAssocID="{49951B56-3F6F-4C8D-AE77-ABBF3528219C}" presName="rect1" presStyleLbl="alignAcc1" presStyleIdx="0" presStyleCnt="1"/>
      <dgm:spPr/>
    </dgm:pt>
    <dgm:pt modelId="{B14AB732-EF4C-4550-A5D6-4858D66A61FA}" type="pres">
      <dgm:prSet presAssocID="{49951B56-3F6F-4C8D-AE77-ABBF3528219C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A00EB2C-3623-4A89-B586-0E55050B8EEB}" type="presOf" srcId="{7886A520-B265-472A-8110-BD591FB83EE2}" destId="{DEB445AC-45CA-487C-9DD4-EFEE0DF45D77}" srcOrd="0" destOrd="0" presId="urn:microsoft.com/office/officeart/2005/8/layout/target3"/>
    <dgm:cxn modelId="{B6D2D136-7E21-4518-86C5-0C1C95CBB7DA}" type="presOf" srcId="{49951B56-3F6F-4C8D-AE77-ABBF3528219C}" destId="{B14AB732-EF4C-4550-A5D6-4858D66A61FA}" srcOrd="1" destOrd="0" presId="urn:microsoft.com/office/officeart/2005/8/layout/target3"/>
    <dgm:cxn modelId="{B6CF537A-3463-472C-A50E-EC9DAAA36EF1}" type="presOf" srcId="{49951B56-3F6F-4C8D-AE77-ABBF3528219C}" destId="{833142C9-B985-4802-B7F0-E5DF80694702}" srcOrd="0" destOrd="0" presId="urn:microsoft.com/office/officeart/2005/8/layout/target3"/>
    <dgm:cxn modelId="{718F4BA7-945B-48A6-8245-89F87277B6F5}" srcId="{7886A520-B265-472A-8110-BD591FB83EE2}" destId="{49951B56-3F6F-4C8D-AE77-ABBF3528219C}" srcOrd="0" destOrd="0" parTransId="{6DA7EFE1-D5E1-4A73-8FA1-AF6C5AB66414}" sibTransId="{EA4166B5-AA60-40DC-A961-F0676BD9C8CF}"/>
    <dgm:cxn modelId="{E65FDA5E-D829-4719-B7C2-3B1E9646929B}" type="presParOf" srcId="{DEB445AC-45CA-487C-9DD4-EFEE0DF45D77}" destId="{A0E462C7-E602-4B4C-B21E-3A4AD6F45106}" srcOrd="0" destOrd="0" presId="urn:microsoft.com/office/officeart/2005/8/layout/target3"/>
    <dgm:cxn modelId="{F898C69B-1557-4559-8B13-41D83DD2D842}" type="presParOf" srcId="{DEB445AC-45CA-487C-9DD4-EFEE0DF45D77}" destId="{63F6D5AB-25EA-41D2-8049-DA468C52D835}" srcOrd="1" destOrd="0" presId="urn:microsoft.com/office/officeart/2005/8/layout/target3"/>
    <dgm:cxn modelId="{1C61E190-B379-49E8-9195-9B3699213C9B}" type="presParOf" srcId="{DEB445AC-45CA-487C-9DD4-EFEE0DF45D77}" destId="{833142C9-B985-4802-B7F0-E5DF80694702}" srcOrd="2" destOrd="0" presId="urn:microsoft.com/office/officeart/2005/8/layout/target3"/>
    <dgm:cxn modelId="{0698C796-01A6-4F27-8047-C89F3782E31E}" type="presParOf" srcId="{DEB445AC-45CA-487C-9DD4-EFEE0DF45D77}" destId="{B14AB732-EF4C-4550-A5D6-4858D66A61FA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07C42C-DBDD-4530-9645-0818C0BAFA8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238C3E7-3C10-4526-9049-AF72382A68B8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ЦБ РФ </a:t>
          </a:r>
          <a:r>
            <a:rPr lang="en-US" dirty="0" err="1"/>
            <a:t>регулирует</a:t>
          </a:r>
          <a:r>
            <a:rPr lang="en-US" dirty="0"/>
            <a:t> </a:t>
          </a:r>
          <a:r>
            <a:rPr lang="en-US" dirty="0" err="1"/>
            <a:t>денежную</a:t>
          </a:r>
          <a:r>
            <a:rPr lang="en-US" dirty="0"/>
            <a:t> </a:t>
          </a:r>
          <a:r>
            <a:rPr lang="en-US" dirty="0" err="1"/>
            <a:t>массу</a:t>
          </a:r>
          <a:r>
            <a:rPr lang="en-US" dirty="0"/>
            <a:t> в </a:t>
          </a:r>
          <a:r>
            <a:rPr lang="en-US" dirty="0" err="1"/>
            <a:t>обращении</a:t>
          </a:r>
          <a:r>
            <a:rPr lang="en-US" dirty="0"/>
            <a:t>, </a:t>
          </a:r>
          <a:r>
            <a:rPr lang="en-US" dirty="0" err="1"/>
            <a:t>устанавливая</a:t>
          </a:r>
          <a:r>
            <a:rPr lang="en-US" dirty="0"/>
            <a:t> </a:t>
          </a:r>
          <a:r>
            <a:rPr lang="en-US" dirty="0" err="1"/>
            <a:t>ключевую</a:t>
          </a:r>
          <a:r>
            <a:rPr lang="en-US" dirty="0"/>
            <a:t> </a:t>
          </a:r>
          <a:r>
            <a:rPr lang="en-US" dirty="0" err="1"/>
            <a:t>ставку</a:t>
          </a:r>
          <a:r>
            <a:rPr lang="en-US" dirty="0"/>
            <a:t> и </a:t>
          </a:r>
          <a:r>
            <a:rPr lang="en-US" dirty="0" err="1"/>
            <a:t>другие</a:t>
          </a:r>
          <a:r>
            <a:rPr lang="en-US" dirty="0"/>
            <a:t> </a:t>
          </a:r>
          <a:r>
            <a:rPr lang="en-US" dirty="0" err="1"/>
            <a:t>параметры</a:t>
          </a:r>
          <a:r>
            <a:rPr lang="en-US" dirty="0"/>
            <a:t>, </a:t>
          </a:r>
          <a:r>
            <a:rPr lang="en-US" dirty="0" err="1"/>
            <a:t>чтобы</a:t>
          </a:r>
          <a:r>
            <a:rPr lang="en-US" dirty="0"/>
            <a:t> </a:t>
          </a:r>
          <a:r>
            <a:rPr lang="en-US" dirty="0" err="1"/>
            <a:t>контролировать</a:t>
          </a:r>
          <a:r>
            <a:rPr lang="en-US" dirty="0"/>
            <a:t> </a:t>
          </a:r>
          <a:r>
            <a:rPr lang="en-US" dirty="0" err="1"/>
            <a:t>инфляцию</a:t>
          </a:r>
          <a:r>
            <a:rPr lang="en-US" dirty="0"/>
            <a:t> и </a:t>
          </a:r>
          <a:r>
            <a:rPr lang="en-US" dirty="0" err="1"/>
            <a:t>поддерживать</a:t>
          </a:r>
          <a:r>
            <a:rPr lang="en-US" dirty="0"/>
            <a:t> </a:t>
          </a:r>
          <a:r>
            <a:rPr lang="en-US" dirty="0" err="1"/>
            <a:t>стабильность</a:t>
          </a:r>
          <a:r>
            <a:rPr lang="en-US" dirty="0"/>
            <a:t> </a:t>
          </a:r>
          <a:r>
            <a:rPr lang="en-US" dirty="0" err="1"/>
            <a:t>рубля</a:t>
          </a:r>
          <a:r>
            <a:rPr lang="en-US" dirty="0"/>
            <a:t>.</a:t>
          </a:r>
          <a:endParaRPr lang="ru-RU" dirty="0"/>
        </a:p>
      </dgm:t>
    </dgm:pt>
    <dgm:pt modelId="{8E93415E-E74A-4343-A9F7-9BAEB3329EA9}" type="parTrans" cxnId="{C05004FE-7A46-4C89-B19B-AA4BE9706ECA}">
      <dgm:prSet/>
      <dgm:spPr/>
      <dgm:t>
        <a:bodyPr/>
        <a:lstStyle/>
        <a:p>
          <a:endParaRPr lang="ru-RU"/>
        </a:p>
      </dgm:t>
    </dgm:pt>
    <dgm:pt modelId="{7D7A0F39-36E6-4D34-95E4-E730E96CA458}" type="sibTrans" cxnId="{C05004FE-7A46-4C89-B19B-AA4BE9706ECA}">
      <dgm:prSet/>
      <dgm:spPr/>
      <dgm:t>
        <a:bodyPr/>
        <a:lstStyle/>
        <a:p>
          <a:endParaRPr lang="ru-RU"/>
        </a:p>
      </dgm:t>
    </dgm:pt>
    <dgm:pt modelId="{F428CEFD-DAD6-4C32-9624-84432FC0C91D}" type="pres">
      <dgm:prSet presAssocID="{9407C42C-DBDD-4530-9645-0818C0BAFA8B}" presName="linear" presStyleCnt="0">
        <dgm:presLayoutVars>
          <dgm:animLvl val="lvl"/>
          <dgm:resizeHandles val="exact"/>
        </dgm:presLayoutVars>
      </dgm:prSet>
      <dgm:spPr/>
    </dgm:pt>
    <dgm:pt modelId="{354C3377-A786-4A97-9CE2-9A7B6865D3F2}" type="pres">
      <dgm:prSet presAssocID="{A238C3E7-3C10-4526-9049-AF72382A68B8}" presName="parentText" presStyleLbl="node1" presStyleIdx="0" presStyleCnt="1" custScaleY="105779" custLinFactNeighborX="-10291" custLinFactNeighborY="-88783">
        <dgm:presLayoutVars>
          <dgm:chMax val="0"/>
          <dgm:bulletEnabled val="1"/>
        </dgm:presLayoutVars>
      </dgm:prSet>
      <dgm:spPr/>
    </dgm:pt>
  </dgm:ptLst>
  <dgm:cxnLst>
    <dgm:cxn modelId="{C0F5851B-3E4F-4D27-B729-CD3F9F785FAD}" type="presOf" srcId="{9407C42C-DBDD-4530-9645-0818C0BAFA8B}" destId="{F428CEFD-DAD6-4C32-9624-84432FC0C91D}" srcOrd="0" destOrd="0" presId="urn:microsoft.com/office/officeart/2005/8/layout/vList2"/>
    <dgm:cxn modelId="{4E6401F3-70A3-4AD9-9FF7-A86A275904CB}" type="presOf" srcId="{A238C3E7-3C10-4526-9049-AF72382A68B8}" destId="{354C3377-A786-4A97-9CE2-9A7B6865D3F2}" srcOrd="0" destOrd="0" presId="urn:microsoft.com/office/officeart/2005/8/layout/vList2"/>
    <dgm:cxn modelId="{C05004FE-7A46-4C89-B19B-AA4BE9706ECA}" srcId="{9407C42C-DBDD-4530-9645-0818C0BAFA8B}" destId="{A238C3E7-3C10-4526-9049-AF72382A68B8}" srcOrd="0" destOrd="0" parTransId="{8E93415E-E74A-4343-A9F7-9BAEB3329EA9}" sibTransId="{7D7A0F39-36E6-4D34-95E4-E730E96CA458}"/>
    <dgm:cxn modelId="{234C3720-1E13-4218-ACBC-E914FF704ABA}" type="presParOf" srcId="{F428CEFD-DAD6-4C32-9624-84432FC0C91D}" destId="{354C3377-A786-4A97-9CE2-9A7B6865D3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ECA670-92B8-427E-9535-A65E4ADA6841}" type="doc">
      <dgm:prSet loTypeId="urn:microsoft.com/office/officeart/2005/8/layout/target3" loCatId="relationship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3121304-19C4-48EB-BD8B-12426AD8BD4E}">
      <dgm:prSet/>
      <dgm:spPr/>
      <dgm:t>
        <a:bodyPr/>
        <a:lstStyle/>
        <a:p>
          <a:r>
            <a:rPr lang="en-US"/>
            <a:t>Регулирование обменного курса</a:t>
          </a:r>
          <a:endParaRPr lang="ru-RU"/>
        </a:p>
      </dgm:t>
    </dgm:pt>
    <dgm:pt modelId="{1EBE4211-EFB3-4846-9022-3C7074E8D149}" type="parTrans" cxnId="{69D7E519-8E7F-4CC9-8F4C-14612A405E7E}">
      <dgm:prSet/>
      <dgm:spPr/>
      <dgm:t>
        <a:bodyPr/>
        <a:lstStyle/>
        <a:p>
          <a:endParaRPr lang="ru-RU"/>
        </a:p>
      </dgm:t>
    </dgm:pt>
    <dgm:pt modelId="{B9FA4397-BEE3-4F52-B169-3F22714B1C0C}" type="sibTrans" cxnId="{69D7E519-8E7F-4CC9-8F4C-14612A405E7E}">
      <dgm:prSet/>
      <dgm:spPr/>
      <dgm:t>
        <a:bodyPr/>
        <a:lstStyle/>
        <a:p>
          <a:endParaRPr lang="ru-RU"/>
        </a:p>
      </dgm:t>
    </dgm:pt>
    <dgm:pt modelId="{D61CF2F8-3981-4EC7-BE6B-C0057FFC3A7B}" type="pres">
      <dgm:prSet presAssocID="{EDECA670-92B8-427E-9535-A65E4ADA684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6191705-9C40-46B6-BBFF-ECD2DBC560BF}" type="pres">
      <dgm:prSet presAssocID="{B3121304-19C4-48EB-BD8B-12426AD8BD4E}" presName="circle1" presStyleLbl="node1" presStyleIdx="0" presStyleCnt="1"/>
      <dgm:spPr/>
    </dgm:pt>
    <dgm:pt modelId="{C69C412D-E5D0-44B4-86E2-0E148BA2FA08}" type="pres">
      <dgm:prSet presAssocID="{B3121304-19C4-48EB-BD8B-12426AD8BD4E}" presName="space" presStyleCnt="0"/>
      <dgm:spPr/>
    </dgm:pt>
    <dgm:pt modelId="{ED89D283-AB35-4BEC-A937-0212D864FDC8}" type="pres">
      <dgm:prSet presAssocID="{B3121304-19C4-48EB-BD8B-12426AD8BD4E}" presName="rect1" presStyleLbl="alignAcc1" presStyleIdx="0" presStyleCnt="1" custLinFactY="-111817" custLinFactNeighborX="-5887" custLinFactNeighborY="-200000"/>
      <dgm:spPr/>
    </dgm:pt>
    <dgm:pt modelId="{DB4A336B-4CF2-467D-B260-1B63BBFBDDCE}" type="pres">
      <dgm:prSet presAssocID="{B3121304-19C4-48EB-BD8B-12426AD8BD4E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69D7E519-8E7F-4CC9-8F4C-14612A405E7E}" srcId="{EDECA670-92B8-427E-9535-A65E4ADA6841}" destId="{B3121304-19C4-48EB-BD8B-12426AD8BD4E}" srcOrd="0" destOrd="0" parTransId="{1EBE4211-EFB3-4846-9022-3C7074E8D149}" sibTransId="{B9FA4397-BEE3-4F52-B169-3F22714B1C0C}"/>
    <dgm:cxn modelId="{5FC67E5D-7051-4065-B80B-318EE9190CF6}" type="presOf" srcId="{B3121304-19C4-48EB-BD8B-12426AD8BD4E}" destId="{ED89D283-AB35-4BEC-A937-0212D864FDC8}" srcOrd="0" destOrd="0" presId="urn:microsoft.com/office/officeart/2005/8/layout/target3"/>
    <dgm:cxn modelId="{D5D5E58E-FAF0-4937-B585-2ED81A19960A}" type="presOf" srcId="{B3121304-19C4-48EB-BD8B-12426AD8BD4E}" destId="{DB4A336B-4CF2-467D-B260-1B63BBFBDDCE}" srcOrd="1" destOrd="0" presId="urn:microsoft.com/office/officeart/2005/8/layout/target3"/>
    <dgm:cxn modelId="{80DA13E4-3987-485F-AD09-C8EC93D3F5E5}" type="presOf" srcId="{EDECA670-92B8-427E-9535-A65E4ADA6841}" destId="{D61CF2F8-3981-4EC7-BE6B-C0057FFC3A7B}" srcOrd="0" destOrd="0" presId="urn:microsoft.com/office/officeart/2005/8/layout/target3"/>
    <dgm:cxn modelId="{0E9EB067-6A0A-4AB7-B696-F080EE118FFB}" type="presParOf" srcId="{D61CF2F8-3981-4EC7-BE6B-C0057FFC3A7B}" destId="{16191705-9C40-46B6-BBFF-ECD2DBC560BF}" srcOrd="0" destOrd="0" presId="urn:microsoft.com/office/officeart/2005/8/layout/target3"/>
    <dgm:cxn modelId="{7F415EBF-15B1-4D1C-A9BF-BD4F5CEF0F9D}" type="presParOf" srcId="{D61CF2F8-3981-4EC7-BE6B-C0057FFC3A7B}" destId="{C69C412D-E5D0-44B4-86E2-0E148BA2FA08}" srcOrd="1" destOrd="0" presId="urn:microsoft.com/office/officeart/2005/8/layout/target3"/>
    <dgm:cxn modelId="{718A0F3D-9BDB-49A2-8109-FE8B542A2986}" type="presParOf" srcId="{D61CF2F8-3981-4EC7-BE6B-C0057FFC3A7B}" destId="{ED89D283-AB35-4BEC-A937-0212D864FDC8}" srcOrd="2" destOrd="0" presId="urn:microsoft.com/office/officeart/2005/8/layout/target3"/>
    <dgm:cxn modelId="{5FC58F51-E4F1-4102-B174-DFA3D8CAC26F}" type="presParOf" srcId="{D61CF2F8-3981-4EC7-BE6B-C0057FFC3A7B}" destId="{DB4A336B-4CF2-467D-B260-1B63BBFBDDC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35A3C1-CB09-4CDC-9D9A-57D0DF593810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D0C9C760-C0EF-4AF7-A9E6-E1A44CAEB6C0}">
      <dgm:prSet/>
      <dgm:spPr/>
      <dgm:t>
        <a:bodyPr/>
        <a:lstStyle/>
        <a:p>
          <a:r>
            <a:rPr lang="en-US"/>
            <a:t>Центральный банк воздействует на курс национальной валюты, проводя валютные интервенции и используя другие инструменты денежно-кредитной политики.</a:t>
          </a:r>
          <a:endParaRPr lang="ru-RU"/>
        </a:p>
      </dgm:t>
    </dgm:pt>
    <dgm:pt modelId="{61D7059A-0232-438E-91A2-C6BED5554EAD}" type="parTrans" cxnId="{663EA6E0-0526-41CB-897A-A9EC834238A8}">
      <dgm:prSet/>
      <dgm:spPr/>
      <dgm:t>
        <a:bodyPr/>
        <a:lstStyle/>
        <a:p>
          <a:endParaRPr lang="ru-RU"/>
        </a:p>
      </dgm:t>
    </dgm:pt>
    <dgm:pt modelId="{9D1E8E91-DEDF-43A2-8E80-DE4703B3950E}" type="sibTrans" cxnId="{663EA6E0-0526-41CB-897A-A9EC834238A8}">
      <dgm:prSet/>
      <dgm:spPr/>
      <dgm:t>
        <a:bodyPr/>
        <a:lstStyle/>
        <a:p>
          <a:endParaRPr lang="ru-RU"/>
        </a:p>
      </dgm:t>
    </dgm:pt>
    <dgm:pt modelId="{78E91AC2-CB32-431D-B383-ECFEA7DDA1B5}" type="pres">
      <dgm:prSet presAssocID="{D635A3C1-CB09-4CDC-9D9A-57D0DF593810}" presName="linear" presStyleCnt="0">
        <dgm:presLayoutVars>
          <dgm:animLvl val="lvl"/>
          <dgm:resizeHandles val="exact"/>
        </dgm:presLayoutVars>
      </dgm:prSet>
      <dgm:spPr/>
    </dgm:pt>
    <dgm:pt modelId="{AF9B1C45-DA47-46D8-87B4-5BD08C75C2EA}" type="pres">
      <dgm:prSet presAssocID="{D0C9C760-C0EF-4AF7-A9E6-E1A44CAEB6C0}" presName="parentText" presStyleLbl="node1" presStyleIdx="0" presStyleCnt="1" custLinFactNeighborX="2" custLinFactNeighborY="-57805">
        <dgm:presLayoutVars>
          <dgm:chMax val="0"/>
          <dgm:bulletEnabled val="1"/>
        </dgm:presLayoutVars>
      </dgm:prSet>
      <dgm:spPr/>
    </dgm:pt>
  </dgm:ptLst>
  <dgm:cxnLst>
    <dgm:cxn modelId="{464579B2-8749-4693-B0D7-362193E51E8E}" type="presOf" srcId="{D0C9C760-C0EF-4AF7-A9E6-E1A44CAEB6C0}" destId="{AF9B1C45-DA47-46D8-87B4-5BD08C75C2EA}" srcOrd="0" destOrd="0" presId="urn:microsoft.com/office/officeart/2005/8/layout/vList2"/>
    <dgm:cxn modelId="{663EA6E0-0526-41CB-897A-A9EC834238A8}" srcId="{D635A3C1-CB09-4CDC-9D9A-57D0DF593810}" destId="{D0C9C760-C0EF-4AF7-A9E6-E1A44CAEB6C0}" srcOrd="0" destOrd="0" parTransId="{61D7059A-0232-438E-91A2-C6BED5554EAD}" sibTransId="{9D1E8E91-DEDF-43A2-8E80-DE4703B3950E}"/>
    <dgm:cxn modelId="{F958D8F8-D1D4-4C79-A252-7C8F9ED3A475}" type="presOf" srcId="{D635A3C1-CB09-4CDC-9D9A-57D0DF593810}" destId="{78E91AC2-CB32-431D-B383-ECFEA7DDA1B5}" srcOrd="0" destOrd="0" presId="urn:microsoft.com/office/officeart/2005/8/layout/vList2"/>
    <dgm:cxn modelId="{FEB7048D-0DEC-497A-8050-169386409ADF}" type="presParOf" srcId="{78E91AC2-CB32-431D-B383-ECFEA7DDA1B5}" destId="{AF9B1C45-DA47-46D8-87B4-5BD08C75C2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B1FBF0-BDB3-400A-A67D-8712F1230ED4}" type="doc">
      <dgm:prSet loTypeId="urn:microsoft.com/office/officeart/2005/8/layout/target3" loCatId="relationship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1AAC43D-606E-4B2B-9E3A-B505640D5961}">
      <dgm:prSet/>
      <dgm:spPr/>
      <dgm:t>
        <a:bodyPr/>
        <a:lstStyle/>
        <a:p>
          <a:r>
            <a:rPr lang="en-US"/>
            <a:t>Широкий набор инструментов</a:t>
          </a:r>
          <a:endParaRPr lang="ru-RU"/>
        </a:p>
      </dgm:t>
    </dgm:pt>
    <dgm:pt modelId="{D6AF79B8-EC0F-418D-B295-A74B84128D86}" type="parTrans" cxnId="{ADC3F26E-F343-4A18-A5C7-93F49E5E05B1}">
      <dgm:prSet/>
      <dgm:spPr/>
      <dgm:t>
        <a:bodyPr/>
        <a:lstStyle/>
        <a:p>
          <a:endParaRPr lang="ru-RU"/>
        </a:p>
      </dgm:t>
    </dgm:pt>
    <dgm:pt modelId="{0262FC57-7DD4-45E9-9888-C65A19A50E00}" type="sibTrans" cxnId="{ADC3F26E-F343-4A18-A5C7-93F49E5E05B1}">
      <dgm:prSet/>
      <dgm:spPr/>
      <dgm:t>
        <a:bodyPr/>
        <a:lstStyle/>
        <a:p>
          <a:endParaRPr lang="ru-RU"/>
        </a:p>
      </dgm:t>
    </dgm:pt>
    <dgm:pt modelId="{B3ABC97A-9F0D-4BAA-B837-523DE83068C3}" type="pres">
      <dgm:prSet presAssocID="{9DB1FBF0-BDB3-400A-A67D-8712F1230ED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28CC259-7151-4ABB-9046-B55C9AF738D2}" type="pres">
      <dgm:prSet presAssocID="{41AAC43D-606E-4B2B-9E3A-B505640D5961}" presName="circle1" presStyleLbl="node1" presStyleIdx="0" presStyleCnt="1"/>
      <dgm:spPr/>
    </dgm:pt>
    <dgm:pt modelId="{D3C81127-C1CC-463A-AF99-AB7BBA96C1B0}" type="pres">
      <dgm:prSet presAssocID="{41AAC43D-606E-4B2B-9E3A-B505640D5961}" presName="space" presStyleCnt="0"/>
      <dgm:spPr/>
    </dgm:pt>
    <dgm:pt modelId="{A2C8894B-2034-450E-AD0B-5E68DE580754}" type="pres">
      <dgm:prSet presAssocID="{41AAC43D-606E-4B2B-9E3A-B505640D5961}" presName="rect1" presStyleLbl="alignAcc1" presStyleIdx="0" presStyleCnt="1" custLinFactY="-109370" custLinFactNeighborX="-5887" custLinFactNeighborY="-200000"/>
      <dgm:spPr/>
    </dgm:pt>
    <dgm:pt modelId="{7D6D6830-1F01-478F-AFF9-B66ADECA2FD2}" type="pres">
      <dgm:prSet presAssocID="{41AAC43D-606E-4B2B-9E3A-B505640D5961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63B4FC31-5B2C-4D06-9E70-6F79A341579E}" type="presOf" srcId="{41AAC43D-606E-4B2B-9E3A-B505640D5961}" destId="{A2C8894B-2034-450E-AD0B-5E68DE580754}" srcOrd="0" destOrd="0" presId="urn:microsoft.com/office/officeart/2005/8/layout/target3"/>
    <dgm:cxn modelId="{ADC3F26E-F343-4A18-A5C7-93F49E5E05B1}" srcId="{9DB1FBF0-BDB3-400A-A67D-8712F1230ED4}" destId="{41AAC43D-606E-4B2B-9E3A-B505640D5961}" srcOrd="0" destOrd="0" parTransId="{D6AF79B8-EC0F-418D-B295-A74B84128D86}" sibTransId="{0262FC57-7DD4-45E9-9888-C65A19A50E00}"/>
    <dgm:cxn modelId="{36CBB679-38D3-4C42-AF9B-406A7BFB889A}" type="presOf" srcId="{41AAC43D-606E-4B2B-9E3A-B505640D5961}" destId="{7D6D6830-1F01-478F-AFF9-B66ADECA2FD2}" srcOrd="1" destOrd="0" presId="urn:microsoft.com/office/officeart/2005/8/layout/target3"/>
    <dgm:cxn modelId="{D2304AF1-05C1-4D0A-8282-C67EEE8E15A7}" type="presOf" srcId="{9DB1FBF0-BDB3-400A-A67D-8712F1230ED4}" destId="{B3ABC97A-9F0D-4BAA-B837-523DE83068C3}" srcOrd="0" destOrd="0" presId="urn:microsoft.com/office/officeart/2005/8/layout/target3"/>
    <dgm:cxn modelId="{0A4F8F54-4FCC-446C-A94B-932150125309}" type="presParOf" srcId="{B3ABC97A-9F0D-4BAA-B837-523DE83068C3}" destId="{C28CC259-7151-4ABB-9046-B55C9AF738D2}" srcOrd="0" destOrd="0" presId="urn:microsoft.com/office/officeart/2005/8/layout/target3"/>
    <dgm:cxn modelId="{2146C646-A8F4-47C0-BC56-2828D2C90627}" type="presParOf" srcId="{B3ABC97A-9F0D-4BAA-B837-523DE83068C3}" destId="{D3C81127-C1CC-463A-AF99-AB7BBA96C1B0}" srcOrd="1" destOrd="0" presId="urn:microsoft.com/office/officeart/2005/8/layout/target3"/>
    <dgm:cxn modelId="{E0F9359A-CBC4-4A8B-ABE2-34B0BFCFB002}" type="presParOf" srcId="{B3ABC97A-9F0D-4BAA-B837-523DE83068C3}" destId="{A2C8894B-2034-450E-AD0B-5E68DE580754}" srcOrd="2" destOrd="0" presId="urn:microsoft.com/office/officeart/2005/8/layout/target3"/>
    <dgm:cxn modelId="{280F982B-3AE7-44C9-B469-08EC80EEF467}" type="presParOf" srcId="{B3ABC97A-9F0D-4BAA-B837-523DE83068C3}" destId="{7D6D6830-1F01-478F-AFF9-B66ADECA2FD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CCE775-8D11-4F51-BD90-0C7DDB8030B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E1F8075C-152C-45BA-8020-4A480F20551F}">
      <dgm:prSet/>
      <dgm:spPr/>
      <dgm:t>
        <a:bodyPr/>
        <a:lstStyle/>
        <a:p>
          <a:r>
            <a:rPr lang="en-US"/>
            <a:t>ЦБ РФ применяет различные инструменты, включая операции на открытом рынке, резервные требования, рефинансирование банков, для достижения целей денежно-кредитной политики.</a:t>
          </a:r>
          <a:endParaRPr lang="ru-RU"/>
        </a:p>
      </dgm:t>
    </dgm:pt>
    <dgm:pt modelId="{EB1857A5-E219-44FD-A8A5-E338EDFA6C51}" type="parTrans" cxnId="{6DE0C54E-0CE6-4FB6-8CBD-9F9146DAAA51}">
      <dgm:prSet/>
      <dgm:spPr/>
      <dgm:t>
        <a:bodyPr/>
        <a:lstStyle/>
        <a:p>
          <a:endParaRPr lang="ru-RU"/>
        </a:p>
      </dgm:t>
    </dgm:pt>
    <dgm:pt modelId="{3EEA1E2E-0FE1-48E1-A03D-BFF2CEE8EE95}" type="sibTrans" cxnId="{6DE0C54E-0CE6-4FB6-8CBD-9F9146DAAA51}">
      <dgm:prSet/>
      <dgm:spPr/>
      <dgm:t>
        <a:bodyPr/>
        <a:lstStyle/>
        <a:p>
          <a:endParaRPr lang="ru-RU"/>
        </a:p>
      </dgm:t>
    </dgm:pt>
    <dgm:pt modelId="{0724BAD7-F091-489D-8692-50FF8E4AF7A8}" type="pres">
      <dgm:prSet presAssocID="{60CCE775-8D11-4F51-BD90-0C7DDB8030B8}" presName="linear" presStyleCnt="0">
        <dgm:presLayoutVars>
          <dgm:animLvl val="lvl"/>
          <dgm:resizeHandles val="exact"/>
        </dgm:presLayoutVars>
      </dgm:prSet>
      <dgm:spPr/>
    </dgm:pt>
    <dgm:pt modelId="{5C1D7BF5-4788-4A63-B96E-5B12D3E8EFA3}" type="pres">
      <dgm:prSet presAssocID="{E1F8075C-152C-45BA-8020-4A480F20551F}" presName="parentText" presStyleLbl="node1" presStyleIdx="0" presStyleCnt="1" custLinFactNeighborX="10291" custLinFactNeighborY="-68524">
        <dgm:presLayoutVars>
          <dgm:chMax val="0"/>
          <dgm:bulletEnabled val="1"/>
        </dgm:presLayoutVars>
      </dgm:prSet>
      <dgm:spPr/>
    </dgm:pt>
  </dgm:ptLst>
  <dgm:cxnLst>
    <dgm:cxn modelId="{14C26427-282B-4C81-B4B5-F89F20204738}" type="presOf" srcId="{E1F8075C-152C-45BA-8020-4A480F20551F}" destId="{5C1D7BF5-4788-4A63-B96E-5B12D3E8EFA3}" srcOrd="0" destOrd="0" presId="urn:microsoft.com/office/officeart/2005/8/layout/vList2"/>
    <dgm:cxn modelId="{6DE0C54E-0CE6-4FB6-8CBD-9F9146DAAA51}" srcId="{60CCE775-8D11-4F51-BD90-0C7DDB8030B8}" destId="{E1F8075C-152C-45BA-8020-4A480F20551F}" srcOrd="0" destOrd="0" parTransId="{EB1857A5-E219-44FD-A8A5-E338EDFA6C51}" sibTransId="{3EEA1E2E-0FE1-48E1-A03D-BFF2CEE8EE95}"/>
    <dgm:cxn modelId="{3C62AB76-6680-4B20-B59D-422E1FF61750}" type="presOf" srcId="{60CCE775-8D11-4F51-BD90-0C7DDB8030B8}" destId="{0724BAD7-F091-489D-8692-50FF8E4AF7A8}" srcOrd="0" destOrd="0" presId="urn:microsoft.com/office/officeart/2005/8/layout/vList2"/>
    <dgm:cxn modelId="{6C50D32C-76D7-48D3-9EDC-E6E81945ABE4}" type="presParOf" srcId="{0724BAD7-F091-489D-8692-50FF8E4AF7A8}" destId="{5C1D7BF5-4788-4A63-B96E-5B12D3E8EFA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1E9668-5087-4B99-8F5C-6A52338BBA94}" type="doc">
      <dgm:prSet loTypeId="urn:microsoft.com/office/officeart/2005/8/layout/target3" loCatId="relationship" qsTypeId="urn:microsoft.com/office/officeart/2005/8/quickstyle/simple1" qsCatId="simple" csTypeId="urn:microsoft.com/office/officeart/2005/8/colors/accent6_1" csCatId="accent6"/>
      <dgm:spPr/>
      <dgm:t>
        <a:bodyPr/>
        <a:lstStyle/>
        <a:p>
          <a:endParaRPr lang="ru-RU"/>
        </a:p>
      </dgm:t>
    </dgm:pt>
    <dgm:pt modelId="{26194DF2-8E6D-41EB-A93C-0E361A434B32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Регулирование банковской системы</a:t>
          </a:r>
        </a:p>
      </dgm:t>
    </dgm:pt>
    <dgm:pt modelId="{80B30C68-12A5-43CE-9CBE-20464AD04B1F}" type="parTrans" cxnId="{32D70DBA-7E6B-4259-8AE8-3FF65BC7D081}">
      <dgm:prSet/>
      <dgm:spPr/>
      <dgm:t>
        <a:bodyPr/>
        <a:lstStyle/>
        <a:p>
          <a:endParaRPr lang="ru-RU"/>
        </a:p>
      </dgm:t>
    </dgm:pt>
    <dgm:pt modelId="{6759CC30-24B4-4251-84B4-C56840FE9969}" type="sibTrans" cxnId="{32D70DBA-7E6B-4259-8AE8-3FF65BC7D081}">
      <dgm:prSet/>
      <dgm:spPr/>
      <dgm:t>
        <a:bodyPr/>
        <a:lstStyle/>
        <a:p>
          <a:endParaRPr lang="ru-RU"/>
        </a:p>
      </dgm:t>
    </dgm:pt>
    <dgm:pt modelId="{333FE6B2-E2DF-4704-8760-0915BE85782F}" type="pres">
      <dgm:prSet presAssocID="{CE1E9668-5087-4B99-8F5C-6A52338BBA9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E18CB24-708E-4FE5-9D75-36E798FEE56F}" type="pres">
      <dgm:prSet presAssocID="{26194DF2-8E6D-41EB-A93C-0E361A434B32}" presName="circle1" presStyleLbl="node1" presStyleIdx="0" presStyleCnt="1"/>
      <dgm:spPr/>
    </dgm:pt>
    <dgm:pt modelId="{F30DD330-DF46-497C-8A00-4ADB2958A224}" type="pres">
      <dgm:prSet presAssocID="{26194DF2-8E6D-41EB-A93C-0E361A434B32}" presName="space" presStyleCnt="0"/>
      <dgm:spPr/>
    </dgm:pt>
    <dgm:pt modelId="{973402F7-71B0-4639-9CE7-B2FE9F3BB81A}" type="pres">
      <dgm:prSet presAssocID="{26194DF2-8E6D-41EB-A93C-0E361A434B32}" presName="rect1" presStyleLbl="alignAcc1" presStyleIdx="0" presStyleCnt="1"/>
      <dgm:spPr/>
    </dgm:pt>
    <dgm:pt modelId="{38926200-7720-4684-8563-3BFCCB7830A9}" type="pres">
      <dgm:prSet presAssocID="{26194DF2-8E6D-41EB-A93C-0E361A434B32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6440446D-5686-4457-866D-0BB543EB9DB4}" type="presOf" srcId="{26194DF2-8E6D-41EB-A93C-0E361A434B32}" destId="{973402F7-71B0-4639-9CE7-B2FE9F3BB81A}" srcOrd="0" destOrd="0" presId="urn:microsoft.com/office/officeart/2005/8/layout/target3"/>
    <dgm:cxn modelId="{32D70DBA-7E6B-4259-8AE8-3FF65BC7D081}" srcId="{CE1E9668-5087-4B99-8F5C-6A52338BBA94}" destId="{26194DF2-8E6D-41EB-A93C-0E361A434B32}" srcOrd="0" destOrd="0" parTransId="{80B30C68-12A5-43CE-9CBE-20464AD04B1F}" sibTransId="{6759CC30-24B4-4251-84B4-C56840FE9969}"/>
    <dgm:cxn modelId="{BC45D8D9-B7E5-403B-BA63-E814956DA289}" type="presOf" srcId="{CE1E9668-5087-4B99-8F5C-6A52338BBA94}" destId="{333FE6B2-E2DF-4704-8760-0915BE85782F}" srcOrd="0" destOrd="0" presId="urn:microsoft.com/office/officeart/2005/8/layout/target3"/>
    <dgm:cxn modelId="{C6AFBAE7-85A8-4604-A80E-1EC940D74DCD}" type="presOf" srcId="{26194DF2-8E6D-41EB-A93C-0E361A434B32}" destId="{38926200-7720-4684-8563-3BFCCB7830A9}" srcOrd="1" destOrd="0" presId="urn:microsoft.com/office/officeart/2005/8/layout/target3"/>
    <dgm:cxn modelId="{B2FD8563-D630-498F-AE2D-AB0D5D332C58}" type="presParOf" srcId="{333FE6B2-E2DF-4704-8760-0915BE85782F}" destId="{EE18CB24-708E-4FE5-9D75-36E798FEE56F}" srcOrd="0" destOrd="0" presId="urn:microsoft.com/office/officeart/2005/8/layout/target3"/>
    <dgm:cxn modelId="{CDAA4448-DABD-4DC7-866F-08D86A508721}" type="presParOf" srcId="{333FE6B2-E2DF-4704-8760-0915BE85782F}" destId="{F30DD330-DF46-497C-8A00-4ADB2958A224}" srcOrd="1" destOrd="0" presId="urn:microsoft.com/office/officeart/2005/8/layout/target3"/>
    <dgm:cxn modelId="{C7998DDD-0298-4FB2-94A8-3AA8672EB0AC}" type="presParOf" srcId="{333FE6B2-E2DF-4704-8760-0915BE85782F}" destId="{973402F7-71B0-4639-9CE7-B2FE9F3BB81A}" srcOrd="2" destOrd="0" presId="urn:microsoft.com/office/officeart/2005/8/layout/target3"/>
    <dgm:cxn modelId="{5D5D1B57-A3EC-496C-8B5F-4A6C2E2A924E}" type="presParOf" srcId="{333FE6B2-E2DF-4704-8760-0915BE85782F}" destId="{38926200-7720-4684-8563-3BFCCB7830A9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12390-4293-404D-95D4-C2D43ADEC4E5}">
      <dsp:nvSpPr>
        <dsp:cNvPr id="0" name=""/>
        <dsp:cNvSpPr/>
      </dsp:nvSpPr>
      <dsp:spPr>
        <a:xfrm>
          <a:off x="1324807" y="57302"/>
          <a:ext cx="3902515" cy="2979724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</a:t>
          </a:r>
        </a:p>
      </dsp:txBody>
      <dsp:txXfrm>
        <a:off x="1775097" y="458419"/>
        <a:ext cx="3001935" cy="945489"/>
      </dsp:txXfrm>
    </dsp:sp>
    <dsp:sp modelId="{04675B78-C7C8-4F14-8816-C6EF31FB40FE}">
      <dsp:nvSpPr>
        <dsp:cNvPr id="0" name=""/>
        <dsp:cNvSpPr/>
      </dsp:nvSpPr>
      <dsp:spPr>
        <a:xfrm>
          <a:off x="2674079" y="1375257"/>
          <a:ext cx="3839881" cy="2979724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Провести анализ официальной информации с сайта Центрального банка России и других авторитетных источников.</a:t>
          </a:r>
        </a:p>
      </dsp:txBody>
      <dsp:txXfrm>
        <a:off x="4741708" y="1719072"/>
        <a:ext cx="1476877" cy="2292096"/>
      </dsp:txXfrm>
    </dsp:sp>
    <dsp:sp modelId="{0D6B52CE-6917-47DC-82FE-4168F72F8EF4}">
      <dsp:nvSpPr>
        <dsp:cNvPr id="0" name=""/>
        <dsp:cNvSpPr/>
      </dsp:nvSpPr>
      <dsp:spPr>
        <a:xfrm>
          <a:off x="1309566" y="2750512"/>
          <a:ext cx="3932998" cy="2979724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Подготовить информационный материал, описывающий каждую функцию Центрального банка России.</a:t>
          </a:r>
        </a:p>
      </dsp:txBody>
      <dsp:txXfrm>
        <a:off x="1763373" y="4383631"/>
        <a:ext cx="3025383" cy="945489"/>
      </dsp:txXfrm>
    </dsp:sp>
    <dsp:sp modelId="{A0B23FD4-1827-499C-B258-EC59F85E7996}">
      <dsp:nvSpPr>
        <dsp:cNvPr id="0" name=""/>
        <dsp:cNvSpPr/>
      </dsp:nvSpPr>
      <dsp:spPr>
        <a:xfrm>
          <a:off x="-6481" y="1375257"/>
          <a:ext cx="3929184" cy="2979724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Представить полученную информацию удобным и доступным способом для целевой аудитории.</a:t>
          </a:r>
        </a:p>
      </dsp:txBody>
      <dsp:txXfrm>
        <a:off x="295763" y="1719072"/>
        <a:ext cx="1511224" cy="22920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E3C49-F7D6-407F-82AE-FF18EA61BCAB}">
      <dsp:nvSpPr>
        <dsp:cNvPr id="0" name=""/>
        <dsp:cNvSpPr/>
      </dsp:nvSpPr>
      <dsp:spPr>
        <a:xfrm>
          <a:off x="2231028" y="0"/>
          <a:ext cx="6443835" cy="6379782"/>
        </a:xfrm>
        <a:prstGeom prst="diamond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85492-305D-418E-96AE-5A71CD3CB0FD}">
      <dsp:nvSpPr>
        <dsp:cNvPr id="0" name=""/>
        <dsp:cNvSpPr/>
      </dsp:nvSpPr>
      <dsp:spPr>
        <a:xfrm>
          <a:off x="2869134" y="606079"/>
          <a:ext cx="2488114" cy="248811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Надзор за банками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ЦБ РФ осуществляет постоянный надзор за деятельностью банков, чтобы обеспечить их финансовую устойчивость и защиту интересов вкладчиков</a:t>
          </a:r>
        </a:p>
      </dsp:txBody>
      <dsp:txXfrm>
        <a:off x="2990594" y="727539"/>
        <a:ext cx="2245194" cy="2245194"/>
      </dsp:txXfrm>
    </dsp:sp>
    <dsp:sp modelId="{CFC924CB-37BE-4729-A2CB-531C09259356}">
      <dsp:nvSpPr>
        <dsp:cNvPr id="0" name=""/>
        <dsp:cNvSpPr/>
      </dsp:nvSpPr>
      <dsp:spPr>
        <a:xfrm>
          <a:off x="5548642" y="606079"/>
          <a:ext cx="2488114" cy="248811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Выдача лицензий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ЦБ РФ выдает лицензии на банковскую деятельность, а также приостанавливает или отзывает их при нарушении законодательства</a:t>
          </a:r>
        </a:p>
      </dsp:txBody>
      <dsp:txXfrm>
        <a:off x="5670102" y="727539"/>
        <a:ext cx="2245194" cy="2245194"/>
      </dsp:txXfrm>
    </dsp:sp>
    <dsp:sp modelId="{8BCDE1D7-8888-43D2-AEAF-8DC088FCD8E0}">
      <dsp:nvSpPr>
        <dsp:cNvPr id="0" name=""/>
        <dsp:cNvSpPr/>
      </dsp:nvSpPr>
      <dsp:spPr>
        <a:xfrm>
          <a:off x="2869134" y="3285587"/>
          <a:ext cx="2488114" cy="248811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Установление нормативов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ЦБ РФ устанавливает обязательные экономические нормативы для банков, которые они должны соблюдать, чтобы поддерживать финансовую устойчивость</a:t>
          </a:r>
        </a:p>
      </dsp:txBody>
      <dsp:txXfrm>
        <a:off x="2990594" y="3407047"/>
        <a:ext cx="2245194" cy="2245194"/>
      </dsp:txXfrm>
    </dsp:sp>
    <dsp:sp modelId="{949C674A-4817-48A1-950E-932BF857E049}">
      <dsp:nvSpPr>
        <dsp:cNvPr id="0" name=""/>
        <dsp:cNvSpPr/>
      </dsp:nvSpPr>
      <dsp:spPr>
        <a:xfrm>
          <a:off x="5548642" y="3285587"/>
          <a:ext cx="2488114" cy="248811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Антикризисная мера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случае финансовых кризисов ЦБ РФ может предоставлять банкам кредиты и использовать другие инструменты для поддержания стабильности банковской системы</a:t>
          </a:r>
        </a:p>
      </dsp:txBody>
      <dsp:txXfrm>
        <a:off x="5670102" y="3407047"/>
        <a:ext cx="2245194" cy="22451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35E94-8FD4-4448-B4C4-F6039600A336}">
      <dsp:nvSpPr>
        <dsp:cNvPr id="0" name=""/>
        <dsp:cNvSpPr/>
      </dsp:nvSpPr>
      <dsp:spPr>
        <a:xfrm>
          <a:off x="0" y="376165"/>
          <a:ext cx="3755303" cy="3755303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Одной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ключевых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функций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Центрального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банка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Российской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Федерации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является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эмиссия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национальной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валюты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рубля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ЦБ РФ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отвечает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выпуск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обращение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новых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банкнот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монет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а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также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изъятие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обращения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устаревших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поврежденных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денежных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знаков</a:t>
          </a:r>
          <a:r>
            <a:rPr lang="en-US" sz="1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951" y="926116"/>
        <a:ext cx="2655401" cy="26554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E52CB-1DE5-44DB-B70A-835ED3F6993D}">
      <dsp:nvSpPr>
        <dsp:cNvPr id="0" name=""/>
        <dsp:cNvSpPr/>
      </dsp:nvSpPr>
      <dsp:spPr>
        <a:xfrm>
          <a:off x="0" y="0"/>
          <a:ext cx="3579541" cy="3579541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ЦБ РФ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осуществляет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строгий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объемом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денежной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массы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обращении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чтобы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поддерживать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ценовую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стабильность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стране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предотвратить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инфляцию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регулирует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денежную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эмиссию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соответствии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потребностями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экономики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4212" y="524212"/>
        <a:ext cx="2531117" cy="253111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E8FB8-F746-4FFD-AF59-CF3E0B13817F}">
      <dsp:nvSpPr>
        <dsp:cNvPr id="0" name=""/>
        <dsp:cNvSpPr/>
      </dsp:nvSpPr>
      <dsp:spPr>
        <a:xfrm>
          <a:off x="0" y="376166"/>
          <a:ext cx="3755302" cy="3755302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Банк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России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также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отвечает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защиту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рубля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внешнего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внутреннего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давления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принимает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меры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поддержания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курса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национальной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валюты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стабильном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уровне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используя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различные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инструменты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денежно-кредитной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политики</a:t>
          </a:r>
          <a:r>
            <a:rPr lang="en-US" sz="17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951" y="926117"/>
        <a:ext cx="2655400" cy="26554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0DBC6-ECAB-4821-A5F7-7CA9D5D71F1E}">
      <dsp:nvSpPr>
        <dsp:cNvPr id="0" name=""/>
        <dsp:cNvSpPr/>
      </dsp:nvSpPr>
      <dsp:spPr>
        <a:xfrm>
          <a:off x="0" y="416623"/>
          <a:ext cx="10554413" cy="555498"/>
        </a:xfrm>
        <a:prstGeom prst="notchedRightArrow">
          <a:avLst/>
        </a:prstGeom>
        <a:solidFill>
          <a:srgbClr val="FFD966"/>
        </a:solidFill>
        <a:ln>
          <a:solidFill>
            <a:srgbClr val="FFD9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5EE8D-E871-45C1-BFBF-D90801B7C8D4}">
      <dsp:nvSpPr>
        <dsp:cNvPr id="0" name=""/>
        <dsp:cNvSpPr/>
      </dsp:nvSpPr>
      <dsp:spPr>
        <a:xfrm>
          <a:off x="0" y="0"/>
          <a:ext cx="9498972" cy="555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надзор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финансовым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рынком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9498972" cy="555498"/>
      </dsp:txXfrm>
    </dsp:sp>
    <dsp:sp modelId="{F8B7C61E-23BA-4946-B401-1A188F11A7CB}">
      <dsp:nvSpPr>
        <dsp:cNvPr id="0" name=""/>
        <dsp:cNvSpPr/>
      </dsp:nvSpPr>
      <dsp:spPr>
        <a:xfrm>
          <a:off x="4680049" y="624935"/>
          <a:ext cx="138874" cy="1388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390C2-42A3-4555-B115-6D31F2A1DA5C}">
      <dsp:nvSpPr>
        <dsp:cNvPr id="0" name=""/>
        <dsp:cNvSpPr/>
      </dsp:nvSpPr>
      <dsp:spPr>
        <a:xfrm>
          <a:off x="0" y="249772"/>
          <a:ext cx="10554413" cy="88920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</a:t>
          </a: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стабильности</a:t>
          </a: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финансовой</a:t>
          </a: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системы</a:t>
          </a:r>
          <a:endParaRPr lang="ru-RU" sz="3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07" y="293179"/>
        <a:ext cx="10467599" cy="8023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F98C3-402E-47FC-AC79-F935207094AC}">
      <dsp:nvSpPr>
        <dsp:cNvPr id="0" name=""/>
        <dsp:cNvSpPr/>
      </dsp:nvSpPr>
      <dsp:spPr>
        <a:xfrm>
          <a:off x="0" y="158260"/>
          <a:ext cx="10232231" cy="10296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Международное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сотрудничество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ЦБ РФ</a:t>
          </a:r>
          <a:endParaRPr lang="ru-RU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208521"/>
        <a:ext cx="10131709" cy="92907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92ED0-4262-4121-B1F9-87F72113E48D}">
      <dsp:nvSpPr>
        <dsp:cNvPr id="0" name=""/>
        <dsp:cNvSpPr/>
      </dsp:nvSpPr>
      <dsp:spPr>
        <a:xfrm>
          <a:off x="80902" y="0"/>
          <a:ext cx="3751302" cy="3751302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ЦБ РФ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играет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центральную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роль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управлении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денежно-кредитной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политикой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регулируя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денежное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обращение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кредитную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систему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целью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обеспечения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стабильности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национальной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валюты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финансовой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системы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целом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0267" y="549365"/>
        <a:ext cx="2652572" cy="265257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34E4A-6C12-483E-B1F7-01B419BBED4F}">
      <dsp:nvSpPr>
        <dsp:cNvPr id="0" name=""/>
        <dsp:cNvSpPr/>
      </dsp:nvSpPr>
      <dsp:spPr>
        <a:xfrm>
          <a:off x="649589" y="0"/>
          <a:ext cx="3808035" cy="3808035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Центробанк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осуществляет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лицензирование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регистрацию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надзор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деятельностью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кредитных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организаций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гарантируя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надежность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эффективность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банковского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сектора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7263" y="557674"/>
        <a:ext cx="2692687" cy="269268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34FE5-EB9C-447E-B053-3BEC6ECABC24}">
      <dsp:nvSpPr>
        <dsp:cNvPr id="0" name=""/>
        <dsp:cNvSpPr/>
      </dsp:nvSpPr>
      <dsp:spPr>
        <a:xfrm>
          <a:off x="485775" y="0"/>
          <a:ext cx="3751302" cy="3751302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Выпуск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обращение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управление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валютными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резервами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страны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являются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важнейшими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функциями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ЦБ РФ,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которые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влияют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финансовую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стабильность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инфляцию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5140" y="549365"/>
        <a:ext cx="2652572" cy="2652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CFCD7-1FD6-4B48-BAF8-C238B0D923AC}">
      <dsp:nvSpPr>
        <dsp:cNvPr id="0" name=""/>
        <dsp:cNvSpPr/>
      </dsp:nvSpPr>
      <dsp:spPr>
        <a:xfrm>
          <a:off x="0" y="0"/>
          <a:ext cx="694373" cy="694373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184B1-25DE-4BF3-87BE-6701F3A695D5}">
      <dsp:nvSpPr>
        <dsp:cNvPr id="0" name=""/>
        <dsp:cNvSpPr/>
      </dsp:nvSpPr>
      <dsp:spPr>
        <a:xfrm>
          <a:off x="347186" y="0"/>
          <a:ext cx="6741318" cy="694373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Основные функции ЦБ РФ</a:t>
          </a:r>
          <a:endParaRPr lang="ru-RU" sz="3200" kern="1200"/>
        </a:p>
      </dsp:txBody>
      <dsp:txXfrm>
        <a:off x="347186" y="0"/>
        <a:ext cx="6741318" cy="6943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462C7-E602-4B4C-B21E-3A4AD6F45106}">
      <dsp:nvSpPr>
        <dsp:cNvPr id="0" name=""/>
        <dsp:cNvSpPr/>
      </dsp:nvSpPr>
      <dsp:spPr>
        <a:xfrm>
          <a:off x="0" y="0"/>
          <a:ext cx="684848" cy="68484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33142C9-B985-4802-B7F0-E5DF80694702}">
      <dsp:nvSpPr>
        <dsp:cNvPr id="0" name=""/>
        <dsp:cNvSpPr/>
      </dsp:nvSpPr>
      <dsp:spPr>
        <a:xfrm>
          <a:off x="342423" y="0"/>
          <a:ext cx="2908338" cy="684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Управление денежной массой</a:t>
          </a:r>
          <a:endParaRPr lang="ru-RU" sz="1900" kern="1200"/>
        </a:p>
      </dsp:txBody>
      <dsp:txXfrm>
        <a:off x="342423" y="0"/>
        <a:ext cx="2908338" cy="684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C3377-A786-4A97-9CE2-9A7B6865D3F2}">
      <dsp:nvSpPr>
        <dsp:cNvPr id="0" name=""/>
        <dsp:cNvSpPr/>
      </dsp:nvSpPr>
      <dsp:spPr>
        <a:xfrm>
          <a:off x="0" y="0"/>
          <a:ext cx="3250763" cy="268067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ЦБ РФ </a:t>
          </a:r>
          <a:r>
            <a:rPr lang="en-US" sz="1900" kern="1200" dirty="0" err="1"/>
            <a:t>регулирует</a:t>
          </a:r>
          <a:r>
            <a:rPr lang="en-US" sz="1900" kern="1200" dirty="0"/>
            <a:t> </a:t>
          </a:r>
          <a:r>
            <a:rPr lang="en-US" sz="1900" kern="1200" dirty="0" err="1"/>
            <a:t>денежную</a:t>
          </a:r>
          <a:r>
            <a:rPr lang="en-US" sz="1900" kern="1200" dirty="0"/>
            <a:t> </a:t>
          </a:r>
          <a:r>
            <a:rPr lang="en-US" sz="1900" kern="1200" dirty="0" err="1"/>
            <a:t>массу</a:t>
          </a:r>
          <a:r>
            <a:rPr lang="en-US" sz="1900" kern="1200" dirty="0"/>
            <a:t> в </a:t>
          </a:r>
          <a:r>
            <a:rPr lang="en-US" sz="1900" kern="1200" dirty="0" err="1"/>
            <a:t>обращении</a:t>
          </a:r>
          <a:r>
            <a:rPr lang="en-US" sz="1900" kern="1200" dirty="0"/>
            <a:t>, </a:t>
          </a:r>
          <a:r>
            <a:rPr lang="en-US" sz="1900" kern="1200" dirty="0" err="1"/>
            <a:t>устанавливая</a:t>
          </a:r>
          <a:r>
            <a:rPr lang="en-US" sz="1900" kern="1200" dirty="0"/>
            <a:t> </a:t>
          </a:r>
          <a:r>
            <a:rPr lang="en-US" sz="1900" kern="1200" dirty="0" err="1"/>
            <a:t>ключевую</a:t>
          </a:r>
          <a:r>
            <a:rPr lang="en-US" sz="1900" kern="1200" dirty="0"/>
            <a:t> </a:t>
          </a:r>
          <a:r>
            <a:rPr lang="en-US" sz="1900" kern="1200" dirty="0" err="1"/>
            <a:t>ставку</a:t>
          </a:r>
          <a:r>
            <a:rPr lang="en-US" sz="1900" kern="1200" dirty="0"/>
            <a:t> и </a:t>
          </a:r>
          <a:r>
            <a:rPr lang="en-US" sz="1900" kern="1200" dirty="0" err="1"/>
            <a:t>другие</a:t>
          </a:r>
          <a:r>
            <a:rPr lang="en-US" sz="1900" kern="1200" dirty="0"/>
            <a:t> </a:t>
          </a:r>
          <a:r>
            <a:rPr lang="en-US" sz="1900" kern="1200" dirty="0" err="1"/>
            <a:t>параметры</a:t>
          </a:r>
          <a:r>
            <a:rPr lang="en-US" sz="1900" kern="1200" dirty="0"/>
            <a:t>, </a:t>
          </a:r>
          <a:r>
            <a:rPr lang="en-US" sz="1900" kern="1200" dirty="0" err="1"/>
            <a:t>чтобы</a:t>
          </a:r>
          <a:r>
            <a:rPr lang="en-US" sz="1900" kern="1200" dirty="0"/>
            <a:t> </a:t>
          </a:r>
          <a:r>
            <a:rPr lang="en-US" sz="1900" kern="1200" dirty="0" err="1"/>
            <a:t>контролировать</a:t>
          </a:r>
          <a:r>
            <a:rPr lang="en-US" sz="1900" kern="1200" dirty="0"/>
            <a:t> </a:t>
          </a:r>
          <a:r>
            <a:rPr lang="en-US" sz="1900" kern="1200" dirty="0" err="1"/>
            <a:t>инфляцию</a:t>
          </a:r>
          <a:r>
            <a:rPr lang="en-US" sz="1900" kern="1200" dirty="0"/>
            <a:t> и </a:t>
          </a:r>
          <a:r>
            <a:rPr lang="en-US" sz="1900" kern="1200" dirty="0" err="1"/>
            <a:t>поддерживать</a:t>
          </a:r>
          <a:r>
            <a:rPr lang="en-US" sz="1900" kern="1200" dirty="0"/>
            <a:t> </a:t>
          </a:r>
          <a:r>
            <a:rPr lang="en-US" sz="1900" kern="1200" dirty="0" err="1"/>
            <a:t>стабильность</a:t>
          </a:r>
          <a:r>
            <a:rPr lang="en-US" sz="1900" kern="1200" dirty="0"/>
            <a:t> </a:t>
          </a:r>
          <a:r>
            <a:rPr lang="en-US" sz="1900" kern="1200" dirty="0" err="1"/>
            <a:t>рубля</a:t>
          </a:r>
          <a:r>
            <a:rPr lang="en-US" sz="1900" kern="1200" dirty="0"/>
            <a:t>.</a:t>
          </a:r>
          <a:endParaRPr lang="ru-RU" sz="1900" kern="1200" dirty="0"/>
        </a:p>
      </dsp:txBody>
      <dsp:txXfrm>
        <a:off x="130860" y="130860"/>
        <a:ext cx="2989043" cy="24189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91705-9C40-46B6-BBFF-ECD2DBC560BF}">
      <dsp:nvSpPr>
        <dsp:cNvPr id="0" name=""/>
        <dsp:cNvSpPr/>
      </dsp:nvSpPr>
      <dsp:spPr>
        <a:xfrm>
          <a:off x="0" y="0"/>
          <a:ext cx="684848" cy="68484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D89D283-AB35-4BEC-A937-0212D864FDC8}">
      <dsp:nvSpPr>
        <dsp:cNvPr id="0" name=""/>
        <dsp:cNvSpPr/>
      </dsp:nvSpPr>
      <dsp:spPr>
        <a:xfrm>
          <a:off x="171210" y="0"/>
          <a:ext cx="2908338" cy="684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Регулирование обменного курса</a:t>
          </a:r>
          <a:endParaRPr lang="ru-RU" sz="1900" kern="1200"/>
        </a:p>
      </dsp:txBody>
      <dsp:txXfrm>
        <a:off x="171210" y="0"/>
        <a:ext cx="2908338" cy="6848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B1C45-DA47-46D8-87B4-5BD08C75C2EA}">
      <dsp:nvSpPr>
        <dsp:cNvPr id="0" name=""/>
        <dsp:cNvSpPr/>
      </dsp:nvSpPr>
      <dsp:spPr>
        <a:xfrm>
          <a:off x="0" y="0"/>
          <a:ext cx="3250763" cy="28009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Центральный банк воздействует на курс национальной валюты, проводя валютные интервенции и используя другие инструменты денежно-кредитной политики.</a:t>
          </a:r>
          <a:endParaRPr lang="ru-RU" sz="2100" kern="1200"/>
        </a:p>
      </dsp:txBody>
      <dsp:txXfrm>
        <a:off x="136733" y="136733"/>
        <a:ext cx="2977297" cy="25275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CC259-7151-4ABB-9046-B55C9AF738D2}">
      <dsp:nvSpPr>
        <dsp:cNvPr id="0" name=""/>
        <dsp:cNvSpPr/>
      </dsp:nvSpPr>
      <dsp:spPr>
        <a:xfrm>
          <a:off x="0" y="0"/>
          <a:ext cx="684848" cy="68484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C8894B-2034-450E-AD0B-5E68DE580754}">
      <dsp:nvSpPr>
        <dsp:cNvPr id="0" name=""/>
        <dsp:cNvSpPr/>
      </dsp:nvSpPr>
      <dsp:spPr>
        <a:xfrm>
          <a:off x="171203" y="0"/>
          <a:ext cx="2908458" cy="684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Широкий набор инструментов</a:t>
          </a:r>
          <a:endParaRPr lang="ru-RU" sz="1900" kern="1200"/>
        </a:p>
      </dsp:txBody>
      <dsp:txXfrm>
        <a:off x="171203" y="0"/>
        <a:ext cx="2908458" cy="6848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D7BF5-4788-4A63-B96E-5B12D3E8EFA3}">
      <dsp:nvSpPr>
        <dsp:cNvPr id="0" name=""/>
        <dsp:cNvSpPr/>
      </dsp:nvSpPr>
      <dsp:spPr>
        <a:xfrm>
          <a:off x="0" y="0"/>
          <a:ext cx="3250882" cy="269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ЦБ РФ применяет различные инструменты, включая операции на открытом рынке, резервные требования, рефинансирование банков, для достижения целей денежно-кредитной политики.</a:t>
          </a:r>
          <a:endParaRPr lang="ru-RU" sz="1800" kern="1200"/>
        </a:p>
      </dsp:txBody>
      <dsp:txXfrm>
        <a:off x="131592" y="131592"/>
        <a:ext cx="2987698" cy="24324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8CB24-708E-4FE5-9D75-36E798FEE56F}">
      <dsp:nvSpPr>
        <dsp:cNvPr id="0" name=""/>
        <dsp:cNvSpPr/>
      </dsp:nvSpPr>
      <dsp:spPr>
        <a:xfrm>
          <a:off x="0" y="0"/>
          <a:ext cx="584774" cy="584774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402F7-71B0-4639-9CE7-B2FE9F3BB81A}">
      <dsp:nvSpPr>
        <dsp:cNvPr id="0" name=""/>
        <dsp:cNvSpPr/>
      </dsp:nvSpPr>
      <dsp:spPr>
        <a:xfrm>
          <a:off x="292387" y="0"/>
          <a:ext cx="9108090" cy="584774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Регулирование банковской системы</a:t>
          </a:r>
        </a:p>
      </dsp:txBody>
      <dsp:txXfrm>
        <a:off x="292387" y="0"/>
        <a:ext cx="9108090" cy="584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35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9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6.xml"/><Relationship Id="rId5" Type="http://schemas.openxmlformats.org/officeDocument/2006/relationships/image" Target="../media/image21.png"/><Relationship Id="rId10" Type="http://schemas.microsoft.com/office/2007/relationships/diagramDrawing" Target="../diagrams/drawing16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diagramQuickStyle" Target="../diagrams/quickStyle18.xml"/><Relationship Id="rId18" Type="http://schemas.openxmlformats.org/officeDocument/2006/relationships/diagramLayout" Target="../diagrams/layout19.xml"/><Relationship Id="rId3" Type="http://schemas.openxmlformats.org/officeDocument/2006/relationships/image" Target="../media/image1.png"/><Relationship Id="rId21" Type="http://schemas.microsoft.com/office/2007/relationships/diagramDrawing" Target="../diagrams/drawing19.xml"/><Relationship Id="rId7" Type="http://schemas.openxmlformats.org/officeDocument/2006/relationships/diagramQuickStyle" Target="../diagrams/quickStyle17.xml"/><Relationship Id="rId12" Type="http://schemas.openxmlformats.org/officeDocument/2006/relationships/diagramLayout" Target="../diagrams/layout18.xml"/><Relationship Id="rId17" Type="http://schemas.openxmlformats.org/officeDocument/2006/relationships/diagramData" Target="../diagrams/data19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20" Type="http://schemas.openxmlformats.org/officeDocument/2006/relationships/diagramColors" Target="../diagrams/colors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7.xml"/><Relationship Id="rId11" Type="http://schemas.openxmlformats.org/officeDocument/2006/relationships/diagramData" Target="../diagrams/data18.xml"/><Relationship Id="rId5" Type="http://schemas.openxmlformats.org/officeDocument/2006/relationships/diagramData" Target="../diagrams/data17.xml"/><Relationship Id="rId15" Type="http://schemas.microsoft.com/office/2007/relationships/diagramDrawing" Target="../diagrams/drawing18.xml"/><Relationship Id="rId10" Type="http://schemas.openxmlformats.org/officeDocument/2006/relationships/image" Target="../media/image23.png"/><Relationship Id="rId19" Type="http://schemas.openxmlformats.org/officeDocument/2006/relationships/diagramQuickStyle" Target="../diagrams/quickStyle19.xml"/><Relationship Id="rId4" Type="http://schemas.openxmlformats.org/officeDocument/2006/relationships/image" Target="../media/image22.png"/><Relationship Id="rId9" Type="http://schemas.microsoft.com/office/2007/relationships/diagramDrawing" Target="../diagrams/drawing17.xml"/><Relationship Id="rId14" Type="http://schemas.openxmlformats.org/officeDocument/2006/relationships/diagramColors" Target="../diagrams/colors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4.xml"/><Relationship Id="rId18" Type="http://schemas.openxmlformats.org/officeDocument/2006/relationships/diagramQuickStyle" Target="../diagrams/quickStyle5.xml"/><Relationship Id="rId26" Type="http://schemas.openxmlformats.org/officeDocument/2006/relationships/diagramData" Target="../diagrams/data7.xml"/><Relationship Id="rId3" Type="http://schemas.openxmlformats.org/officeDocument/2006/relationships/image" Target="../media/image1.png"/><Relationship Id="rId21" Type="http://schemas.openxmlformats.org/officeDocument/2006/relationships/diagramData" Target="../diagrams/data6.xml"/><Relationship Id="rId34" Type="http://schemas.openxmlformats.org/officeDocument/2006/relationships/diagramColors" Target="../diagrams/colors8.xml"/><Relationship Id="rId7" Type="http://schemas.openxmlformats.org/officeDocument/2006/relationships/diagramQuickStyle" Target="../diagrams/quickStyle3.xml"/><Relationship Id="rId12" Type="http://schemas.openxmlformats.org/officeDocument/2006/relationships/diagramLayout" Target="../diagrams/layout4.xml"/><Relationship Id="rId17" Type="http://schemas.openxmlformats.org/officeDocument/2006/relationships/diagramLayout" Target="../diagrams/layout5.xml"/><Relationship Id="rId25" Type="http://schemas.microsoft.com/office/2007/relationships/diagramDrawing" Target="../diagrams/drawing6.xml"/><Relationship Id="rId33" Type="http://schemas.openxmlformats.org/officeDocument/2006/relationships/diagramQuickStyle" Target="../diagrams/quickStyle8.xml"/><Relationship Id="rId2" Type="http://schemas.openxmlformats.org/officeDocument/2006/relationships/notesSlide" Target="../notesSlides/notesSlide4.xml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29" Type="http://schemas.openxmlformats.org/officeDocument/2006/relationships/diagramColors" Target="../diagrams/colors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Data" Target="../diagrams/data4.xml"/><Relationship Id="rId24" Type="http://schemas.openxmlformats.org/officeDocument/2006/relationships/diagramColors" Target="../diagrams/colors6.xml"/><Relationship Id="rId32" Type="http://schemas.openxmlformats.org/officeDocument/2006/relationships/diagramLayout" Target="../diagrams/layout8.xml"/><Relationship Id="rId5" Type="http://schemas.openxmlformats.org/officeDocument/2006/relationships/diagramData" Target="../diagrams/data3.xml"/><Relationship Id="rId15" Type="http://schemas.microsoft.com/office/2007/relationships/diagramDrawing" Target="../diagrams/drawing4.xml"/><Relationship Id="rId23" Type="http://schemas.openxmlformats.org/officeDocument/2006/relationships/diagramQuickStyle" Target="../diagrams/quickStyle6.xml"/><Relationship Id="rId28" Type="http://schemas.openxmlformats.org/officeDocument/2006/relationships/diagramQuickStyle" Target="../diagrams/quickStyle7.xml"/><Relationship Id="rId36" Type="http://schemas.openxmlformats.org/officeDocument/2006/relationships/image" Target="../media/image11.png"/><Relationship Id="rId10" Type="http://schemas.openxmlformats.org/officeDocument/2006/relationships/image" Target="../media/image10.png"/><Relationship Id="rId19" Type="http://schemas.openxmlformats.org/officeDocument/2006/relationships/diagramColors" Target="../diagrams/colors5.xml"/><Relationship Id="rId31" Type="http://schemas.openxmlformats.org/officeDocument/2006/relationships/diagramData" Target="../diagrams/data8.xml"/><Relationship Id="rId4" Type="http://schemas.openxmlformats.org/officeDocument/2006/relationships/image" Target="../media/image9.png"/><Relationship Id="rId9" Type="http://schemas.microsoft.com/office/2007/relationships/diagramDrawing" Target="../diagrams/drawing3.xml"/><Relationship Id="rId14" Type="http://schemas.openxmlformats.org/officeDocument/2006/relationships/diagramColors" Target="../diagrams/colors4.xml"/><Relationship Id="rId22" Type="http://schemas.openxmlformats.org/officeDocument/2006/relationships/diagramLayout" Target="../diagrams/layout6.xml"/><Relationship Id="rId27" Type="http://schemas.openxmlformats.org/officeDocument/2006/relationships/diagramLayout" Target="../diagrams/layout7.xml"/><Relationship Id="rId30" Type="http://schemas.microsoft.com/office/2007/relationships/diagramDrawing" Target="../diagrams/drawing7.xml"/><Relationship Id="rId35" Type="http://schemas.microsoft.com/office/2007/relationships/diagramDrawing" Target="../diagrams/drawing8.xml"/><Relationship Id="rId8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diagramColors" Target="../diagrams/colors12.xml"/><Relationship Id="rId18" Type="http://schemas.openxmlformats.org/officeDocument/2006/relationships/diagramColors" Target="../diagrams/colors1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1.xml"/><Relationship Id="rId12" Type="http://schemas.openxmlformats.org/officeDocument/2006/relationships/diagramQuickStyle" Target="../diagrams/quickStyle12.xml"/><Relationship Id="rId17" Type="http://schemas.openxmlformats.org/officeDocument/2006/relationships/diagramQuickStyle" Target="../diagrams/quickStyle13.xml"/><Relationship Id="rId2" Type="http://schemas.openxmlformats.org/officeDocument/2006/relationships/notesSlide" Target="../notesSlides/notesSlide5.xml"/><Relationship Id="rId16" Type="http://schemas.openxmlformats.org/officeDocument/2006/relationships/diagramLayout" Target="../diagrams/layout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1.xml"/><Relationship Id="rId11" Type="http://schemas.openxmlformats.org/officeDocument/2006/relationships/diagramLayout" Target="../diagrams/layout12.xml"/><Relationship Id="rId5" Type="http://schemas.openxmlformats.org/officeDocument/2006/relationships/diagramData" Target="../diagrams/data11.xml"/><Relationship Id="rId15" Type="http://schemas.openxmlformats.org/officeDocument/2006/relationships/diagramData" Target="../diagrams/data13.xml"/><Relationship Id="rId10" Type="http://schemas.openxmlformats.org/officeDocument/2006/relationships/diagramData" Target="../diagrams/data12.xml"/><Relationship Id="rId19" Type="http://schemas.microsoft.com/office/2007/relationships/diagramDrawing" Target="../diagrams/drawing13.xml"/><Relationship Id="rId4" Type="http://schemas.openxmlformats.org/officeDocument/2006/relationships/image" Target="../media/image12.png"/><Relationship Id="rId9" Type="http://schemas.microsoft.com/office/2007/relationships/diagramDrawing" Target="../diagrams/drawing11.xml"/><Relationship Id="rId14" Type="http://schemas.microsoft.com/office/2007/relationships/diagramDrawing" Target="../diagrams/drawing1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14.png"/><Relationship Id="rId4" Type="http://schemas.openxmlformats.org/officeDocument/2006/relationships/diagramData" Target="../diagrams/data14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18.png"/><Relationship Id="rId4" Type="http://schemas.openxmlformats.org/officeDocument/2006/relationships/diagramData" Target="../diagrams/data15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1"/>
          <p:cNvSpPr/>
          <p:nvPr/>
        </p:nvSpPr>
        <p:spPr>
          <a:xfrm>
            <a:off x="833199" y="1125260"/>
            <a:ext cx="7477601" cy="28746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7545"/>
              </a:lnSpc>
              <a:buNone/>
            </a:pPr>
            <a:endParaRPr lang="en-US" sz="6036" dirty="0"/>
          </a:p>
        </p:txBody>
      </p:sp>
      <p:sp>
        <p:nvSpPr>
          <p:cNvPr id="6" name="Text 2"/>
          <p:cNvSpPr/>
          <p:nvPr/>
        </p:nvSpPr>
        <p:spPr>
          <a:xfrm>
            <a:off x="833199" y="4333161"/>
            <a:ext cx="747760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916424" y="6836688"/>
            <a:ext cx="188952" cy="1463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1152"/>
              </a:lnSpc>
              <a:buNone/>
            </a:pPr>
            <a:r>
              <a:rPr lang="en-US" sz="1152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Va</a:t>
            </a:r>
            <a:endParaRPr lang="en-US" sz="1152" dirty="0"/>
          </a:p>
        </p:txBody>
      </p:sp>
      <p:sp>
        <p:nvSpPr>
          <p:cNvPr id="9" name="Text 5"/>
          <p:cNvSpPr/>
          <p:nvPr/>
        </p:nvSpPr>
        <p:spPr>
          <a:xfrm>
            <a:off x="1299686" y="6715482"/>
            <a:ext cx="2205633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endParaRPr lang="en-US" sz="218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C74B2-55DE-6C43-1929-F305F2C3B46B}"/>
              </a:ext>
            </a:extLst>
          </p:cNvPr>
          <p:cNvSpPr txBox="1"/>
          <p:nvPr/>
        </p:nvSpPr>
        <p:spPr>
          <a:xfrm>
            <a:off x="636998" y="613301"/>
            <a:ext cx="7290418" cy="416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ПРОЕКТ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50000"/>
              </a:lnSpc>
            </a:pPr>
            <a:r>
              <a:rPr lang="ru-RU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тему: «Центральный банк РФ и его функции»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50000"/>
              </a:lnSpc>
            </a:pPr>
            <a:r>
              <a:rPr lang="ru-RU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дисциплине: «Обществознание» раздел 3 «Экономическая жизнь общества»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50000"/>
              </a:lnSpc>
            </a:pPr>
            <a:r>
              <a:rPr lang="ru-RU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курс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E2D39-F70C-CDB7-327B-AFDA3F4B854E}"/>
              </a:ext>
            </a:extLst>
          </p:cNvPr>
          <p:cNvSpPr txBox="1"/>
          <p:nvPr/>
        </p:nvSpPr>
        <p:spPr>
          <a:xfrm>
            <a:off x="833199" y="5904011"/>
            <a:ext cx="434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студентка группы 1 ОДЛ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Лимонова А.И.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Межонова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5A35F12-6BBE-C144-9E9F-1E3D64A36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3" y="-3862"/>
            <a:ext cx="5502832" cy="823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67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1869519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Взаимодействие с государственными органами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037993" y="3813691"/>
            <a:ext cx="4375666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Координация с Правительством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037993" y="4383048"/>
            <a:ext cx="500622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ЦБ РФ тесно сотрудничает с Правительством РФ в разработке и реализации экономической политики. Они совместно определяют ключевые направления развития национальной экономики.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93806" y="3813691"/>
            <a:ext cx="5006221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Взаимодействие с Федеральным Собранием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93806" y="4730234"/>
            <a:ext cx="500622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ЦБ РФ регулярно взаимодействует с Государственной Думой и Советом Федерации, информируя их о состоянии банковской системы и финансового рынка.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8D1610-FF4D-27D4-BD56-07B0226B8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-1"/>
            <a:ext cx="14630399" cy="8138955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-45324"/>
            <a:ext cx="14630400" cy="8184278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6DAD98F1-9984-49D6-F17B-E27545B5BF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516035"/>
              </p:ext>
            </p:extLst>
          </p:nvPr>
        </p:nvGraphicFramePr>
        <p:xfrm>
          <a:off x="2199084" y="592574"/>
          <a:ext cx="10232231" cy="1346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Shape 3"/>
          <p:cNvSpPr/>
          <p:nvPr/>
        </p:nvSpPr>
        <p:spPr>
          <a:xfrm>
            <a:off x="2199084" y="2261711"/>
            <a:ext cx="3267194" cy="5375196"/>
          </a:xfrm>
          <a:prstGeom prst="roundRect">
            <a:avLst>
              <a:gd name="adj" fmla="val 2967"/>
            </a:avLst>
          </a:prstGeom>
          <a:solidFill>
            <a:schemeClr val="accent6">
              <a:lumMod val="60000"/>
              <a:lumOff val="40000"/>
            </a:schemeClr>
          </a:solidFill>
          <a:ln w="7620">
            <a:noFill/>
            <a:prstDash val="soli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Text 4"/>
          <p:cNvSpPr/>
          <p:nvPr/>
        </p:nvSpPr>
        <p:spPr>
          <a:xfrm>
            <a:off x="2422088" y="2484715"/>
            <a:ext cx="2692718" cy="3365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Обмен опытом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2422088" y="2950488"/>
            <a:ext cx="2821186" cy="34456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14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ЦБ РФ тесно взаимодействует с центральными банками других стран, обмениваясь опытом и передовыми практиками управления денежно-кредитной политикой и регулирования финансовых рынков.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681662" y="2261711"/>
            <a:ext cx="3267194" cy="5375196"/>
          </a:xfrm>
          <a:prstGeom prst="roundRect">
            <a:avLst>
              <a:gd name="adj" fmla="val 2967"/>
            </a:avLst>
          </a:prstGeom>
          <a:solidFill>
            <a:schemeClr val="accent6">
              <a:lumMod val="60000"/>
              <a:lumOff val="40000"/>
            </a:schemeClr>
          </a:solidFill>
          <a:ln w="7620">
            <a:solidFill>
              <a:srgbClr val="CECEC9"/>
            </a:solidFill>
            <a:prstDash val="solid"/>
          </a:ln>
          <a:effectLst/>
        </p:spPr>
      </p:sp>
      <p:sp>
        <p:nvSpPr>
          <p:cNvPr id="11" name="Text 7"/>
          <p:cNvSpPr/>
          <p:nvPr/>
        </p:nvSpPr>
        <p:spPr>
          <a:xfrm>
            <a:off x="5904667" y="2484715"/>
            <a:ext cx="2821186" cy="6731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Технологические инновации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904667" y="3287077"/>
            <a:ext cx="2821186" cy="310110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14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Российский Центральный Банк участвует в международных проектах по внедрению современных технологий в банковской сфере, таких как цифровые валюты центральных банков и блокчейн.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164241" y="2261711"/>
            <a:ext cx="3267194" cy="5375196"/>
          </a:xfrm>
          <a:prstGeom prst="roundRect">
            <a:avLst>
              <a:gd name="adj" fmla="val 2967"/>
            </a:avLst>
          </a:prstGeom>
          <a:solidFill>
            <a:schemeClr val="accent6">
              <a:lumMod val="60000"/>
              <a:lumOff val="40000"/>
            </a:schemeClr>
          </a:solidFill>
          <a:ln w="7620">
            <a:solidFill>
              <a:srgbClr val="CECEC9"/>
            </a:solidFill>
            <a:prstDash val="solid"/>
          </a:ln>
          <a:effectLst/>
        </p:spPr>
      </p:sp>
      <p:sp>
        <p:nvSpPr>
          <p:cNvPr id="14" name="Text 10"/>
          <p:cNvSpPr/>
          <p:nvPr/>
        </p:nvSpPr>
        <p:spPr>
          <a:xfrm>
            <a:off x="9387245" y="2484715"/>
            <a:ext cx="3044190" cy="10097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Борьба с финансовыми преступлениями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387245" y="3623667"/>
            <a:ext cx="2821186" cy="37902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14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ЦБ РФ тесно взаимодействует с зарубежными финансовыми регуляторами в сфере противодействия отмыванию денег, финансированию терроризма и другим финансовым преступлениям.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56733"/>
            <a:ext cx="14630400" cy="8232934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892266" y="273130"/>
            <a:ext cx="8595598" cy="68413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lvl="2" algn="ctr">
              <a:lnSpc>
                <a:spcPts val="5388"/>
              </a:lnSpc>
            </a:pPr>
            <a:r>
              <a:rPr lang="en-US" sz="44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Роль ЦБ РФ в экономике страны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372" y="1337727"/>
            <a:ext cx="3247787" cy="20072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40942" y="3383399"/>
            <a:ext cx="2773799" cy="34206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94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Ключевой Регулятор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F785FC1D-CD42-38C8-10BF-8BA742DD96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5403276"/>
              </p:ext>
            </p:extLst>
          </p:nvPr>
        </p:nvGraphicFramePr>
        <p:xfrm>
          <a:off x="771287" y="4004905"/>
          <a:ext cx="4148614" cy="375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2347" y="1337727"/>
            <a:ext cx="3247906" cy="200727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48651" y="3333958"/>
            <a:ext cx="2750225" cy="34206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94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Надзор над Банками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584EB3A5-8485-7FC7-B683-0CCB47F3F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494693"/>
              </p:ext>
            </p:extLst>
          </p:nvPr>
        </p:nvGraphicFramePr>
        <p:xfrm>
          <a:off x="4792757" y="4112240"/>
          <a:ext cx="5029988" cy="3808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6441" y="1326683"/>
            <a:ext cx="3247906" cy="20072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22745" y="3333957"/>
            <a:ext cx="2736890" cy="34206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94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Эмиссия и Резервы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A955711F-E261-914C-44DC-F247A3017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744803"/>
              </p:ext>
            </p:extLst>
          </p:nvPr>
        </p:nvGraphicFramePr>
        <p:xfrm>
          <a:off x="9585961" y="4112241"/>
          <a:ext cx="4722853" cy="375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93960C-23EE-AD2D-2B23-562630C5D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54" y="3411392"/>
            <a:ext cx="5230368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8FDAF8-A451-EFE2-AD44-990DEA0165C0}"/>
              </a:ext>
            </a:extLst>
          </p:cNvPr>
          <p:cNvSpPr txBox="1"/>
          <p:nvPr/>
        </p:nvSpPr>
        <p:spPr>
          <a:xfrm>
            <a:off x="4672361" y="267629"/>
            <a:ext cx="487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2. ПРАКТИЧЕСКАЯ ЧАСТЬ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5DA41-F580-102D-E858-3F493E86FA0E}"/>
              </a:ext>
            </a:extLst>
          </p:cNvPr>
          <p:cNvSpPr txBox="1"/>
          <p:nvPr/>
        </p:nvSpPr>
        <p:spPr>
          <a:xfrm>
            <a:off x="490654" y="1008514"/>
            <a:ext cx="4694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продукта для своего проекта я выбрала буклет.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печатное полиграфическое изделие, которое изготавливают методом складывания листа в один или несколько сгибов. Содержит текстовую и графическую информацию.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7E28E1-7AD4-15E8-0496-9D844A535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317" y="2733472"/>
            <a:ext cx="4873083" cy="3287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41A36-9514-086A-1C8E-48635E334178}"/>
              </a:ext>
            </a:extLst>
          </p:cNvPr>
          <p:cNvSpPr txBox="1"/>
          <p:nvPr/>
        </p:nvSpPr>
        <p:spPr>
          <a:xfrm>
            <a:off x="9059365" y="897001"/>
            <a:ext cx="49845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СОЗДАНИЯ БУКЛЕТА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буклет был создан с помощью приложения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Этапы: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Нашла необходимую информацию в открытых источниках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Открыла приложение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Publisher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работу над буклетом: искала и скачивала картинки, редактировала шрифт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Распечатала буклет в цветном варианте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132145-47AA-B18B-FC49-2F2CFF9CE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561" y="4488610"/>
            <a:ext cx="4962204" cy="33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1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251734-A113-7527-B2F5-3DEA9476CA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DD4A72-A6E8-DDF4-07EB-5CA413B2D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6240" y="5029200"/>
            <a:ext cx="3048000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BFCDD-9EF9-364B-40D3-3D616FF5142B}"/>
              </a:ext>
            </a:extLst>
          </p:cNvPr>
          <p:cNvSpPr txBox="1"/>
          <p:nvPr/>
        </p:nvSpPr>
        <p:spPr>
          <a:xfrm>
            <a:off x="2697480" y="213360"/>
            <a:ext cx="888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A812C06-8952-EB2F-11B7-DD7DC02772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268047"/>
              </p:ext>
            </p:extLst>
          </p:nvPr>
        </p:nvGraphicFramePr>
        <p:xfrm>
          <a:off x="1097280" y="1249680"/>
          <a:ext cx="6507480" cy="573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4584F54-79B1-5495-B4E2-F278F703D215}"/>
              </a:ext>
            </a:extLst>
          </p:cNvPr>
          <p:cNvSpPr txBox="1"/>
          <p:nvPr/>
        </p:nvSpPr>
        <p:spPr>
          <a:xfrm>
            <a:off x="8016240" y="1249680"/>
            <a:ext cx="4572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 осветить основные функции Центрального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банка России для повышения информированности общественности по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данному вопросу.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проекта: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 проекта заключается в расширении знаний 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функциях и задачах Центрального банка России среди широкой аудитории, 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формировании более глубокого понимания важности его деятельности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экономики страны.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476EFB-6FCF-029D-4DEC-6A492F224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0600" y="474970"/>
            <a:ext cx="2042160" cy="20421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9D19A9-9443-516C-9809-E98337B3A8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949" y="6082337"/>
            <a:ext cx="1795165" cy="17951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62EBC-04D2-2344-DB12-399285CF9C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390" y="3393460"/>
            <a:ext cx="1148060" cy="11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33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4884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125260"/>
            <a:ext cx="7477601" cy="28746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7545"/>
              </a:lnSpc>
              <a:buNone/>
            </a:pPr>
            <a:r>
              <a:rPr lang="en-US" sz="60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Центральный банк Российской Федерации (ЦБ РФ)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33199" y="4333161"/>
            <a:ext cx="747760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Центральный банк Российской Федерации (ЦБ РФ) является ключевым государственным финансовым институтом, призванным обеспечивать стабильность и развитие национальной экономики. Как независимый орган, он осуществляет денежно-кредитную политику, регулирует кредитно-финансовую систему и выполняет надзорные функции.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16424" y="6836688"/>
            <a:ext cx="188952" cy="1463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1152"/>
              </a:lnSpc>
              <a:buNone/>
            </a:pPr>
            <a:r>
              <a:rPr lang="en-US" sz="1152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Va</a:t>
            </a:r>
            <a:endParaRPr lang="en-US" sz="1152" dirty="0"/>
          </a:p>
        </p:txBody>
      </p:sp>
      <p:sp>
        <p:nvSpPr>
          <p:cNvPr id="9" name="Text 5"/>
          <p:cNvSpPr/>
          <p:nvPr/>
        </p:nvSpPr>
        <p:spPr>
          <a:xfrm>
            <a:off x="1299686" y="6715482"/>
            <a:ext cx="2205633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endParaRPr lang="en-US" sz="218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81D0B0-05C4-03B8-2DBA-44F66CF28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473"/>
            <a:ext cx="14630400" cy="806841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45473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532DE42B-1C7F-3A0B-9F39-53FD85596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782344"/>
              </p:ext>
            </p:extLst>
          </p:nvPr>
        </p:nvGraphicFramePr>
        <p:xfrm>
          <a:off x="2037993" y="899160"/>
          <a:ext cx="7088505" cy="694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Shape 2"/>
          <p:cNvSpPr/>
          <p:nvPr/>
        </p:nvSpPr>
        <p:spPr>
          <a:xfrm>
            <a:off x="2037993" y="2037874"/>
            <a:ext cx="5166122" cy="2361605"/>
          </a:xfrm>
          <a:prstGeom prst="roundRect">
            <a:avLst>
              <a:gd name="adj" fmla="val 4234"/>
            </a:avLst>
          </a:prstGeom>
          <a:solidFill>
            <a:schemeClr val="accent6">
              <a:lumMod val="40000"/>
              <a:lumOff val="60000"/>
            </a:schemeClr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267783" y="2267664"/>
            <a:ext cx="409432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Денежно-кредитная политика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267783" y="2748082"/>
            <a:ext cx="470654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Регулирование денежного предложения, процентных ставок и курса рубля для достижения стабильности цен и поддержания экономического роста.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26285" y="2037874"/>
            <a:ext cx="5166122" cy="2361605"/>
          </a:xfrm>
          <a:prstGeom prst="roundRect">
            <a:avLst>
              <a:gd name="adj" fmla="val 4234"/>
            </a:avLst>
          </a:prstGeom>
          <a:solidFill>
            <a:schemeClr val="accent6">
              <a:lumMod val="40000"/>
              <a:lumOff val="60000"/>
            </a:schemeClr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9" name="Text 6"/>
          <p:cNvSpPr/>
          <p:nvPr/>
        </p:nvSpPr>
        <p:spPr>
          <a:xfrm>
            <a:off x="7656076" y="2267664"/>
            <a:ext cx="4706541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Банковское регулирование и </a:t>
            </a:r>
            <a:r>
              <a:rPr lang="en-US" sz="2200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надзор</a:t>
            </a:r>
            <a:endParaRPr lang="en-US" sz="2200" dirty="0">
              <a:latin typeface="Times New Roman" panose="02020603050405020304" pitchFamily="18" charset="0"/>
              <a:ea typeface="Gelasio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56076" y="2748082"/>
            <a:ext cx="4706541" cy="141339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Лицензирование банков, контроль за их деятельностью, обеспечение стабильности банковской системы.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2037993" y="4621649"/>
            <a:ext cx="5166122" cy="2708791"/>
          </a:xfrm>
          <a:prstGeom prst="roundRect">
            <a:avLst>
              <a:gd name="adj" fmla="val 3691"/>
            </a:avLst>
          </a:prstGeom>
          <a:solidFill>
            <a:schemeClr val="accent6">
              <a:lumMod val="60000"/>
              <a:lumOff val="40000"/>
            </a:schemeClr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2267783" y="4851440"/>
            <a:ext cx="4351377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Эмиссия национальной валюты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267783" y="5331857"/>
            <a:ext cx="4706541" cy="15149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Монопольное право на выпуск российского рубля и организация его обращения.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426285" y="4621649"/>
            <a:ext cx="5166122" cy="2708791"/>
          </a:xfrm>
          <a:prstGeom prst="roundRect">
            <a:avLst>
              <a:gd name="adj" fmla="val 3691"/>
            </a:avLst>
          </a:prstGeom>
          <a:solidFill>
            <a:schemeClr val="accent6">
              <a:lumMod val="60000"/>
              <a:lumOff val="40000"/>
            </a:schemeClr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656076" y="4851440"/>
            <a:ext cx="4706541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Поддержание финансовой стабильности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656076" y="5679043"/>
            <a:ext cx="470654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Анализ рисков, принятие мер для предотвращения кризисных ситуаций, обеспечение бесперебойного функционирования платежных систем.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C16C37-470A-DE30-45C5-D65C22E08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06"/>
            <a:ext cx="14630400" cy="821870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2696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110264" y="602575"/>
            <a:ext cx="8078033" cy="6848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lvl="5" algn="ctr">
              <a:lnSpc>
                <a:spcPts val="5393"/>
              </a:lnSpc>
            </a:pPr>
            <a:r>
              <a:rPr lang="en-US" sz="4400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Денежно-кредитная</a:t>
            </a:r>
            <a:r>
              <a:rPr lang="en-US" sz="44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политика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9C555342-23B9-BB83-AF75-A1A2DDD4F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4274400"/>
              </p:ext>
            </p:extLst>
          </p:nvPr>
        </p:nvGraphicFramePr>
        <p:xfrm>
          <a:off x="1775728" y="1889998"/>
          <a:ext cx="3250763" cy="684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E9190E-6B81-555C-291E-03C8F71FF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04241"/>
            <a:ext cx="2854712" cy="2687444"/>
          </a:xfrm>
          <a:prstGeom prst="rect">
            <a:avLst/>
          </a:prstGeom>
        </p:spPr>
      </p:pic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B50747CC-DDF1-93CA-E422-FFD39318D9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596181"/>
              </p:ext>
            </p:extLst>
          </p:nvPr>
        </p:nvGraphicFramePr>
        <p:xfrm>
          <a:off x="1775727" y="3062287"/>
          <a:ext cx="3250763" cy="3104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9935A119-ED86-8391-34D7-A46BE4509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946162"/>
              </p:ext>
            </p:extLst>
          </p:nvPr>
        </p:nvGraphicFramePr>
        <p:xfrm>
          <a:off x="5845876" y="1889998"/>
          <a:ext cx="3250763" cy="684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82C653AC-514D-F645-AF37-F9B797194F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918712"/>
              </p:ext>
            </p:extLst>
          </p:nvPr>
        </p:nvGraphicFramePr>
        <p:xfrm>
          <a:off x="5689818" y="3032523"/>
          <a:ext cx="3250763" cy="2805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BF603725-C08B-105B-70B2-FE4BCE612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559526"/>
              </p:ext>
            </p:extLst>
          </p:nvPr>
        </p:nvGraphicFramePr>
        <p:xfrm>
          <a:off x="9603911" y="1877183"/>
          <a:ext cx="3250883" cy="684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80CBD79-35DC-4C3A-0B22-8416152C90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511093"/>
              </p:ext>
            </p:extLst>
          </p:nvPr>
        </p:nvGraphicFramePr>
        <p:xfrm>
          <a:off x="9759908" y="3032522"/>
          <a:ext cx="3250883" cy="2805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ECAC005-5AC9-94F7-F417-9C6ED24D10D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276488" y="4837773"/>
            <a:ext cx="3353912" cy="33539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23311A-8A3F-CAA8-044D-3AB2677C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4630401" cy="8226277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667D94E-449B-BE75-0CE1-A2ABA1ADEC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0767285"/>
              </p:ext>
            </p:extLst>
          </p:nvPr>
        </p:nvGraphicFramePr>
        <p:xfrm>
          <a:off x="2297151" y="769434"/>
          <a:ext cx="9400478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1559F00-139E-30BB-8E96-06E8586087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829926"/>
              </p:ext>
            </p:extLst>
          </p:nvPr>
        </p:nvGraphicFramePr>
        <p:xfrm>
          <a:off x="1817649" y="1448374"/>
          <a:ext cx="10905892" cy="6379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6752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7EFFA5-5F21-AFDF-F3EA-B356322FB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5101"/>
            <a:ext cx="14630400" cy="823371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55101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144527" y="155101"/>
            <a:ext cx="870465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lvl="8" algn="ctr">
              <a:lnSpc>
                <a:spcPts val="5468"/>
              </a:lnSpc>
            </a:pPr>
            <a:r>
              <a:rPr lang="en-US" sz="44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Эмиссия национальной валюты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49298" y="2915041"/>
            <a:ext cx="3463282" cy="694373"/>
          </a:xfrm>
          <a:prstGeom prst="ellipse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Основная функция ЦБ РФ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226806C6-5C00-D1F3-46EE-22BAC3F5C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967998"/>
              </p:ext>
            </p:extLst>
          </p:nvPr>
        </p:nvGraphicFramePr>
        <p:xfrm>
          <a:off x="1349298" y="3618630"/>
          <a:ext cx="3755303" cy="4131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 4"/>
          <p:cNvSpPr/>
          <p:nvPr/>
        </p:nvSpPr>
        <p:spPr>
          <a:xfrm>
            <a:off x="6043408" y="1477743"/>
            <a:ext cx="3156347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Контроль денежной массы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F09CA24B-D267-CDED-350D-C87264141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273752"/>
              </p:ext>
            </p:extLst>
          </p:nvPr>
        </p:nvGraphicFramePr>
        <p:xfrm>
          <a:off x="5737579" y="2480730"/>
          <a:ext cx="3579541" cy="378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Text 6"/>
          <p:cNvSpPr/>
          <p:nvPr/>
        </p:nvSpPr>
        <p:spPr>
          <a:xfrm>
            <a:off x="10549054" y="2743677"/>
            <a:ext cx="3156347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Защита национальной валюты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561EE515-1DDB-9837-9BC6-055B1DF31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988157"/>
              </p:ext>
            </p:extLst>
          </p:nvPr>
        </p:nvGraphicFramePr>
        <p:xfrm>
          <a:off x="9849186" y="3532178"/>
          <a:ext cx="3755302" cy="4131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072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FDE52BE3-CCF3-B451-B9ED-7483685EC9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172397"/>
              </p:ext>
            </p:extLst>
          </p:nvPr>
        </p:nvGraphicFramePr>
        <p:xfrm>
          <a:off x="2037993" y="1503045"/>
          <a:ext cx="10554414" cy="1388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 2"/>
          <p:cNvSpPr/>
          <p:nvPr/>
        </p:nvSpPr>
        <p:spPr>
          <a:xfrm>
            <a:off x="2037993" y="4113728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037993" y="4594146"/>
            <a:ext cx="3295888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667137" y="4113728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976310" y="3366984"/>
            <a:ext cx="3148597" cy="9203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НАДЗОР </a:t>
            </a:r>
          </a:p>
        </p:txBody>
      </p:sp>
      <p:sp>
        <p:nvSpPr>
          <p:cNvPr id="12" name="Text 6"/>
          <p:cNvSpPr/>
          <p:nvPr/>
        </p:nvSpPr>
        <p:spPr>
          <a:xfrm>
            <a:off x="9296400" y="4113728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296400" y="4594146"/>
            <a:ext cx="3296007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D455DB-6F20-6C69-04FB-87202C32782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tretch>
            <a:fillRect/>
          </a:stretch>
        </p:blipFill>
        <p:spPr>
          <a:xfrm>
            <a:off x="1100301" y="791695"/>
            <a:ext cx="13213012" cy="742948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4D9E18-2762-3420-416C-F72EC0C1F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43" y="5592253"/>
            <a:ext cx="2894442" cy="2894442"/>
          </a:xfrm>
          <a:prstGeom prst="rect">
            <a:avLst/>
          </a:prstGeom>
        </p:spPr>
      </p:pic>
      <p:sp>
        <p:nvSpPr>
          <p:cNvPr id="20" name="Облачко с текстом: овальное 19">
            <a:extLst>
              <a:ext uri="{FF2B5EF4-FFF2-40B4-BE49-F238E27FC236}">
                <a16:creationId xmlns:a16="http://schemas.microsoft.com/office/drawing/2014/main" id="{479ECD05-31B6-EEC5-2C9E-7EFB23273972}"/>
              </a:ext>
            </a:extLst>
          </p:cNvPr>
          <p:cNvSpPr/>
          <p:nvPr/>
        </p:nvSpPr>
        <p:spPr>
          <a:xfrm>
            <a:off x="1141696" y="3255657"/>
            <a:ext cx="3830930" cy="2336912"/>
          </a:xfrm>
          <a:prstGeom prst="wedgeEllipseCallou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415D50-FBA5-1CA0-3B9A-84BD8E669C32}"/>
              </a:ext>
            </a:extLst>
          </p:cNvPr>
          <p:cNvSpPr txBox="1"/>
          <p:nvPr/>
        </p:nvSpPr>
        <p:spPr>
          <a:xfrm>
            <a:off x="1655648" y="3342427"/>
            <a:ext cx="29943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ЦБ РФ постоянно следит за состоянием и тенденциями развития финансового рынка, чтобы выявлять риски и своевременно на них реагировать.</a:t>
            </a:r>
          </a:p>
        </p:txBody>
      </p:sp>
      <p:sp>
        <p:nvSpPr>
          <p:cNvPr id="22" name="Пузырек для мыслей: облако 21">
            <a:extLst>
              <a:ext uri="{FF2B5EF4-FFF2-40B4-BE49-F238E27FC236}">
                <a16:creationId xmlns:a16="http://schemas.microsoft.com/office/drawing/2014/main" id="{FD9762B7-66D2-B837-4E4F-47F3E39BE144}"/>
              </a:ext>
            </a:extLst>
          </p:cNvPr>
          <p:cNvSpPr/>
          <p:nvPr/>
        </p:nvSpPr>
        <p:spPr>
          <a:xfrm>
            <a:off x="5523847" y="3080141"/>
            <a:ext cx="3800673" cy="2687943"/>
          </a:xfrm>
          <a:prstGeom prst="cloudCallout">
            <a:avLst/>
          </a:prstGeom>
          <a:noFill/>
          <a:ln w="28575">
            <a:solidFill>
              <a:srgbClr val="FFD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D7C439-8A46-881B-B511-5F6F5707E00B}"/>
              </a:ext>
            </a:extLst>
          </p:cNvPr>
          <p:cNvSpPr txBox="1"/>
          <p:nvPr/>
        </p:nvSpPr>
        <p:spPr>
          <a:xfrm>
            <a:off x="6215154" y="3895249"/>
            <a:ext cx="28208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 России осуществляет надзор за соблюдением участниками финансового рынка законодательства и установленных норм и правил.</a:t>
            </a:r>
          </a:p>
        </p:txBody>
      </p:sp>
      <p:sp>
        <p:nvSpPr>
          <p:cNvPr id="24" name="Облачко с текстом: прямоугольное со скругленными углами 23">
            <a:extLst>
              <a:ext uri="{FF2B5EF4-FFF2-40B4-BE49-F238E27FC236}">
                <a16:creationId xmlns:a16="http://schemas.microsoft.com/office/drawing/2014/main" id="{5683CE34-6E0E-AFE5-EB0D-DFDA0A19C428}"/>
              </a:ext>
            </a:extLst>
          </p:cNvPr>
          <p:cNvSpPr/>
          <p:nvPr/>
        </p:nvSpPr>
        <p:spPr>
          <a:xfrm>
            <a:off x="9989820" y="3342427"/>
            <a:ext cx="3634740" cy="2250142"/>
          </a:xfrm>
          <a:prstGeom prst="wedgeRoundRectCallout">
            <a:avLst/>
          </a:prstGeom>
          <a:noFill/>
          <a:ln w="28575">
            <a:solidFill>
              <a:srgbClr val="FFD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1BAEB3-6911-A5FE-B3FD-ED117E89DC69}"/>
              </a:ext>
            </a:extLst>
          </p:cNvPr>
          <p:cNvSpPr txBox="1"/>
          <p:nvPr/>
        </p:nvSpPr>
        <p:spPr>
          <a:xfrm>
            <a:off x="10328553" y="3635454"/>
            <a:ext cx="292915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</a:t>
            </a:r>
          </a:p>
          <a:p>
            <a:endParaRPr lang="ru-RU" dirty="0"/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ЦБ РФ издает нормативные акты, лицензирует финансовые организации и применяет меры воздействия к нарушителям.</a:t>
            </a:r>
          </a:p>
          <a:p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72C14DD-556D-B8F0-8835-32CDF9A0B7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3781" y="5986563"/>
            <a:ext cx="2132685" cy="213268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850F22-B569-D4E9-51DE-23A601EA92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26249" y="5517625"/>
            <a:ext cx="2825472" cy="28254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9536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883418CB-C9E5-A8EC-8FB8-1C01926B7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322878"/>
              </p:ext>
            </p:extLst>
          </p:nvPr>
        </p:nvGraphicFramePr>
        <p:xfrm>
          <a:off x="2037993" y="1237893"/>
          <a:ext cx="10554414" cy="1388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hape 2"/>
          <p:cNvSpPr/>
          <p:nvPr/>
        </p:nvSpPr>
        <p:spPr>
          <a:xfrm>
            <a:off x="2037993" y="3300174"/>
            <a:ext cx="388739" cy="388739"/>
          </a:xfrm>
          <a:prstGeom prst="roundRect">
            <a:avLst>
              <a:gd name="adj" fmla="val 25722"/>
            </a:avLst>
          </a:prstGeom>
          <a:solidFill>
            <a:schemeClr val="accent6">
              <a:lumMod val="75000"/>
            </a:schemeClr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648903" y="3320891"/>
            <a:ext cx="275915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Контроль и надзор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648903" y="3801308"/>
            <a:ext cx="2759154" cy="2843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ЦБ РФ отслеживает состояние банковской системы, кредитных организаций и финансового рынка, принимая меры для поддержания их устойчивости.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630228" y="3300174"/>
            <a:ext cx="388739" cy="388739"/>
          </a:xfrm>
          <a:prstGeom prst="roundRect">
            <a:avLst>
              <a:gd name="adj" fmla="val 25722"/>
            </a:avLst>
          </a:prstGeom>
          <a:solidFill>
            <a:schemeClr val="accent6">
              <a:lumMod val="75000"/>
            </a:schemeClr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241137" y="3320891"/>
            <a:ext cx="275915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Антикризисные меры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41137" y="4148495"/>
            <a:ext cx="2759154" cy="2843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В случае угрозы финансовой стабильности ЦБ РФ может вводить специальные регулятивные нормы и оказывать поддержку проблемным банкам.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9222462" y="3300174"/>
            <a:ext cx="388739" cy="388739"/>
          </a:xfrm>
          <a:prstGeom prst="roundRect">
            <a:avLst>
              <a:gd name="adj" fmla="val 25722"/>
            </a:avLst>
          </a:prstGeom>
          <a:solidFill>
            <a:schemeClr val="accent6">
              <a:lumMod val="75000"/>
            </a:schemeClr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33372" y="3320891"/>
            <a:ext cx="275915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Развитие инфраструктуры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833372" y="4148495"/>
            <a:ext cx="2759154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Банк России способствует развитию платежной системы, расчетно-клиринговых центров и других элементов финансовой инфраструктуры.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C553AA-CA49-9635-2FCF-14B57A700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915" y="281046"/>
            <a:ext cx="13756569" cy="77348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47BF15-29C4-0F17-6637-88BDAA1CE9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1361" y="5923627"/>
            <a:ext cx="2136160" cy="21361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872165-1543-D40C-2C57-A42A6BD59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258" y="5892105"/>
            <a:ext cx="2167682" cy="21676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985</Words>
  <Application>Microsoft Office PowerPoint</Application>
  <PresentationFormat>Произвольный</PresentationFormat>
  <Paragraphs>115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Lato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Яна Буланова</cp:lastModifiedBy>
  <cp:revision>16</cp:revision>
  <dcterms:created xsi:type="dcterms:W3CDTF">2024-05-26T20:00:11Z</dcterms:created>
  <dcterms:modified xsi:type="dcterms:W3CDTF">2024-06-04T09:16:02Z</dcterms:modified>
</cp:coreProperties>
</file>