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86" r:id="rId3"/>
    <p:sldId id="284" r:id="rId4"/>
    <p:sldId id="285" r:id="rId5"/>
    <p:sldId id="267" r:id="rId6"/>
    <p:sldId id="268" r:id="rId7"/>
    <p:sldId id="256" r:id="rId8"/>
    <p:sldId id="261" r:id="rId9"/>
    <p:sldId id="279" r:id="rId10"/>
    <p:sldId id="263" r:id="rId11"/>
    <p:sldId id="280" r:id="rId12"/>
    <p:sldId id="269" r:id="rId13"/>
    <p:sldId id="272" r:id="rId14"/>
    <p:sldId id="273" r:id="rId15"/>
    <p:sldId id="274" r:id="rId16"/>
    <p:sldId id="278" r:id="rId17"/>
    <p:sldId id="281" r:id="rId18"/>
    <p:sldId id="282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F9285-93C9-4628-9D3F-FBBA907DB07F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C6C8C-2E7F-4DCC-9848-95826F7ADC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20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C6C8C-2E7F-4DCC-9848-95826F7ADC7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935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C6C8C-2E7F-4DCC-9848-95826F7ADC7F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B610-5E16-4A7B-9FCA-05388953A1EB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1BE3-34BC-4641-8A7D-C295BF2CECD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B610-5E16-4A7B-9FCA-05388953A1EB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1BE3-34BC-4641-8A7D-C295BF2CEC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B610-5E16-4A7B-9FCA-05388953A1EB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1BE3-34BC-4641-8A7D-C295BF2CEC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B610-5E16-4A7B-9FCA-05388953A1EB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1BE3-34BC-4641-8A7D-C295BF2CECD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B610-5E16-4A7B-9FCA-05388953A1EB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1BE3-34BC-4641-8A7D-C295BF2CEC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B610-5E16-4A7B-9FCA-05388953A1EB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1BE3-34BC-4641-8A7D-C295BF2CECD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B610-5E16-4A7B-9FCA-05388953A1EB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1BE3-34BC-4641-8A7D-C295BF2CECD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B610-5E16-4A7B-9FCA-05388953A1EB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1BE3-34BC-4641-8A7D-C295BF2CEC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B610-5E16-4A7B-9FCA-05388953A1EB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1BE3-34BC-4641-8A7D-C295BF2CEC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B610-5E16-4A7B-9FCA-05388953A1EB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1BE3-34BC-4641-8A7D-C295BF2CEC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B610-5E16-4A7B-9FCA-05388953A1EB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51BE3-34BC-4641-8A7D-C295BF2CECD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F97B610-5E16-4A7B-9FCA-05388953A1EB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6351BE3-34BC-4641-8A7D-C295BF2CECD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Relationship Id="rId9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jpe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jpeg"/><Relationship Id="rId23" Type="http://schemas.openxmlformats.org/officeDocument/2006/relationships/image" Target="../media/image24.jpeg"/><Relationship Id="rId10" Type="http://schemas.openxmlformats.org/officeDocument/2006/relationships/image" Target="../media/image11.png"/><Relationship Id="rId19" Type="http://schemas.openxmlformats.org/officeDocument/2006/relationships/image" Target="../media/image20.jpeg"/><Relationship Id="rId4" Type="http://schemas.openxmlformats.org/officeDocument/2006/relationships/image" Target="../media/image5.png"/><Relationship Id="rId9" Type="http://schemas.openxmlformats.org/officeDocument/2006/relationships/image" Target="../media/image10.gif"/><Relationship Id="rId14" Type="http://schemas.openxmlformats.org/officeDocument/2006/relationships/image" Target="../media/image15.jpeg"/><Relationship Id="rId2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image" Target="../media/image33.jpe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5" Type="http://schemas.openxmlformats.org/officeDocument/2006/relationships/image" Target="../media/image46.jpeg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file:///C:\Users\1\Desktop\&#1054;&#1090;&#1082;&#1088;&#1099;&#1090;&#1099;&#1081;%20&#1091;&#1088;&#1086;&#1082;%20&#1074;%203%20&#1041;\&#1072;&#1091;&#1076;&#1090;&#1086;%20&#1082;%20&#1087;&#1088;&#1077;&#1079;&#1077;&#1085;&#1090;&#1072;&#1094;&#1080;&#1080;\27%20&#1044;&#1086;&#1088;&#1086;&#1078;&#1082;&#1072;%2027.mp3" TargetMode="External"/><Relationship Id="rId7" Type="http://schemas.openxmlformats.org/officeDocument/2006/relationships/image" Target="../media/image5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0.png"/><Relationship Id="rId5" Type="http://schemas.openxmlformats.org/officeDocument/2006/relationships/hyperlink" Target="&#1072;&#1091;&#1076;&#1090;&#1086;%20&#1082;%20&#1087;&#1088;&#1077;&#1079;&#1077;&#1085;&#1090;&#1072;&#1094;&#1080;&#1080;/27%20&#1044;&#1086;&#1088;&#1086;&#1078;&#1082;&#1072;%2027.mp3" TargetMode="Externa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1.png"/><Relationship Id="rId9" Type="http://schemas.openxmlformats.org/officeDocument/2006/relationships/image" Target="../media/image5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19" y="116632"/>
            <a:ext cx="87849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4">
                    <a:lumMod val="50000"/>
                  </a:schemeClr>
                </a:solidFill>
              </a:rPr>
              <a:t>FURRY FRIENDS</a:t>
            </a:r>
            <a:endParaRPr lang="ru-RU" sz="4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flipH="1">
            <a:off x="6516214" y="6083918"/>
            <a:ext cx="2376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Spotlight 3</a:t>
            </a:r>
            <a:endParaRPr lang="ru-R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Picture 6" descr="C:\Users\hp\Desktop\Открытый урок в 3 Б\Safari-Animal-Wallpaper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" y="764704"/>
            <a:ext cx="465632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hp\Desktop\Открытый урок в 3 Б\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332" y="764704"/>
            <a:ext cx="447566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933306"/>
      </p:ext>
    </p:extLst>
  </p:cSld>
  <p:clrMapOvr>
    <a:masterClrMapping/>
  </p:clrMapOvr>
  <p:transition advClick="0" advTm="8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4842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4100" name="Picture 4" descr="C:\Users\hp\Desktop\Открытый урок в 3 Б\x_5a895d37e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9552" y="260648"/>
            <a:ext cx="698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Let’s have a rest.</a:t>
            </a:r>
            <a:endParaRPr lang="ru-RU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Fonovaya_muzyka_-_fon_dlya_fizminutk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 rot="10800000" flipH="1" flipV="1">
            <a:off x="131707" y="0"/>
            <a:ext cx="538996" cy="55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3480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7" y="404664"/>
            <a:ext cx="6830144" cy="864096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Put the letters in the correct order</a:t>
            </a:r>
            <a:endParaRPr lang="ru-RU" sz="24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395536" y="1124744"/>
            <a:ext cx="7992888" cy="488760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/>
              <a:t> </a:t>
            </a:r>
          </a:p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samll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deah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nogl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          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sone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tihn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gles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shtor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tial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gib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  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yese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" indent="0"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aft                           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doby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</a:t>
            </a:r>
            <a:r>
              <a:rPr lang="en-US" sz="2000" b="1" dirty="0"/>
              <a:t>	</a:t>
            </a:r>
          </a:p>
          <a:p>
            <a:pPr marL="45720" indent="0">
              <a:lnSpc>
                <a:spcPct val="200000"/>
              </a:lnSpc>
              <a:buNone/>
            </a:pP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29190" y="1857364"/>
            <a:ext cx="2714644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Small head</a:t>
            </a:r>
          </a:p>
          <a:p>
            <a:pPr algn="ctr"/>
            <a:br>
              <a:rPr lang="en-US" sz="2200" b="1" dirty="0">
                <a:latin typeface="Arial" pitchFamily="34" charset="0"/>
                <a:cs typeface="Arial" pitchFamily="34" charset="0"/>
              </a:rPr>
            </a:br>
            <a:r>
              <a:rPr lang="en-US" sz="2200" b="1" dirty="0">
                <a:latin typeface="Arial" pitchFamily="34" charset="0"/>
                <a:cs typeface="Arial" pitchFamily="34" charset="0"/>
              </a:rPr>
              <a:t>long nose</a:t>
            </a:r>
          </a:p>
          <a:p>
            <a:pPr algn="ctr"/>
            <a:br>
              <a:rPr lang="en-US" sz="2200" b="1" dirty="0">
                <a:latin typeface="Arial" pitchFamily="34" charset="0"/>
                <a:cs typeface="Arial" pitchFamily="34" charset="0"/>
              </a:rPr>
            </a:br>
            <a:r>
              <a:rPr lang="en-US" sz="2200" b="1" dirty="0">
                <a:latin typeface="Arial" pitchFamily="34" charset="0"/>
                <a:cs typeface="Arial" pitchFamily="34" charset="0"/>
              </a:rPr>
              <a:t>thin legs</a:t>
            </a:r>
          </a:p>
          <a:p>
            <a:pPr algn="ctr"/>
            <a:br>
              <a:rPr lang="en-US" sz="2200" b="1" dirty="0">
                <a:latin typeface="Arial" pitchFamily="34" charset="0"/>
                <a:cs typeface="Arial" pitchFamily="34" charset="0"/>
              </a:rPr>
            </a:br>
            <a:r>
              <a:rPr lang="en-US" sz="2200" b="1" dirty="0">
                <a:latin typeface="Arial" pitchFamily="34" charset="0"/>
                <a:cs typeface="Arial" pitchFamily="34" charset="0"/>
              </a:rPr>
              <a:t>short tail</a:t>
            </a:r>
          </a:p>
          <a:p>
            <a:pPr algn="ctr"/>
            <a:endParaRPr lang="en-US" sz="2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>
                <a:latin typeface="Arial" pitchFamily="34" charset="0"/>
                <a:cs typeface="Arial" pitchFamily="34" charset="0"/>
              </a:rPr>
              <a:t>big eyes</a:t>
            </a:r>
          </a:p>
          <a:p>
            <a:pPr algn="ctr"/>
            <a:br>
              <a:rPr lang="en-US" sz="2200" b="1" dirty="0">
                <a:latin typeface="Arial" pitchFamily="34" charset="0"/>
                <a:cs typeface="Arial" pitchFamily="34" charset="0"/>
              </a:rPr>
            </a:br>
            <a:r>
              <a:rPr lang="en-US" sz="2200" b="1" dirty="0">
                <a:latin typeface="Arial" pitchFamily="34" charset="0"/>
                <a:cs typeface="Arial" pitchFamily="34" charset="0"/>
              </a:rPr>
              <a:t> fat body</a:t>
            </a:r>
          </a:p>
          <a:p>
            <a:pPr algn="ctr"/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399269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 rot="10800000" flipV="1">
            <a:off x="1043607" y="188640"/>
            <a:ext cx="6512510" cy="432048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Choose and use .</a:t>
            </a:r>
            <a:endParaRPr lang="ru-RU" sz="2800" dirty="0"/>
          </a:p>
        </p:txBody>
      </p:sp>
      <p:sp>
        <p:nvSpPr>
          <p:cNvPr id="10" name="Объект 9"/>
          <p:cNvSpPr>
            <a:spLocks noGrp="1"/>
          </p:cNvSpPr>
          <p:nvPr>
            <p:ph sz="quarter" idx="13"/>
          </p:nvPr>
        </p:nvSpPr>
        <p:spPr>
          <a:xfrm>
            <a:off x="179512" y="692696"/>
            <a:ext cx="8784976" cy="590465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n-US" dirty="0"/>
              <a:t> The giraffe has  got  a short / long neck.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n-US" dirty="0"/>
              <a:t>The bear  has got a  thin / fat  body.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n-US" dirty="0"/>
              <a:t>The mice  have got  short / long  tails.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n-US" dirty="0"/>
              <a:t>The hen has got a big / small head.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n-US" dirty="0"/>
              <a:t>The frog has got a long / short neck.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n-US" dirty="0"/>
              <a:t>The foxes  have  got a thin body.</a:t>
            </a:r>
          </a:p>
          <a:p>
            <a:pPr>
              <a:buFont typeface="Wingdings" pitchFamily="2" charset="2"/>
              <a:buChar char="§"/>
            </a:pPr>
            <a:endParaRPr lang="en-US" dirty="0"/>
          </a:p>
          <a:p>
            <a:endParaRPr lang="ru-RU" dirty="0"/>
          </a:p>
        </p:txBody>
      </p:sp>
      <p:pic>
        <p:nvPicPr>
          <p:cNvPr id="1027" name="Picture 3" descr="C:\Users\hp\Desktop\Открытый урок в 3 Б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289" y="2461989"/>
            <a:ext cx="1264000" cy="74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Открытый урок в 3 Б\dd793fd4132a9c61ccb766e8af0a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734" y="404664"/>
            <a:ext cx="1420671" cy="99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p\Desktop\Открытый урок в 3 Б\i3APK45K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267" y="1403669"/>
            <a:ext cx="1358468" cy="96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hp\Desktop\Открытый урок в 3 Б\kuritsa-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068959"/>
            <a:ext cx="880402" cy="78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p\Desktop\Открытый урок в 3 Б\lyagushono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361" y="3898738"/>
            <a:ext cx="852236" cy="85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hp\Desktop\Открытый урок в 3 Б\fox-clipart-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44" y="4756693"/>
            <a:ext cx="768244" cy="87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136022"/>
            <a:ext cx="1042757" cy="95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373216"/>
            <a:ext cx="768350" cy="87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07260"/>
      </p:ext>
    </p:extLst>
  </p:cSld>
  <p:clrMapOvr>
    <a:masterClrMapping/>
  </p:clrMapOvr>
  <p:transition>
    <p:wipe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59" cy="72008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Read the text , correct  the mistakes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251520" y="908720"/>
            <a:ext cx="8712968" cy="583264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 name is Bob. I has got a pet. It is  dog. His names is Rex. Rex is a ten. He is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blak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and white. Rex have got an fat body, big brown eye, a big nose, big paw and a long tails. He can to jump, run and swim but I can’t  sing and climb. He like  meat , vegetables but he doesn’t likes juice and pears.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843190"/>
      </p:ext>
    </p:extLst>
  </p:cSld>
  <p:clrMapOvr>
    <a:masterClrMapping/>
  </p:clrMapOvr>
  <p:transition>
    <p:wipe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864096"/>
          </a:xfrm>
        </p:spPr>
        <p:txBody>
          <a:bodyPr/>
          <a:lstStyle/>
          <a:p>
            <a:pPr marL="0" indent="0" algn="l">
              <a:buNone/>
            </a:pP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Read the text again and write  T (true) or F (false).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1. Rex is a cat ____________________</a:t>
            </a:r>
          </a:p>
          <a:p>
            <a:pPr>
              <a:lnSpc>
                <a:spcPct val="150000"/>
              </a:lnSpc>
            </a:pPr>
            <a:r>
              <a:rPr lang="en-US" dirty="0"/>
              <a:t>2.He is ten._______________________</a:t>
            </a:r>
          </a:p>
          <a:p>
            <a:pPr>
              <a:lnSpc>
                <a:spcPct val="150000"/>
              </a:lnSpc>
            </a:pPr>
            <a:r>
              <a:rPr lang="en-US" dirty="0"/>
              <a:t>3.The boy’s name is Bob.____________</a:t>
            </a:r>
          </a:p>
          <a:p>
            <a:pPr>
              <a:lnSpc>
                <a:spcPct val="150000"/>
              </a:lnSpc>
            </a:pPr>
            <a:r>
              <a:rPr lang="en-US" dirty="0"/>
              <a:t>4.Rex has got a thin body.____________</a:t>
            </a:r>
          </a:p>
          <a:p>
            <a:pPr>
              <a:lnSpc>
                <a:spcPct val="150000"/>
              </a:lnSpc>
            </a:pPr>
            <a:r>
              <a:rPr lang="en-US" dirty="0"/>
              <a:t>5.His paws are small._________________</a:t>
            </a:r>
          </a:p>
          <a:p>
            <a:pPr>
              <a:lnSpc>
                <a:spcPct val="150000"/>
              </a:lnSpc>
            </a:pPr>
            <a:r>
              <a:rPr lang="en-US" dirty="0"/>
              <a:t>6.He likes mice and rice.______________</a:t>
            </a:r>
          </a:p>
          <a:p>
            <a:pPr>
              <a:lnSpc>
                <a:spcPct val="150000"/>
              </a:lnSpc>
            </a:pPr>
            <a:r>
              <a:rPr lang="en-US" dirty="0"/>
              <a:t>7.He can’t sing and climb._____________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80728"/>
            <a:ext cx="2824144" cy="422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241177"/>
      </p:ext>
    </p:extLst>
  </p:cSld>
  <p:clrMapOvr>
    <a:masterClrMapping/>
  </p:clrMapOvr>
  <p:transition>
    <p:wipe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755576" y="260648"/>
            <a:ext cx="698477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Pet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7164287" y="1168508"/>
            <a:ext cx="616335" cy="11968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endCxn id="32" idx="0"/>
          </p:cNvCxnSpPr>
          <p:nvPr/>
        </p:nvCxnSpPr>
        <p:spPr>
          <a:xfrm>
            <a:off x="6516216" y="1399785"/>
            <a:ext cx="801563" cy="20577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932091" y="1388501"/>
            <a:ext cx="288032" cy="21984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898854" y="1499558"/>
            <a:ext cx="249210" cy="23614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2637974" y="1499558"/>
            <a:ext cx="576064" cy="216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1411720" y="1399785"/>
            <a:ext cx="784016" cy="11448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/>
          <p:cNvSpPr/>
          <p:nvPr/>
        </p:nvSpPr>
        <p:spPr>
          <a:xfrm rot="19814503">
            <a:off x="8173433" y="2353175"/>
            <a:ext cx="600329" cy="1885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Name</a:t>
            </a:r>
            <a:endParaRPr lang="ru-RU" sz="3600" b="1" dirty="0"/>
          </a:p>
        </p:txBody>
      </p:sp>
      <p:sp>
        <p:nvSpPr>
          <p:cNvPr id="32" name="Овал 31"/>
          <p:cNvSpPr/>
          <p:nvPr/>
        </p:nvSpPr>
        <p:spPr>
          <a:xfrm rot="20144451">
            <a:off x="7624305" y="3340120"/>
            <a:ext cx="479389" cy="26588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age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 rot="20851933">
            <a:off x="6238576" y="3594278"/>
            <a:ext cx="637206" cy="2908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b="1" dirty="0" err="1"/>
              <a:t>colour</a:t>
            </a:r>
            <a:endParaRPr lang="ru-RU" sz="2800" b="1" dirty="0"/>
          </a:p>
        </p:txBody>
      </p:sp>
      <p:sp>
        <p:nvSpPr>
          <p:cNvPr id="36" name="Овал 35"/>
          <p:cNvSpPr/>
          <p:nvPr/>
        </p:nvSpPr>
        <p:spPr>
          <a:xfrm rot="292849">
            <a:off x="3643931" y="3923772"/>
            <a:ext cx="604033" cy="26658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eyes</a:t>
            </a:r>
            <a:endParaRPr lang="ru-RU" sz="3600" b="1" dirty="0"/>
          </a:p>
        </p:txBody>
      </p:sp>
      <p:sp>
        <p:nvSpPr>
          <p:cNvPr id="38" name="Овал 37"/>
          <p:cNvSpPr/>
          <p:nvPr/>
        </p:nvSpPr>
        <p:spPr>
          <a:xfrm rot="1541305">
            <a:off x="1549416" y="3515399"/>
            <a:ext cx="834020" cy="28384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000" b="1" dirty="0"/>
              <a:t>Like(s) /doesn’t/don’t like to eat</a:t>
            </a:r>
            <a:endParaRPr lang="ru-RU" sz="2000" b="1" dirty="0"/>
          </a:p>
        </p:txBody>
      </p:sp>
      <p:sp>
        <p:nvSpPr>
          <p:cNvPr id="42" name="Овал 41"/>
          <p:cNvSpPr/>
          <p:nvPr/>
        </p:nvSpPr>
        <p:spPr>
          <a:xfrm rot="2023182">
            <a:off x="352384" y="2398598"/>
            <a:ext cx="855752" cy="23767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400" b="1" dirty="0"/>
              <a:t>Can/can’t do</a:t>
            </a:r>
            <a:endParaRPr lang="ru-RU" sz="2400" b="1" dirty="0"/>
          </a:p>
        </p:txBody>
      </p:sp>
      <p:cxnSp>
        <p:nvCxnSpPr>
          <p:cNvPr id="10" name="Прямая со стрелкой 9"/>
          <p:cNvCxnSpPr>
            <a:stCxn id="4" idx="4"/>
          </p:cNvCxnSpPr>
          <p:nvPr/>
        </p:nvCxnSpPr>
        <p:spPr>
          <a:xfrm flipH="1">
            <a:off x="3995936" y="1484784"/>
            <a:ext cx="252028" cy="2459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257" y="3944096"/>
            <a:ext cx="963613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433949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 animBg="1"/>
      <p:bldP spid="32" grpId="0" animBg="1"/>
      <p:bldP spid="33" grpId="0" animBg="1"/>
      <p:bldP spid="36" grpId="0" animBg="1"/>
      <p:bldP spid="38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3"/>
            <a:ext cx="8856983" cy="432048"/>
          </a:xfrm>
        </p:spPr>
        <p:txBody>
          <a:bodyPr/>
          <a:lstStyle/>
          <a:p>
            <a:r>
              <a:rPr lang="en-US" sz="1800" dirty="0">
                <a:effectLst/>
                <a:latin typeface="Times New Roman" pitchFamily="18" charset="0"/>
                <a:cs typeface="Times New Roman" pitchFamily="18" charset="0"/>
              </a:rPr>
              <a:t>Match. Fill the table .Then  act out  a dialogue.</a:t>
            </a:r>
            <a:b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76672"/>
            <a:ext cx="8964487" cy="6264695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/>
              <a:t> </a:t>
            </a:r>
            <a:r>
              <a:rPr lang="en-US" sz="1800" b="1" dirty="0"/>
              <a:t>1.Hello!How are you?                       A. He likes grain and apples                       2.Have you got a pet?	                  C. He can fly, walk and talk but he can’t sing</a:t>
            </a:r>
          </a:p>
          <a:p>
            <a:pPr>
              <a:lnSpc>
                <a:spcPct val="200000"/>
              </a:lnSpc>
            </a:pPr>
            <a:r>
              <a:rPr lang="en-US" sz="1800" b="1" dirty="0"/>
              <a:t>3.What’s  your pet’s name?                D. Hi . I’m fine , thank you.	</a:t>
            </a:r>
          </a:p>
          <a:p>
            <a:pPr>
              <a:lnSpc>
                <a:spcPct val="200000"/>
              </a:lnSpc>
            </a:pPr>
            <a:r>
              <a:rPr lang="en-US" sz="1800" b="1" dirty="0"/>
              <a:t>4.What </a:t>
            </a:r>
            <a:r>
              <a:rPr lang="en-US" sz="1800" b="1" dirty="0" err="1"/>
              <a:t>colour</a:t>
            </a:r>
            <a:r>
              <a:rPr lang="en-US" sz="1800" b="1" dirty="0"/>
              <a:t> is your parrot?             </a:t>
            </a:r>
            <a:r>
              <a:rPr lang="en-US" sz="1800" b="1" dirty="0" err="1"/>
              <a:t>E.Yes</a:t>
            </a:r>
            <a:r>
              <a:rPr lang="en-US" sz="1800" b="1" dirty="0"/>
              <a:t> , I have . I’ve got a parrot</a:t>
            </a:r>
          </a:p>
          <a:p>
            <a:pPr>
              <a:lnSpc>
                <a:spcPct val="200000"/>
              </a:lnSpc>
            </a:pPr>
            <a:r>
              <a:rPr lang="en-US" sz="1800" b="1" dirty="0"/>
              <a:t>5.What can  </a:t>
            </a:r>
            <a:r>
              <a:rPr lang="en-US" sz="1800" b="1" dirty="0" err="1"/>
              <a:t>Kesha</a:t>
            </a:r>
            <a:r>
              <a:rPr lang="en-US" sz="1800" b="1" dirty="0"/>
              <a:t>  do?		      F. Bye.</a:t>
            </a:r>
          </a:p>
          <a:p>
            <a:pPr>
              <a:lnSpc>
                <a:spcPct val="200000"/>
              </a:lnSpc>
            </a:pPr>
            <a:r>
              <a:rPr lang="en-US" sz="1800" b="1" dirty="0"/>
              <a:t>6.What’s his </a:t>
            </a:r>
            <a:r>
              <a:rPr lang="en-US" sz="1800" b="1" dirty="0" err="1"/>
              <a:t>favourite</a:t>
            </a:r>
            <a:r>
              <a:rPr lang="en-US" sz="1800" b="1" dirty="0"/>
              <a:t> food?	     G. He  is green,</a:t>
            </a:r>
            <a:r>
              <a:rPr lang="ru-RU" sz="1800" b="1" dirty="0"/>
              <a:t> </a:t>
            </a:r>
            <a:r>
              <a:rPr lang="en-US" sz="1800" b="1" dirty="0"/>
              <a:t>red  ,blue and yellow.</a:t>
            </a:r>
          </a:p>
          <a:p>
            <a:pPr>
              <a:lnSpc>
                <a:spcPct val="200000"/>
              </a:lnSpc>
            </a:pPr>
            <a:r>
              <a:rPr lang="en-US" sz="1800" b="1" dirty="0"/>
              <a:t>7.Good bye.			      F. His name is </a:t>
            </a:r>
            <a:r>
              <a:rPr lang="en-US" sz="1800" b="1" dirty="0" err="1"/>
              <a:t>Kesha</a:t>
            </a:r>
            <a:r>
              <a:rPr lang="en-US" sz="1800" b="1" dirty="0"/>
              <a:t>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41167"/>
            <a:ext cx="2775880" cy="173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081879"/>
              </p:ext>
            </p:extLst>
          </p:nvPr>
        </p:nvGraphicFramePr>
        <p:xfrm>
          <a:off x="3275856" y="5442867"/>
          <a:ext cx="5760643" cy="1233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1661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61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5915494"/>
      </p:ext>
    </p:extLst>
  </p:cSld>
  <p:clrMapOvr>
    <a:masterClrMapping/>
  </p:clrMapOvr>
  <p:transition>
    <p:wipe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3" cy="792088"/>
          </a:xfrm>
        </p:spPr>
        <p:txBody>
          <a:bodyPr/>
          <a:lstStyle/>
          <a:p>
            <a:pPr algn="l"/>
            <a:r>
              <a:rPr lang="en-US" sz="2800" dirty="0">
                <a:effectLst/>
                <a:latin typeface="Times New Roman" pitchFamily="18" charset="0"/>
                <a:cs typeface="Times New Roman" pitchFamily="18" charset="0"/>
              </a:rPr>
              <a:t>Match. Fill the table .Then  act out  a dialogue.</a:t>
            </a:r>
            <a:b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980728"/>
            <a:ext cx="8928992" cy="568863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/>
              <a:t>1.Hello!How are you?	                    A. </a:t>
            </a:r>
            <a:r>
              <a:rPr lang="en-US" sz="1600" b="1" dirty="0" err="1"/>
              <a:t>Yes,she</a:t>
            </a:r>
            <a:r>
              <a:rPr lang="en-US" sz="1600" b="1" dirty="0"/>
              <a:t> has. She’s got big eyes.</a:t>
            </a:r>
          </a:p>
          <a:p>
            <a:pPr>
              <a:lnSpc>
                <a:spcPct val="150000"/>
              </a:lnSpc>
            </a:pPr>
            <a:r>
              <a:rPr lang="en-US" sz="1600" b="1" dirty="0"/>
              <a:t>2. Have you got a pet?	                    B. Bye.</a:t>
            </a:r>
          </a:p>
          <a:p>
            <a:pPr>
              <a:lnSpc>
                <a:spcPct val="150000"/>
              </a:lnSpc>
            </a:pPr>
            <a:r>
              <a:rPr lang="en-US" sz="1600" b="1" dirty="0"/>
              <a:t>3. What’s  your pet’s name?                  C. No, She can walk but she can’t  </a:t>
            </a:r>
            <a:r>
              <a:rPr lang="en-US" sz="1600" b="1" dirty="0" err="1"/>
              <a:t>jump,run</a:t>
            </a:r>
            <a:endParaRPr lang="en-US" sz="1600" b="1" dirty="0"/>
          </a:p>
          <a:p>
            <a:pPr>
              <a:lnSpc>
                <a:spcPct val="150000"/>
              </a:lnSpc>
            </a:pPr>
            <a:r>
              <a:rPr lang="en-US" sz="1600" b="1" dirty="0"/>
              <a:t>4.Has she  got big eyes?	                    D. Hi. I’m fine. Thank you.</a:t>
            </a:r>
          </a:p>
          <a:p>
            <a:pPr>
              <a:lnSpc>
                <a:spcPct val="150000"/>
              </a:lnSpc>
            </a:pPr>
            <a:r>
              <a:rPr lang="en-US" sz="1600" b="1" dirty="0"/>
              <a:t>5.Has she got a fat body?	                    E. She likes vegetables and apples.</a:t>
            </a:r>
          </a:p>
          <a:p>
            <a:pPr>
              <a:lnSpc>
                <a:spcPct val="150000"/>
              </a:lnSpc>
            </a:pPr>
            <a:r>
              <a:rPr lang="en-US" sz="1600" b="1" dirty="0"/>
              <a:t>6.Can your rabbit crawl?	                     F. Her name is  </a:t>
            </a:r>
            <a:r>
              <a:rPr lang="en-US" sz="1600" b="1" dirty="0" err="1"/>
              <a:t>Sima</a:t>
            </a:r>
            <a:r>
              <a:rPr lang="en-US" sz="1600" b="1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1600" b="1" dirty="0"/>
              <a:t>7. What’s her </a:t>
            </a:r>
            <a:r>
              <a:rPr lang="en-US" sz="1600" b="1" dirty="0" err="1"/>
              <a:t>favourite</a:t>
            </a:r>
            <a:r>
              <a:rPr lang="en-US" sz="1600" b="1" dirty="0"/>
              <a:t> food?	      </a:t>
            </a:r>
            <a:r>
              <a:rPr lang="en-US" sz="1600" b="1" dirty="0" err="1"/>
              <a:t>G.Yes</a:t>
            </a:r>
            <a:r>
              <a:rPr lang="en-US" sz="1600" b="1" dirty="0"/>
              <a:t>, I have. I’ve got a  tortoise.</a:t>
            </a:r>
          </a:p>
          <a:p>
            <a:pPr algn="just">
              <a:lnSpc>
                <a:spcPct val="150000"/>
              </a:lnSpc>
            </a:pPr>
            <a:r>
              <a:rPr lang="en-US" sz="1600" b="1" dirty="0"/>
              <a:t>8.Goodbye.	                                     </a:t>
            </a:r>
            <a:r>
              <a:rPr lang="en-US" sz="1600" b="1" dirty="0" err="1"/>
              <a:t>H.Ye,She</a:t>
            </a:r>
            <a:r>
              <a:rPr lang="en-US" sz="1600" b="1" dirty="0"/>
              <a:t> has . She’s got a fat body.			</a:t>
            </a:r>
            <a:endParaRPr lang="ru-RU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" y="4602445"/>
            <a:ext cx="3672408" cy="2255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182654"/>
              </p:ext>
            </p:extLst>
          </p:nvPr>
        </p:nvGraphicFramePr>
        <p:xfrm>
          <a:off x="3851916" y="5359382"/>
          <a:ext cx="5040564" cy="1309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6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6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6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6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5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54989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98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1138925"/>
      </p:ext>
    </p:extLst>
  </p:cSld>
  <p:clrMapOvr>
    <a:masterClrMapping/>
  </p:clrMapOvr>
  <p:transition>
    <p:wipe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08912" cy="864096"/>
          </a:xfrm>
        </p:spPr>
        <p:txBody>
          <a:bodyPr/>
          <a:lstStyle/>
          <a:p>
            <a:pPr algn="l"/>
            <a:b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</a:br>
            <a:b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Match. Fill the table .Then  act out  a dialogue.</a:t>
            </a:r>
            <a:b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51520" y="692696"/>
            <a:ext cx="8892480" cy="5976664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1.Do you like going to the zoo?	          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A.They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can’t  sing.                                    2.What animals can you see at the zoo?	          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B.Yes,I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do. I like going  to the  zoo</a:t>
            </a:r>
          </a:p>
          <a:p>
            <a:pPr algn="l">
              <a:lnSpc>
                <a:spcPct val="150000"/>
              </a:lnSpc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3.What animals do you like?		          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C.Their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favourite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food  is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bananas,apples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	</a:t>
            </a:r>
          </a:p>
          <a:p>
            <a:pPr algn="l">
              <a:lnSpc>
                <a:spcPct val="150000"/>
              </a:lnSpc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4.What can they do?	                           E. Bye.  </a:t>
            </a:r>
          </a:p>
          <a:p>
            <a:pPr algn="l">
              <a:lnSpc>
                <a:spcPct val="150000"/>
              </a:lnSpc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5.What can’t they do?		          F. I can see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elephants,monkeys,snakes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					              tigers,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seals,lions,owls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6.What’s their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favourite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food?                           G.I like monkeys. they are funny.</a:t>
            </a:r>
          </a:p>
          <a:p>
            <a:pPr algn="l">
              <a:lnSpc>
                <a:spcPct val="150000"/>
              </a:lnSpc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7.Goodbye.		                          D. They can’t crawl and sing.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851663"/>
              </p:ext>
            </p:extLst>
          </p:nvPr>
        </p:nvGraphicFramePr>
        <p:xfrm>
          <a:off x="3563889" y="5157192"/>
          <a:ext cx="5472607" cy="1233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1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1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18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18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18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18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18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1661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61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0338736"/>
      </p:ext>
    </p:extLst>
  </p:cSld>
  <p:clrMapOvr>
    <a:masterClrMapping/>
  </p:clrMapOvr>
  <p:transition>
    <p:wipe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700808"/>
            <a:ext cx="8784976" cy="504056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Dear _______,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Thank you for your letter. How are you?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I’ve got a pet. It’s______________________________________.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His/Her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name is_______________________________________.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He’s got_______________________________________________.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His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favourite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food is_____________________________________.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He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can_____________________but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he can’t_________________.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What about ____________________________________________?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What __________________________________________________?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Write back soon.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Love,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___________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" r="998"/>
          <a:stretch>
            <a:fillRect/>
          </a:stretch>
        </p:blipFill>
        <p:spPr>
          <a:xfrm>
            <a:off x="0" y="116632"/>
            <a:ext cx="2618834" cy="142407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76256" y="332656"/>
            <a:ext cx="2267744" cy="136815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\</a:t>
            </a:r>
          </a:p>
          <a:p>
            <a:pPr marL="0" indent="0">
              <a:buNone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Almetyevsk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Russia</a:t>
            </a:r>
          </a:p>
          <a:p>
            <a:pPr marL="0" indent="0"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15/02/2018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354432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23528" y="1124745"/>
            <a:ext cx="8712968" cy="4809920"/>
          </a:xfrm>
        </p:spPr>
        <p:txBody>
          <a:bodyPr/>
          <a:lstStyle/>
          <a:p>
            <a:endParaRPr lang="en-US" dirty="0"/>
          </a:p>
          <a:p>
            <a:r>
              <a:rPr lang="en-US" dirty="0" err="1"/>
              <a:t>tuwit</a:t>
            </a:r>
            <a:r>
              <a:rPr lang="en-US" dirty="0"/>
              <a:t> – </a:t>
            </a:r>
            <a:r>
              <a:rPr lang="en-US" dirty="0" err="1"/>
              <a:t>tuwoo</a:t>
            </a:r>
            <a:r>
              <a:rPr lang="en-US" dirty="0"/>
              <a:t>, </a:t>
            </a:r>
            <a:r>
              <a:rPr lang="en-US" dirty="0" err="1"/>
              <a:t>tuwit</a:t>
            </a:r>
            <a:r>
              <a:rPr lang="en-US" dirty="0"/>
              <a:t> – </a:t>
            </a:r>
            <a:r>
              <a:rPr lang="en-US" dirty="0" err="1"/>
              <a:t>tuwoo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[</a:t>
            </a:r>
            <a:r>
              <a:rPr lang="en-US" dirty="0" err="1"/>
              <a:t>tu'wit</a:t>
            </a:r>
            <a:r>
              <a:rPr lang="en-US" dirty="0"/>
              <a:t> – </a:t>
            </a:r>
            <a:r>
              <a:rPr lang="en-US" dirty="0" err="1"/>
              <a:t>tuwu</a:t>
            </a:r>
            <a:r>
              <a:rPr lang="en-US" dirty="0"/>
              <a:t>: - </a:t>
            </a:r>
            <a:r>
              <a:rPr lang="en-US" dirty="0" err="1"/>
              <a:t>tu'wit</a:t>
            </a:r>
            <a:r>
              <a:rPr lang="en-US" dirty="0"/>
              <a:t> – </a:t>
            </a:r>
            <a:r>
              <a:rPr lang="en-US" dirty="0" err="1"/>
              <a:t>tuwu</a:t>
            </a:r>
            <a:r>
              <a:rPr lang="en-US" dirty="0"/>
              <a:t>:]                                                    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 old owl sat in an oak,</a:t>
            </a:r>
            <a:endParaRPr lang="ru-RU" dirty="0"/>
          </a:p>
          <a:p>
            <a:r>
              <a:rPr lang="en-US" dirty="0"/>
              <a:t>The more he heard, </a:t>
            </a:r>
            <a:endParaRPr lang="ru-RU" dirty="0"/>
          </a:p>
          <a:p>
            <a:r>
              <a:rPr lang="en-US" dirty="0"/>
              <a:t>The less he spoke.</a:t>
            </a:r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764705"/>
            <a:ext cx="7175351" cy="720080"/>
          </a:xfrm>
        </p:spPr>
        <p:txBody>
          <a:bodyPr/>
          <a:lstStyle/>
          <a:p>
            <a:pPr marL="182880" indent="0">
              <a:buNone/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Let's warm-up, look at the tongue-twister and r</a:t>
            </a:r>
            <a:r>
              <a:rPr lang="en-US" sz="1800" dirty="0"/>
              <a:t>epeat after me</a:t>
            </a:r>
            <a:endParaRPr lang="ru-RU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08920"/>
            <a:ext cx="410445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744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>
                <a:solidFill>
                  <a:srgbClr val="FF0000"/>
                </a:solidFill>
              </a:rPr>
              <a:t>Thank you for your attention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43" name="Picture 3" descr="C:\Users\hp\Desktop\Открытый урок в 3 Б\lyubit-zhivotny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7420"/>
            <a:ext cx="9144000" cy="609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970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93" y="4784224"/>
            <a:ext cx="1002206" cy="983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2" name="Picture 24" descr="C:\Users\hp\Desktop\распечатать\alligator-clipart-shadow-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079" y="4176989"/>
            <a:ext cx="1850980" cy="86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55" y="5499100"/>
            <a:ext cx="1996005" cy="64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1" name="Picture 23" descr="C:\Users\hp\Desktop\распечатать\ac66c34da7141976cd8629916173ee8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387" y="5088592"/>
            <a:ext cx="1609299" cy="108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067"/>
            <a:ext cx="1616075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" y="3793249"/>
            <a:ext cx="1246441" cy="104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84" y="4904592"/>
            <a:ext cx="1616075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02" y="5037519"/>
            <a:ext cx="1299909" cy="109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 descr="C:\Users\hp\Desktop\распечатать\116235040_S__25_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5319425"/>
            <a:ext cx="1441661" cy="127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hp\Desktop\распечатать\2022569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860" y="2285992"/>
            <a:ext cx="1581225" cy="84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hp\Desktop\распечатать\byk-korrida.jp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046" y="3005866"/>
            <a:ext cx="2000484" cy="200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0" y="5137678"/>
            <a:ext cx="1616075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912" y="5698969"/>
            <a:ext cx="12493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8" descr="http://laoblogger.com/images/grass-png-clipart-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0800000" flipV="1">
            <a:off x="5777173" y="2877459"/>
            <a:ext cx="3322597" cy="785794"/>
          </a:xfrm>
          <a:prstGeom prst="rect">
            <a:avLst/>
          </a:prstGeom>
          <a:noFill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972" y="4696102"/>
            <a:ext cx="12493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hp\Desktop\распечатать\kT85bEeac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972" y="3666993"/>
            <a:ext cx="1252463" cy="87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hp\Desktop\распечатать\shaow-clipart-owl-1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674">
            <a:off x="789571" y="2026726"/>
            <a:ext cx="809100" cy="80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p\Desktop\распечатать\52c9d9cbc17089d825a04eeff3ef0b76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611" y="3019573"/>
            <a:ext cx="764520" cy="76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8" descr="http://laoblogger.com/images/grass-png-clipart-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0800000" flipV="1">
            <a:off x="4857751" y="4500570"/>
            <a:ext cx="1178711" cy="785794"/>
          </a:xfrm>
          <a:prstGeom prst="rect">
            <a:avLst/>
          </a:prstGeom>
          <a:noFill/>
        </p:spPr>
      </p:pic>
      <p:pic>
        <p:nvPicPr>
          <p:cNvPr id="21549" name="Picture 45" descr="C:\Users\1\AppData\Local\Temp\Rar$DRa0.783\Открытый урок в 3 Б\trotting-horse-silhouette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1062031">
            <a:off x="768894" y="3930312"/>
            <a:ext cx="1520686" cy="1140515"/>
          </a:xfrm>
          <a:prstGeom prst="rect">
            <a:avLst/>
          </a:prstGeom>
          <a:noFill/>
        </p:spPr>
      </p:pic>
      <p:pic>
        <p:nvPicPr>
          <p:cNvPr id="10" name="Picture 12" descr="http://clipart-library.com/newimages/tree-clip-art-15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357818" y="1359371"/>
            <a:ext cx="1714544" cy="3284051"/>
          </a:xfrm>
          <a:prstGeom prst="rect">
            <a:avLst/>
          </a:prstGeom>
          <a:noFill/>
        </p:spPr>
      </p:pic>
      <p:pic>
        <p:nvPicPr>
          <p:cNvPr id="33" name="Picture 18" descr="http://laoblogger.com/images/grass-png-clipart-3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10800000" flipV="1">
            <a:off x="13253" y="4176989"/>
            <a:ext cx="6201837" cy="1061525"/>
          </a:xfrm>
          <a:prstGeom prst="rect">
            <a:avLst/>
          </a:prstGeom>
          <a:noFill/>
        </p:spPr>
      </p:pic>
      <p:pic>
        <p:nvPicPr>
          <p:cNvPr id="21530" name="Picture 26" descr="http://allday1.com/imagedb/be/8/a73b54c11e0416bde1dee8165a973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071934" y="4249073"/>
            <a:ext cx="1357322" cy="1465908"/>
          </a:xfrm>
          <a:prstGeom prst="rect">
            <a:avLst/>
          </a:prstGeom>
          <a:noFill/>
        </p:spPr>
      </p:pic>
      <p:pic>
        <p:nvPicPr>
          <p:cNvPr id="18" name="Picture 12" descr="http://clipart-library.com/newimages/tree-clip-art-15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714744" y="500042"/>
            <a:ext cx="1714544" cy="3163211"/>
          </a:xfrm>
          <a:prstGeom prst="rect">
            <a:avLst/>
          </a:prstGeom>
          <a:noFill/>
        </p:spPr>
      </p:pic>
      <p:pic>
        <p:nvPicPr>
          <p:cNvPr id="19" name="Picture 12" descr="http://clipart-library.com/newimages/tree-clip-art-15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714480" y="571480"/>
            <a:ext cx="1714544" cy="3284051"/>
          </a:xfrm>
          <a:prstGeom prst="rect">
            <a:avLst/>
          </a:prstGeom>
          <a:noFill/>
        </p:spPr>
      </p:pic>
      <p:pic>
        <p:nvPicPr>
          <p:cNvPr id="17" name="Picture 12" descr="http://clipart-library.com/newimages/tree-clip-art-15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125125" y="945775"/>
            <a:ext cx="1714544" cy="3284051"/>
          </a:xfrm>
          <a:prstGeom prst="rect">
            <a:avLst/>
          </a:prstGeom>
          <a:noFill/>
        </p:spPr>
      </p:pic>
      <p:pic>
        <p:nvPicPr>
          <p:cNvPr id="15" name="Picture 12" descr="http://clipart-library.com/newimages/tree-clip-art-15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707212" y="1073643"/>
            <a:ext cx="1714544" cy="3284051"/>
          </a:xfrm>
          <a:prstGeom prst="rect">
            <a:avLst/>
          </a:prstGeom>
          <a:noFill/>
        </p:spPr>
      </p:pic>
      <p:pic>
        <p:nvPicPr>
          <p:cNvPr id="12" name="Picture 12" descr="http://clipart-library.com/newimages/tree-clip-art-15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786050" y="1500174"/>
            <a:ext cx="1714544" cy="3284051"/>
          </a:xfrm>
          <a:prstGeom prst="rect">
            <a:avLst/>
          </a:prstGeom>
          <a:noFill/>
        </p:spPr>
      </p:pic>
      <p:pic>
        <p:nvPicPr>
          <p:cNvPr id="13" name="Picture 12" descr="http://clipart-library.com/newimages/tree-clip-art-15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214546" y="2285992"/>
            <a:ext cx="1714544" cy="3284051"/>
          </a:xfrm>
          <a:prstGeom prst="rect">
            <a:avLst/>
          </a:prstGeom>
          <a:noFill/>
        </p:spPr>
      </p:pic>
      <p:pic>
        <p:nvPicPr>
          <p:cNvPr id="9" name="Picture 12" descr="http://clipart-library.com/newimages/tree-clip-art-15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407058" y="1216519"/>
            <a:ext cx="1714544" cy="3284051"/>
          </a:xfrm>
          <a:prstGeom prst="rect">
            <a:avLst/>
          </a:prstGeom>
          <a:noFill/>
        </p:spPr>
      </p:pic>
      <p:pic>
        <p:nvPicPr>
          <p:cNvPr id="21516" name="Picture 12" descr="http://clipart-library.com/newimages/tree-clip-art-15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34684" y="2229898"/>
            <a:ext cx="1714544" cy="2914612"/>
          </a:xfrm>
          <a:prstGeom prst="rect">
            <a:avLst/>
          </a:prstGeom>
          <a:noFill/>
        </p:spPr>
      </p:pic>
      <p:sp>
        <p:nvSpPr>
          <p:cNvPr id="21518" name="AutoShape 1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20" name="AutoShape 1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22" name="Picture 18" descr="http://laoblogger.com/images/grass-png-clipart-3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10800000" flipV="1">
            <a:off x="7510928" y="5017568"/>
            <a:ext cx="1380918" cy="1357298"/>
          </a:xfrm>
          <a:prstGeom prst="rect">
            <a:avLst/>
          </a:prstGeom>
          <a:noFill/>
        </p:spPr>
      </p:pic>
      <p:pic>
        <p:nvPicPr>
          <p:cNvPr id="21528" name="Picture 24" descr="http://mamietitine.m.a.pic.centerblog.net/o/4682642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82445" y="3846519"/>
            <a:ext cx="1207210" cy="1723524"/>
          </a:xfrm>
          <a:prstGeom prst="rect">
            <a:avLst/>
          </a:prstGeom>
          <a:noFill/>
        </p:spPr>
      </p:pic>
      <p:sp>
        <p:nvSpPr>
          <p:cNvPr id="21532" name="AutoShape 28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34" name="AutoShape 30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36" name="AutoShape 3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38" name="AutoShape 3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40" name="AutoShape 3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44" name="AutoShape 40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46" name="AutoShape 42" descr="Cartoon snake, the symbol of 2013 | Stock Vector | Colourbox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12" descr="http://clipart-library.com/newimages/tree-clip-art-15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214678" y="2428868"/>
            <a:ext cx="1714544" cy="3284051"/>
          </a:xfrm>
          <a:prstGeom prst="rect">
            <a:avLst/>
          </a:prstGeom>
          <a:noFill/>
        </p:spPr>
      </p:pic>
      <p:sp>
        <p:nvSpPr>
          <p:cNvPr id="42" name="Прямоугольник 41"/>
          <p:cNvSpPr/>
          <p:nvPr/>
        </p:nvSpPr>
        <p:spPr>
          <a:xfrm>
            <a:off x="2920215" y="3915714"/>
            <a:ext cx="573132" cy="338554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dirty="0">
                <a:solidFill>
                  <a:schemeClr val="accent6"/>
                </a:solidFill>
              </a:rPr>
              <a:t>fox</a:t>
            </a:r>
            <a:endParaRPr lang="ru-RU" sz="1600" b="1" dirty="0">
              <a:solidFill>
                <a:schemeClr val="accent6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286116" y="4857760"/>
            <a:ext cx="835486" cy="46166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bear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8815206" y="3454049"/>
            <a:ext cx="319318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48" name="Picture 18" descr="http://laoblogger.com/images/grass-png-clipart-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0800000" flipV="1">
            <a:off x="5139940" y="5736472"/>
            <a:ext cx="2357423" cy="785794"/>
          </a:xfrm>
          <a:prstGeom prst="rect">
            <a:avLst/>
          </a:prstGeom>
          <a:noFill/>
        </p:spPr>
      </p:pic>
      <p:pic>
        <p:nvPicPr>
          <p:cNvPr id="50" name="Picture 18" descr="http://laoblogger.com/images/grass-png-clipart-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0800000" flipV="1">
            <a:off x="3100432" y="6084356"/>
            <a:ext cx="2357423" cy="785794"/>
          </a:xfrm>
          <a:prstGeom prst="rect">
            <a:avLst/>
          </a:prstGeom>
          <a:noFill/>
        </p:spPr>
      </p:pic>
      <p:pic>
        <p:nvPicPr>
          <p:cNvPr id="51" name="Picture 18" descr="http://laoblogger.com/images/grass-png-clipart-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0800000" flipV="1">
            <a:off x="5357818" y="6064834"/>
            <a:ext cx="2357423" cy="785794"/>
          </a:xfrm>
          <a:prstGeom prst="rect">
            <a:avLst/>
          </a:prstGeom>
          <a:noFill/>
        </p:spPr>
      </p:pic>
      <p:sp>
        <p:nvSpPr>
          <p:cNvPr id="53" name="Прямоугольник 52"/>
          <p:cNvSpPr/>
          <p:nvPr/>
        </p:nvSpPr>
        <p:spPr>
          <a:xfrm>
            <a:off x="5457855" y="2646626"/>
            <a:ext cx="319318" cy="46166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129" y="5499100"/>
            <a:ext cx="1617961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941" y="3747313"/>
            <a:ext cx="1250149" cy="85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2" descr="http://clipart-library.com/newimages/tree-clip-art-15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4834" y="999393"/>
            <a:ext cx="1069952" cy="3284051"/>
          </a:xfrm>
          <a:prstGeom prst="rect">
            <a:avLst/>
          </a:prstGeom>
          <a:noFill/>
        </p:spPr>
      </p:pic>
      <p:pic>
        <p:nvPicPr>
          <p:cNvPr id="2057" name="Picture 9" descr="C:\Users\hp\Desktop\распечатать\rabbit-shape_318-62812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457" y="5742013"/>
            <a:ext cx="1152757" cy="110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255" y="5817128"/>
            <a:ext cx="1616075" cy="1061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5385383"/>
            <a:ext cx="1777463" cy="145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973" y="1092442"/>
            <a:ext cx="1333118" cy="2691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2" y="4687901"/>
            <a:ext cx="1084023" cy="91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2" descr="http://clipart-library.com/newimages/tree-clip-art-15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318651" y="2424396"/>
            <a:ext cx="1714544" cy="2542393"/>
          </a:xfrm>
          <a:prstGeom prst="rect">
            <a:avLst/>
          </a:prstGeom>
          <a:noFill/>
        </p:spPr>
      </p:pic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689" y="3673049"/>
            <a:ext cx="842989" cy="827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41911" y="157599"/>
            <a:ext cx="423249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Find animals in the picture</a:t>
            </a:r>
            <a:endParaRPr lang="ru-RU" sz="2400" b="1" cap="none" spc="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755575" y="980728"/>
            <a:ext cx="7848875" cy="6048672"/>
          </a:xfrm>
        </p:spPr>
        <p:txBody>
          <a:bodyPr/>
          <a:lstStyle/>
          <a:p>
            <a:pPr marL="0" indent="0" algn="l"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70934112"/>
              </p:ext>
            </p:extLst>
          </p:nvPr>
        </p:nvGraphicFramePr>
        <p:xfrm>
          <a:off x="539552" y="764704"/>
          <a:ext cx="842493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0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3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9735">
                <a:tc rowSpan="4">
                  <a:txBody>
                    <a:bodyPr/>
                    <a:lstStyle/>
                    <a:p>
                      <a:r>
                        <a:rPr lang="en-US" dirty="0"/>
                        <a:t>Group 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Fill in  a /</a:t>
                      </a:r>
                      <a:r>
                        <a:rPr lang="en-US" baseline="0" dirty="0"/>
                        <a:t> an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Count , write  and  say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83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____   sheep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  <a:r>
                        <a:rPr lang="en-US" baseline="0" dirty="0"/>
                        <a:t> + 11 =  ?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59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____   elephant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+ 30 =</a:t>
                      </a:r>
                      <a:r>
                        <a:rPr lang="en-US" baseline="0" dirty="0"/>
                        <a:t>  ?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83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____   tooth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 + 16 =</a:t>
                      </a:r>
                      <a:r>
                        <a:rPr lang="en-US" baseline="0" dirty="0"/>
                        <a:t>  ?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83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____    man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 </a:t>
                      </a:r>
                      <a:r>
                        <a:rPr lang="en-US" baseline="0" dirty="0"/>
                        <a:t> -</a:t>
                      </a:r>
                      <a:r>
                        <a:rPr lang="en-US" dirty="0"/>
                        <a:t> </a:t>
                      </a:r>
                      <a:r>
                        <a:rPr lang="en-US" baseline="0" dirty="0"/>
                        <a:t>  </a:t>
                      </a:r>
                      <a:r>
                        <a:rPr lang="en-US" dirty="0"/>
                        <a:t>5 =  ?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41428"/>
              </p:ext>
            </p:extLst>
          </p:nvPr>
        </p:nvGraphicFramePr>
        <p:xfrm>
          <a:off x="539552" y="2780928"/>
          <a:ext cx="842493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0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3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6957">
                <a:tc rowSpan="4">
                  <a:txBody>
                    <a:bodyPr/>
                    <a:lstStyle/>
                    <a:p>
                      <a:r>
                        <a:rPr lang="en-US" dirty="0"/>
                        <a:t>Group II</a:t>
                      </a:r>
                      <a:r>
                        <a:rPr lang="ru-RU" dirty="0"/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Fill in  a/ an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Count ,write and say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95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____ mouse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 + 15 =</a:t>
                      </a:r>
                      <a:r>
                        <a:rPr lang="en-US" baseline="0" dirty="0"/>
                        <a:t>  ?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95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____ owl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30 </a:t>
                      </a:r>
                      <a:r>
                        <a:rPr lang="en-US" baseline="0" dirty="0"/>
                        <a:t> -</a:t>
                      </a:r>
                      <a:r>
                        <a:rPr lang="en-US" dirty="0"/>
                        <a:t> 3 = ?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95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____ foot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1  +   1 =  ?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95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____ woman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60</a:t>
                      </a:r>
                      <a:r>
                        <a:rPr lang="en-US" baseline="0" dirty="0"/>
                        <a:t> - 10 =  ?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074801"/>
              </p:ext>
            </p:extLst>
          </p:nvPr>
        </p:nvGraphicFramePr>
        <p:xfrm>
          <a:off x="539552" y="4797152"/>
          <a:ext cx="842493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0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1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72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6957">
                <a:tc rowSpan="4">
                  <a:txBody>
                    <a:bodyPr/>
                    <a:lstStyle/>
                    <a:p>
                      <a:r>
                        <a:rPr lang="en-US" dirty="0"/>
                        <a:t>Group III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Fill  in  a/ an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Count</a:t>
                      </a:r>
                      <a:r>
                        <a:rPr lang="en-US" baseline="0" dirty="0"/>
                        <a:t> , write  and say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95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_____ fish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  <a:r>
                        <a:rPr lang="en-US" baseline="0" dirty="0"/>
                        <a:t> + 10 =  ?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95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_____ ox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  <a:r>
                        <a:rPr lang="en-US" baseline="0" dirty="0"/>
                        <a:t> +  5  =  ?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95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_____ spider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 </a:t>
                      </a:r>
                      <a:r>
                        <a:rPr lang="en-US" baseline="0" dirty="0"/>
                        <a:t> -</a:t>
                      </a:r>
                      <a:r>
                        <a:rPr lang="en-US" dirty="0"/>
                        <a:t>  20</a:t>
                      </a:r>
                      <a:r>
                        <a:rPr lang="en-US" baseline="0" dirty="0"/>
                        <a:t> = ?</a:t>
                      </a:r>
                      <a:r>
                        <a:rPr lang="en-US" dirty="0"/>
                        <a:t>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95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_____ goose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 +  45 =  ?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9754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504056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Choose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this-these;that-those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0" y="548680"/>
            <a:ext cx="9144000" cy="6309320"/>
          </a:xfrm>
        </p:spPr>
        <p:txBody>
          <a:bodyPr/>
          <a:lstStyle/>
          <a:p>
            <a:pPr algn="l"/>
            <a:endParaRPr lang="en-US" dirty="0"/>
          </a:p>
          <a:p>
            <a:pPr algn="l"/>
            <a:r>
              <a:rPr lang="en-US" dirty="0"/>
              <a:t>1.This /That  is  an owl.    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2.These/ Those are  </a:t>
            </a:r>
            <a:r>
              <a:rPr lang="ru-RU" dirty="0"/>
              <a:t> </a:t>
            </a:r>
            <a:r>
              <a:rPr lang="en-US" dirty="0"/>
              <a:t>cats.			</a:t>
            </a:r>
            <a:r>
              <a:rPr lang="ru-RU" dirty="0"/>
              <a:t>	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3.This / That   is a    hippo.			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4. These /Those are mice</a:t>
            </a:r>
            <a:r>
              <a:rPr lang="ru-RU" dirty="0"/>
              <a:t>.</a:t>
            </a:r>
            <a:r>
              <a:rPr lang="en-US" dirty="0"/>
              <a:t>	     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5.This/These  is  a  sparrow.	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6.These/ Those are</a:t>
            </a:r>
            <a:r>
              <a:rPr lang="ru-RU" dirty="0"/>
              <a:t> </a:t>
            </a:r>
            <a:r>
              <a:rPr lang="en-US" dirty="0"/>
              <a:t>snakes.			</a:t>
            </a:r>
            <a:endParaRPr lang="ru-RU" dirty="0"/>
          </a:p>
        </p:txBody>
      </p:sp>
      <p:pic>
        <p:nvPicPr>
          <p:cNvPr id="2052" name="Picture 4" descr="C:\Users\hp\Desktop\Открытый урок в 3 Б\whiteowldigitaldrawings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85597"/>
            <a:ext cx="1152128" cy="94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hp\Desktop\Открытый урок в 3 Б\cartoon-hippo-clipart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357430"/>
            <a:ext cx="1547664" cy="94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hp\Desktop\Открытый урок в 3 Б\00624_Kak-risovat-Kota-iz-multfilma--Toma-i-Dzherri-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400" y="1563797"/>
            <a:ext cx="101258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Открытый урок в 3 Б\00624_Kak-risovat-Kota-iz-multfilma--Toma-i-Dzherri-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2" y="1571612"/>
            <a:ext cx="101258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hp\Desktop\Открытый урок в 3 Б\Clipart-Illustration-Of-A-Cute-Brown-Mouse-With-A-Long-Tail-Facing-To-The-Right-1024323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3286124"/>
            <a:ext cx="1224136" cy="88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:\Users\hp\Desktop\Открытый урок в 3 Б\Clipart-Illustration-Of-A-Cute-Brown-Mouse-With-A-Long-Tail-Facing-To-The-Right-1024323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3286124"/>
            <a:ext cx="1224136" cy="88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hp\Desktop\Открытый урок в 3 Б\sparrow_PNG2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955" y="3788965"/>
            <a:ext cx="1206209" cy="106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hp\Desktop\Открытый урок в 3 Б\700_FO54489282_e32fb976ed47ba7d94c8cb08f52deb4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225" y="4857760"/>
            <a:ext cx="2428775" cy="155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 стрелкой 13"/>
          <p:cNvCxnSpPr>
            <a:stCxn id="2052" idx="3"/>
          </p:cNvCxnSpPr>
          <p:nvPr/>
        </p:nvCxnSpPr>
        <p:spPr>
          <a:xfrm flipV="1">
            <a:off x="4211960" y="1142984"/>
            <a:ext cx="1002982" cy="14215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5214942" y="928670"/>
            <a:ext cx="229261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/>
              <a:t>1.This  is  an owl.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5143504" y="2000240"/>
            <a:ext cx="785818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5929322" y="1785926"/>
            <a:ext cx="24288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/>
              <a:t>2.These</a:t>
            </a:r>
            <a:r>
              <a:rPr lang="ru-RU" sz="2000" dirty="0"/>
              <a:t>  </a:t>
            </a:r>
            <a:r>
              <a:rPr lang="en-US" sz="2000" dirty="0"/>
              <a:t>are </a:t>
            </a:r>
            <a:r>
              <a:rPr lang="ru-RU" sz="2000" dirty="0"/>
              <a:t> </a:t>
            </a:r>
            <a:r>
              <a:rPr lang="en-US" sz="2000" dirty="0"/>
              <a:t>cats.</a:t>
            </a:r>
            <a:endParaRPr lang="ru-RU" sz="2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429124" y="2571744"/>
            <a:ext cx="266951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/>
              <a:t>3. That   is a    hippo.</a:t>
            </a:r>
            <a:endParaRPr lang="ru-RU" sz="2000" dirty="0"/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3286116" y="2786058"/>
            <a:ext cx="1143008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4143372" y="3429000"/>
            <a:ext cx="233128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/>
              <a:t>4</a:t>
            </a:r>
            <a:r>
              <a:rPr lang="ru-RU" sz="2000" dirty="0"/>
              <a:t>. </a:t>
            </a:r>
            <a:r>
              <a:rPr lang="en-US" sz="2000" dirty="0"/>
              <a:t>Those are mice</a:t>
            </a:r>
            <a:r>
              <a:rPr lang="ru-RU" sz="2000" dirty="0"/>
              <a:t>.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3143240" y="3571876"/>
            <a:ext cx="100013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5715008" y="4214818"/>
            <a:ext cx="263091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/>
              <a:t>5.This</a:t>
            </a:r>
            <a:r>
              <a:rPr lang="ru-RU" sz="2000" dirty="0"/>
              <a:t> </a:t>
            </a:r>
            <a:r>
              <a:rPr lang="en-US" sz="2000" dirty="0"/>
              <a:t> is  a  sparrow.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4786314" y="4357694"/>
            <a:ext cx="100013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4429124" y="5000636"/>
            <a:ext cx="253005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/>
              <a:t>6. Those are</a:t>
            </a:r>
            <a:r>
              <a:rPr lang="ru-RU" sz="2000" dirty="0"/>
              <a:t> </a:t>
            </a:r>
            <a:r>
              <a:rPr lang="en-US" sz="2000" dirty="0"/>
              <a:t>snakes.</a:t>
            </a:r>
            <a:endParaRPr lang="ru-RU" sz="2000" dirty="0"/>
          </a:p>
        </p:txBody>
      </p:sp>
      <p:cxnSp>
        <p:nvCxnSpPr>
          <p:cNvPr id="33" name="Прямая со стрелкой 32"/>
          <p:cNvCxnSpPr/>
          <p:nvPr/>
        </p:nvCxnSpPr>
        <p:spPr>
          <a:xfrm>
            <a:off x="3286116" y="5143512"/>
            <a:ext cx="928694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901284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48680"/>
            <a:ext cx="8856984" cy="5976664"/>
          </a:xfrm>
        </p:spPr>
        <p:txBody>
          <a:bodyPr/>
          <a:lstStyle/>
          <a:p>
            <a:pPr marL="0" indent="0" algn="l">
              <a:buNone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I like my Bunny.</a:t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Bears like honey.</a:t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Girls like cats.</a:t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Cats like rats.</a:t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Boys like dogs.</a:t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Storks like frogs.</a:t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Mice like cheese.</a:t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Sparrows like peas.</a:t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Owls like mice.</a:t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I like rice,</a:t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Birds like grain.</a:t>
            </a:r>
            <a:b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Say it again.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116633"/>
            <a:ext cx="9036496" cy="79208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Let’s revise the poem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hp\Desktop\Открытый урок в 3 Б\19659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07" y="266701"/>
            <a:ext cx="1080120" cy="101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p\Desktop\Открытый урок в 3 Б\500_F_97279692_3i7ixAgvwRRF7MVmIBhOP2TJBzci5cg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686044"/>
            <a:ext cx="1580133" cy="116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292" y="266701"/>
            <a:ext cx="1084164" cy="121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hp\Desktop\Открытый урок в 3 Б\1896206_stock-photo-gitl-and-her-ca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74" y="1579497"/>
            <a:ext cx="1387884" cy="114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hp\Desktop\Открытый урок в 3 Б\depositphotos_26420493-stock-photo-little-girl-with-pet-ca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273" y="1417548"/>
            <a:ext cx="1199605" cy="86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hp\Desktop\Открытый урок в 3 Б\кот-и-мышь-2830934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779" y="1579497"/>
            <a:ext cx="1223677" cy="134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665" y="1772556"/>
            <a:ext cx="121920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 descr="C:\Users\hp\Desktop\Открытый урок в 3 Б\happy-cartoon-young-boy-lovingly-hugging-his-pet-dog-stock-vector-FTHOiA-clipar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884" y="2663978"/>
            <a:ext cx="1292994" cy="142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hp\Desktop\Открытый урок в 3 Б\happy-cartoon-young-boy-lovingly-hugging-his-pet-dog-stock-vector-FTHOiA-clipar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61" y="2981526"/>
            <a:ext cx="1004962" cy="110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hp\Desktop\Открытый урок в 3 Б\depositphotos_5935713-stock-photo-stork-with-frogs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127" y="2995421"/>
            <a:ext cx="1198195" cy="119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hp\Desktop\Открытый урок в 3 Б\depositphotos_5935713-stock-photo-stork-with-frogs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120343"/>
            <a:ext cx="1169775" cy="116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hp\Desktop\Открытый урок в 3 Б\sparrow_PNG2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4939">
            <a:off x="1011986" y="5085351"/>
            <a:ext cx="999345" cy="70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062">
            <a:off x="1159772" y="4321836"/>
            <a:ext cx="1000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 descr="C:\Users\hp\Desktop\Открытый урок в 3 Б\vector-illustration-of-six-peas-in-a-pod-on-green-background-g1hh5m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4" y="4534764"/>
            <a:ext cx="707035" cy="56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C:\Users\hp\Desktop\Открытый урок в 3 Б\iMEES8IWZ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41" y="4465932"/>
            <a:ext cx="829624" cy="88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942" y="4089470"/>
            <a:ext cx="828675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 descr="C:\Users\hp\Desktop\Открытый урок в 3 Б\manriceeat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206" y="5005732"/>
            <a:ext cx="950906" cy="146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C:\Users\hp\Desktop\Открытый урок в 3 Б\feeding-birds-clipart-9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552" y="5139733"/>
            <a:ext cx="1637659" cy="119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586219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9144000" cy="722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7 Дорожка 2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23528" y="0"/>
            <a:ext cx="609600" cy="609600"/>
          </a:xfrm>
          <a:prstGeom prst="rect">
            <a:avLst/>
          </a:prstGeom>
        </p:spPr>
      </p:pic>
      <p:pic>
        <p:nvPicPr>
          <p:cNvPr id="5" name="27 Дорожка 27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61918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2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764704"/>
            <a:ext cx="9036495" cy="6093295"/>
          </a:xfrm>
        </p:spPr>
        <p:txBody>
          <a:bodyPr>
            <a:noAutofit/>
          </a:bodyPr>
          <a:lstStyle/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7505" y="188641"/>
            <a:ext cx="8928992" cy="576063"/>
          </a:xfrm>
        </p:spPr>
        <p:txBody>
          <a:bodyPr/>
          <a:lstStyle/>
          <a:p>
            <a:pPr marL="182880" indent="0" algn="ctr">
              <a:buNone/>
            </a:pPr>
            <a:r>
              <a:rPr lang="en-US" sz="2800" dirty="0"/>
              <a:t>Let’s sing together</a:t>
            </a:r>
            <a:endParaRPr lang="ru-RU" sz="2800" dirty="0"/>
          </a:p>
        </p:txBody>
      </p:sp>
      <p:pic>
        <p:nvPicPr>
          <p:cNvPr id="6" name="SPOTLIGHT_3_-_upr.1_str.78_What_can_crawl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948264" y="260648"/>
            <a:ext cx="609600" cy="609600"/>
          </a:xfrm>
          <a:prstGeom prst="rect">
            <a:avLst/>
          </a:prstGeom>
        </p:spPr>
      </p:pic>
      <p:pic>
        <p:nvPicPr>
          <p:cNvPr id="2050" name="Picture 2" descr="C:\Users\hp\Desktop\Открытый урок в 3 Б\33879485-Симпатичные-паук-мультфильм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56" y="785794"/>
            <a:ext cx="1335087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p\Desktop\Открытый урок в 3 Б\depositphotos_37139019-stock-illustration-cute-sea-turtl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315" y="4365104"/>
            <a:ext cx="1415898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p\Desktop\Открытый урок в 3 Б\php1LX468_Flashcards-k-uch.-2-kl.-Rainbow-English-Afanasevoj-i-Niheevoj-31-62_3_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593" y="970023"/>
            <a:ext cx="198958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hp\Desktop\Открытый урок в 3 Б\sea-horse-vector-78029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88" y="3429000"/>
            <a:ext cx="1354991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hp\Desktop\Открытый урок в 3 Б\196595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325785"/>
            <a:ext cx="1418100" cy="141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hp\Desktop\Открытый урок в 3 Б\700-nw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563" y="5301208"/>
            <a:ext cx="1824283" cy="135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1000108"/>
            <a:ext cx="1903085" cy="48013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What can crawl?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A spider can ! </a:t>
            </a: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Whan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can fly?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A bird can! </a:t>
            </a: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What can jump?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A rabbit can ! </a:t>
            </a: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What can swim?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A seahorse can! </a:t>
            </a: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an walk ?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A tortoise can! </a:t>
            </a: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What can talk ?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A parrot can!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28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400" decel="100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4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4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4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500"/>
                            </p:stCondLst>
                            <p:childTnLst>
                              <p:par>
                                <p:cTn id="9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600" decel="100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6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714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712968" cy="1152128"/>
          </a:xfrm>
        </p:spPr>
        <p:txBody>
          <a:bodyPr/>
          <a:lstStyle/>
          <a:p>
            <a:pPr marL="0" indent="0" algn="l">
              <a:buNone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Make  can / can’t sentences</a:t>
            </a:r>
            <a:br>
              <a:rPr lang="en-US" sz="2000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 : An owl can fly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walk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 jump but it can’t swim,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talk,crawl,climb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or sing.</a:t>
            </a:r>
            <a:b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41633554"/>
              </p:ext>
            </p:extLst>
          </p:nvPr>
        </p:nvGraphicFramePr>
        <p:xfrm>
          <a:off x="323527" y="1454727"/>
          <a:ext cx="8568954" cy="5286642"/>
        </p:xfrm>
        <a:graphic>
          <a:graphicData uri="http://schemas.openxmlformats.org/drawingml/2006/table">
            <a:tbl>
              <a:tblPr/>
              <a:tblGrid>
                <a:gridCol w="1561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4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4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75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43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76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76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42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753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73691">
                <a:tc>
                  <a:txBody>
                    <a:bodyPr/>
                    <a:lstStyle/>
                    <a:p>
                      <a:r>
                        <a:rPr lang="en-US" dirty="0"/>
                        <a:t>Animal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Walk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Fly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Jump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Swim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Sing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Crawl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Climb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Talk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691">
                <a:tc>
                  <a:txBody>
                    <a:bodyPr/>
                    <a:lstStyle/>
                    <a:p>
                      <a:r>
                        <a:rPr lang="en-US" dirty="0"/>
                        <a:t>An owl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078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  <a:r>
                        <a:rPr lang="en-US" baseline="0" dirty="0"/>
                        <a:t> b</a:t>
                      </a:r>
                      <a:r>
                        <a:rPr lang="en-US" dirty="0"/>
                        <a:t>ird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3916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  <a:r>
                        <a:rPr lang="en-US" baseline="0" dirty="0"/>
                        <a:t> t</a:t>
                      </a:r>
                      <a:r>
                        <a:rPr lang="en-US" dirty="0"/>
                        <a:t>iger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0512">
                <a:tc>
                  <a:txBody>
                    <a:bodyPr/>
                    <a:lstStyle/>
                    <a:p>
                      <a:r>
                        <a:rPr lang="en-US" dirty="0"/>
                        <a:t>A snake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5027">
                <a:tc>
                  <a:txBody>
                    <a:bodyPr/>
                    <a:lstStyle/>
                    <a:p>
                      <a:r>
                        <a:rPr lang="en-US" dirty="0"/>
                        <a:t>A fish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2215">
                <a:tc>
                  <a:txBody>
                    <a:bodyPr/>
                    <a:lstStyle/>
                    <a:p>
                      <a:r>
                        <a:rPr lang="en-US" dirty="0"/>
                        <a:t>A monkey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0512">
                <a:tc>
                  <a:txBody>
                    <a:bodyPr/>
                    <a:lstStyle/>
                    <a:p>
                      <a:r>
                        <a:rPr lang="en-US" dirty="0"/>
                        <a:t>A  parrot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217" y="1988839"/>
            <a:ext cx="603384" cy="360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94972"/>
            <a:ext cx="6032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707" y="2001105"/>
            <a:ext cx="6032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63315"/>
            <a:ext cx="422176" cy="29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35276"/>
            <a:ext cx="422176" cy="29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069705"/>
            <a:ext cx="422176" cy="29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077167"/>
            <a:ext cx="422176" cy="29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2077229"/>
            <a:ext cx="422176" cy="29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335153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1710</TotalTime>
  <Words>691</Words>
  <Application>Microsoft Office PowerPoint</Application>
  <PresentationFormat>Экран (4:3)</PresentationFormat>
  <Paragraphs>207</Paragraphs>
  <Slides>20</Slides>
  <Notes>2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Georgia</vt:lpstr>
      <vt:lpstr>Times New Roman</vt:lpstr>
      <vt:lpstr>Trebuchet MS</vt:lpstr>
      <vt:lpstr>Wingdings</vt:lpstr>
      <vt:lpstr>Воздушный поток</vt:lpstr>
      <vt:lpstr>Презентация PowerPoint</vt:lpstr>
      <vt:lpstr>Let's warm-up, look at the tongue-twister and repeat after me</vt:lpstr>
      <vt:lpstr>Презентация PowerPoint</vt:lpstr>
      <vt:lpstr>Презентация PowerPoint</vt:lpstr>
      <vt:lpstr>Choose this-these;that-those</vt:lpstr>
      <vt:lpstr>                               I like my Bunny.                                Bears like honey.                                Girls like cats.                                Cats like rats.                                Boys like dogs.                                Storks like frogs.                                Mice like cheese.                                Sparrows like peas.                                Owls like mice.                                I like rice,                                Birds like grain.                                 Say it again.</vt:lpstr>
      <vt:lpstr>Презентация PowerPoint</vt:lpstr>
      <vt:lpstr>Let’s sing together</vt:lpstr>
      <vt:lpstr>Make  can / can’t sentences  Example : An owl can fly , walk and jump but it can’t swim, talk,crawl,climb or sing. </vt:lpstr>
      <vt:lpstr>Презентация PowerPoint</vt:lpstr>
      <vt:lpstr>Put the letters in the correct order</vt:lpstr>
      <vt:lpstr>Choose and use .</vt:lpstr>
      <vt:lpstr>Read the text , correct  the mistakes</vt:lpstr>
      <vt:lpstr>Read the text again and write  T (true) or F (false).</vt:lpstr>
      <vt:lpstr>Презентация PowerPoint</vt:lpstr>
      <vt:lpstr>Match. Fill the table .Then  act out  a dialogue. </vt:lpstr>
      <vt:lpstr>Match. Fill the table .Then  act out  a dialogue. </vt:lpstr>
      <vt:lpstr>  Match. Fill the table .Then  act out  a dialogue. </vt:lpstr>
      <vt:lpstr>Dear _______, Thank you for your letter. How are you? I’ve got a pet. It’s______________________________________. His/Her name is_______________________________________. He’s got_______________________________________________. His favourite food is_____________________________________. He can_____________________but he can’t_________________. What about ____________________________________________? What __________________________________________________? Write back soon. Love, ___________ </vt:lpstr>
      <vt:lpstr>Thank you for your attention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Karina Saifullina</cp:lastModifiedBy>
  <cp:revision>279</cp:revision>
  <dcterms:created xsi:type="dcterms:W3CDTF">2018-02-10T18:41:08Z</dcterms:created>
  <dcterms:modified xsi:type="dcterms:W3CDTF">2024-04-14T09:10:38Z</dcterms:modified>
</cp:coreProperties>
</file>