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6" r:id="rId10"/>
    <p:sldId id="265" r:id="rId11"/>
    <p:sldId id="269" r:id="rId12"/>
    <p:sldId id="267" r:id="rId13"/>
    <p:sldId id="268" r:id="rId14"/>
    <p:sldId id="270" r:id="rId15"/>
    <p:sldId id="274" r:id="rId16"/>
    <p:sldId id="271" r:id="rId17"/>
    <p:sldId id="272" r:id="rId18"/>
    <p:sldId id="273" r:id="rId19"/>
    <p:sldId id="275" r:id="rId20"/>
    <p:sldId id="280" r:id="rId21"/>
    <p:sldId id="276" r:id="rId22"/>
    <p:sldId id="277" r:id="rId23"/>
    <p:sldId id="278" r:id="rId24"/>
    <p:sldId id="281" r:id="rId25"/>
    <p:sldId id="279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6A65"/>
    <a:srgbClr val="ED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49D5AA-BBE9-46DA-AF84-E516C3DE2BE0}" v="837" dt="2024-01-16T20:54:42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63" d="100"/>
          <a:sy n="63" d="100"/>
        </p:scale>
        <p:origin x="-93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8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6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3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2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4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September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September 5,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521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Верхняя часть настольного сотрудника с растеним, белая клавиатура, кофе в белой кружке, записную книжку и перо">
            <a:extLst>
              <a:ext uri="{FF2B5EF4-FFF2-40B4-BE49-F238E27FC236}">
                <a16:creationId xmlns:a16="http://schemas.microsoft.com/office/drawing/2014/main" xmlns="" id="{75E31BD1-208A-6EFF-6485-F59E30931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" b="167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145F121-7DB3-4C20-B960-333CE2967F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28701"/>
            <a:ext cx="9144000" cy="3850276"/>
          </a:xfrm>
        </p:spPr>
        <p:txBody>
          <a:bodyPr>
            <a:normAutofit/>
          </a:bodyPr>
          <a:lstStyle/>
          <a:p>
            <a:r>
              <a:rPr lang="ru-RU" b="0">
                <a:solidFill>
                  <a:schemeClr val="bg1"/>
                </a:solidFill>
                <a:ea typeface="+mj-lt"/>
                <a:cs typeface="+mj-lt"/>
              </a:rPr>
              <a:t>Международные коммерческие термины «ИНКОТЕРМС-2020» и их толкование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048793"/>
            <a:ext cx="9144000" cy="836023"/>
          </a:xfrm>
        </p:spPr>
        <p:txBody>
          <a:bodyPr vert="horz" lIns="0" tIns="0" rIns="0" bIns="0" rtlCol="0">
            <a:norm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артонные коробки на конвейерной ленте">
            <a:extLst>
              <a:ext uri="{FF2B5EF4-FFF2-40B4-BE49-F238E27FC236}">
                <a16:creationId xmlns:a16="http://schemas.microsoft.com/office/drawing/2014/main" xmlns="" id="{BC6BEDDB-DD5F-F5D4-5CB7-05D8CDD3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4" r="7736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41249C-04BD-AFDA-4237-9EBFF072FB70}"/>
              </a:ext>
            </a:extLst>
          </p:cNvPr>
          <p:cNvSpPr txBox="1"/>
          <p:nvPr/>
        </p:nvSpPr>
        <p:spPr>
          <a:xfrm>
            <a:off x="8385458" y="345402"/>
            <a:ext cx="3694786" cy="3428124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err="1"/>
              <a:t>Условия</a:t>
            </a:r>
            <a:r>
              <a:rPr lang="en-US" sz="1600" dirty="0"/>
              <a:t> </a:t>
            </a:r>
            <a:r>
              <a:rPr lang="en-US" sz="1600" err="1"/>
              <a:t>поставки</a:t>
            </a:r>
            <a:r>
              <a:rPr lang="en-US" sz="1600" dirty="0"/>
              <a:t> EXW </a:t>
            </a:r>
            <a:r>
              <a:rPr lang="en-US" sz="1600" err="1"/>
              <a:t>Инкотермс</a:t>
            </a:r>
            <a:r>
              <a:rPr lang="en-US" sz="1600" dirty="0"/>
              <a:t> 2020 </a:t>
            </a:r>
            <a:r>
              <a:rPr lang="en-US" sz="1600" err="1"/>
              <a:t>расшифровывается</a:t>
            </a:r>
            <a:r>
              <a:rPr lang="en-US" sz="1600" dirty="0"/>
              <a:t>  - «Ex Works» named place,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Франко</a:t>
            </a:r>
            <a:r>
              <a:rPr lang="en-US" sz="1600" dirty="0"/>
              <a:t> </a:t>
            </a:r>
            <a:r>
              <a:rPr lang="en-US" sz="1600" err="1"/>
              <a:t>завод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.</a:t>
            </a:r>
            <a:endParaRPr lang="ru-RU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u="sng" err="1"/>
              <a:t>Продавец</a:t>
            </a:r>
            <a:r>
              <a:rPr lang="en-US" sz="1600" u="sng" dirty="0"/>
              <a:t> </a:t>
            </a:r>
            <a:r>
              <a:rPr lang="en-US" sz="1600" u="sng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предоставить</a:t>
            </a:r>
            <a:r>
              <a:rPr lang="en-US" sz="1600" dirty="0"/>
              <a:t> </a:t>
            </a:r>
            <a:r>
              <a:rPr lang="en-US" sz="1600" err="1"/>
              <a:t>готовый</a:t>
            </a:r>
            <a:r>
              <a:rPr lang="en-US" sz="1600" dirty="0"/>
              <a:t> к </a:t>
            </a:r>
            <a:r>
              <a:rPr lang="en-US" sz="1600" err="1"/>
              <a:t>отгрузке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u="sng" dirty="0" err="1"/>
              <a:t>Покупатель</a:t>
            </a:r>
            <a:r>
              <a:rPr lang="en-US" sz="1600" u="sng" dirty="0"/>
              <a:t> </a:t>
            </a:r>
            <a:r>
              <a:rPr lang="en-US" sz="1600" u="sng" dirty="0" err="1"/>
              <a:t>обязан</a:t>
            </a:r>
            <a:r>
              <a:rPr lang="en-US" sz="1600" dirty="0"/>
              <a:t>: </a:t>
            </a:r>
            <a:r>
              <a:rPr lang="en-US" sz="1600" dirty="0" err="1"/>
              <a:t>выполнить</a:t>
            </a:r>
            <a:r>
              <a:rPr lang="en-US" sz="1600" dirty="0"/>
              <a:t> </a:t>
            </a:r>
            <a:r>
              <a:rPr lang="en-US" sz="1600" dirty="0" err="1"/>
              <a:t>экспортное</a:t>
            </a:r>
            <a:r>
              <a:rPr lang="en-US" sz="1600" dirty="0"/>
              <a:t>, </a:t>
            </a:r>
            <a:r>
              <a:rPr lang="en-US" sz="1600" dirty="0" err="1"/>
              <a:t>импортное</a:t>
            </a:r>
            <a:r>
              <a:rPr lang="en-US" sz="1600" dirty="0"/>
              <a:t> </a:t>
            </a:r>
            <a:r>
              <a:rPr lang="en-US" sz="1600" dirty="0" err="1"/>
              <a:t>таможенное</a:t>
            </a:r>
            <a:r>
              <a:rPr lang="en-US" sz="1600" dirty="0"/>
              <a:t> </a:t>
            </a:r>
            <a:r>
              <a:rPr lang="en-US" sz="1600" dirty="0" err="1"/>
              <a:t>оформление</a:t>
            </a:r>
            <a:r>
              <a:rPr lang="en-US" sz="1600" dirty="0"/>
              <a:t> и </a:t>
            </a:r>
            <a:r>
              <a:rPr lang="en-US" sz="1600" dirty="0" err="1"/>
              <a:t>доставить</a:t>
            </a:r>
            <a:r>
              <a:rPr lang="en-US" sz="1600" dirty="0"/>
              <a:t> </a:t>
            </a:r>
            <a:r>
              <a:rPr lang="en-US" sz="1600" dirty="0" err="1"/>
              <a:t>товар</a:t>
            </a:r>
            <a:r>
              <a:rPr lang="en-US" sz="1600" dirty="0"/>
              <a:t>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dirty="0" err="1"/>
              <a:t>Риски</a:t>
            </a:r>
            <a:r>
              <a:rPr lang="en-US" sz="1600" dirty="0"/>
              <a:t> </a:t>
            </a:r>
            <a:r>
              <a:rPr lang="en-US" sz="1600" dirty="0" err="1"/>
              <a:t>переходят</a:t>
            </a:r>
            <a:r>
              <a:rPr lang="en-US" sz="1600" dirty="0"/>
              <a:t> в </a:t>
            </a:r>
            <a:r>
              <a:rPr lang="en-US" sz="1600" dirty="0" err="1"/>
              <a:t>момент</a:t>
            </a:r>
            <a:r>
              <a:rPr lang="en-US" sz="1600" dirty="0"/>
              <a:t> </a:t>
            </a:r>
            <a:r>
              <a:rPr lang="en-US" sz="1600" dirty="0" err="1"/>
              <a:t>передачи</a:t>
            </a:r>
            <a:r>
              <a:rPr lang="en-US" sz="1600" dirty="0"/>
              <a:t> </a:t>
            </a:r>
            <a:r>
              <a:rPr lang="en-US" sz="1600" dirty="0" err="1"/>
              <a:t>товара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складе</a:t>
            </a:r>
            <a:r>
              <a:rPr lang="en-US" sz="1600" dirty="0"/>
              <a:t> </a:t>
            </a:r>
            <a:r>
              <a:rPr lang="en-US" sz="1600" dirty="0" err="1"/>
              <a:t>продавца</a:t>
            </a:r>
            <a:r>
              <a:rPr lang="en-US" sz="1600" dirty="0"/>
              <a:t>.</a:t>
            </a:r>
            <a:endParaRPr lang="en-US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err="1"/>
              <a:t>Основное</a:t>
            </a:r>
            <a:r>
              <a:rPr lang="en-US" sz="1600" dirty="0"/>
              <a:t> </a:t>
            </a:r>
            <a:r>
              <a:rPr lang="en-US" sz="1600" err="1"/>
              <a:t>отличие</a:t>
            </a:r>
            <a:r>
              <a:rPr lang="en-US" sz="1600" dirty="0"/>
              <a:t> - </a:t>
            </a:r>
            <a:r>
              <a:rPr lang="en-US" sz="1600" err="1"/>
              <a:t>базис</a:t>
            </a:r>
            <a:r>
              <a:rPr lang="en-US" sz="1600" dirty="0"/>
              <a:t> </a:t>
            </a:r>
            <a:r>
              <a:rPr lang="en-US" sz="1600" err="1"/>
              <a:t>поставки</a:t>
            </a:r>
            <a:r>
              <a:rPr lang="en-US" sz="1600" dirty="0"/>
              <a:t> EXW </a:t>
            </a:r>
            <a:r>
              <a:rPr lang="en-US" sz="1600" err="1"/>
              <a:t>возлагает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продавца</a:t>
            </a:r>
            <a:r>
              <a:rPr lang="en-US" sz="1600" dirty="0"/>
              <a:t> </a:t>
            </a:r>
            <a:r>
              <a:rPr lang="en-US" sz="1600" err="1"/>
              <a:t>минимальные</a:t>
            </a:r>
            <a:r>
              <a:rPr lang="en-US" sz="1600" dirty="0"/>
              <a:t> </a:t>
            </a:r>
            <a:r>
              <a:rPr lang="en-US" sz="1600" err="1"/>
              <a:t>обязанности</a:t>
            </a:r>
            <a:r>
              <a:rPr lang="en-US" sz="1600" dirty="0"/>
              <a:t>.</a:t>
            </a: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Гибридное представление шины хранилище">
            <a:extLst>
              <a:ext uri="{FF2B5EF4-FFF2-40B4-BE49-F238E27FC236}">
                <a16:creationId xmlns:a16="http://schemas.microsoft.com/office/drawing/2014/main" xmlns="" id="{D2BA9612-BC18-A236-1CE0-2777422D4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5" r="-2" b="20609"/>
          <a:stretch/>
        </p:blipFill>
        <p:spPr>
          <a:xfrm>
            <a:off x="6625" y="10"/>
            <a:ext cx="12192000" cy="68758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24A153-B4F1-325D-53C6-8F02AF5F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2950387"/>
            <a:ext cx="3455961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2200" spc="750" dirty="0">
                <a:solidFill>
                  <a:schemeClr val="bg1"/>
                </a:solidFill>
              </a:rPr>
              <a:t>Группа </a:t>
            </a:r>
            <a:r>
              <a:rPr lang="en-US" sz="2200" spc="750" dirty="0">
                <a:solidFill>
                  <a:srgbClr val="002060"/>
                </a:solidFill>
              </a:rPr>
              <a:t>F</a:t>
            </a:r>
            <a:r>
              <a:rPr lang="en-US" sz="2200" spc="750" dirty="0">
                <a:solidFill>
                  <a:schemeClr val="bg1"/>
                </a:solidFill>
              </a:rPr>
              <a:t> (</a:t>
            </a:r>
            <a:r>
              <a:rPr lang="en-US" sz="2200" spc="750" err="1">
                <a:solidFill>
                  <a:schemeClr val="bg1"/>
                </a:solidFill>
              </a:rPr>
              <a:t>Основная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err="1">
                <a:solidFill>
                  <a:schemeClr val="bg1"/>
                </a:solidFill>
              </a:rPr>
              <a:t>перевозка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err="1">
                <a:solidFill>
                  <a:schemeClr val="bg1"/>
                </a:solidFill>
              </a:rPr>
              <a:t>оплачена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err="1">
                <a:solidFill>
                  <a:schemeClr val="bg1"/>
                </a:solidFill>
              </a:rPr>
              <a:t>покупателем</a:t>
            </a:r>
            <a:r>
              <a:rPr lang="en-US" sz="2200" spc="75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911408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ED9D89B5-CCAB-4617-B70E-501DBE3C8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Сфера из сетки и узлов">
            <a:extLst>
              <a:ext uri="{FF2B5EF4-FFF2-40B4-BE49-F238E27FC236}">
                <a16:creationId xmlns:a16="http://schemas.microsoft.com/office/drawing/2014/main" xmlns="" id="{EA9F7EE2-72AA-8CEE-3A7F-2C833EF3C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55" b="37724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E0D364-AFA6-90CB-2E5A-F1FE92CC0E30}"/>
              </a:ext>
            </a:extLst>
          </p:cNvPr>
          <p:cNvSpPr txBox="1"/>
          <p:nvPr/>
        </p:nvSpPr>
        <p:spPr>
          <a:xfrm>
            <a:off x="290764" y="4323269"/>
            <a:ext cx="11444036" cy="1465973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/>
              <a:t>Условия</a:t>
            </a:r>
            <a:r>
              <a:rPr lang="en-US" sz="1600" dirty="0"/>
              <a:t> </a:t>
            </a:r>
            <a:r>
              <a:rPr lang="en-US" sz="1600" err="1"/>
              <a:t>поставки</a:t>
            </a:r>
            <a:r>
              <a:rPr lang="en-US" sz="1600" dirty="0"/>
              <a:t> FCA </a:t>
            </a:r>
            <a:r>
              <a:rPr lang="en-US" sz="1600" err="1"/>
              <a:t>Инкотермс</a:t>
            </a:r>
            <a:r>
              <a:rPr lang="en-US" sz="1600" dirty="0"/>
              <a:t> 2020 - </a:t>
            </a:r>
            <a:r>
              <a:rPr lang="en-US" sz="1600" err="1"/>
              <a:t>расшифровывается</a:t>
            </a:r>
            <a:r>
              <a:rPr lang="en-US" sz="1600" dirty="0"/>
              <a:t> «Free Carrier» named place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Франко</a:t>
            </a:r>
            <a:r>
              <a:rPr lang="en-US" sz="1600" dirty="0"/>
              <a:t> </a:t>
            </a:r>
            <a:r>
              <a:rPr lang="en-US" sz="1600" err="1"/>
              <a:t>перевозчик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. </a:t>
            </a:r>
            <a:endParaRPr lang="ru-RU" sz="16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 и </a:t>
            </a:r>
            <a:r>
              <a:rPr lang="en-US" sz="1600" err="1"/>
              <a:t>отгрузить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перевозчику</a:t>
            </a:r>
            <a:r>
              <a:rPr lang="en-US" sz="1600" dirty="0"/>
              <a:t> </a:t>
            </a:r>
            <a:r>
              <a:rPr lang="en-US" sz="1600" err="1"/>
              <a:t>назначенному</a:t>
            </a:r>
            <a:r>
              <a:rPr lang="en-US" sz="1600" dirty="0"/>
              <a:t> </a:t>
            </a:r>
            <a:r>
              <a:rPr lang="en-US" sz="1600" err="1"/>
              <a:t>покупателем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и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момент</a:t>
            </a:r>
            <a:r>
              <a:rPr lang="en-US" sz="1600" dirty="0"/>
              <a:t> </a:t>
            </a:r>
            <a:r>
              <a:rPr lang="en-US" sz="1600" err="1"/>
              <a:t>передачи</a:t>
            </a:r>
            <a:r>
              <a:rPr lang="en-US" sz="1600" dirty="0"/>
              <a:t> </a:t>
            </a:r>
            <a:r>
              <a:rPr lang="en-US" sz="1600" err="1"/>
              <a:t>продавцом</a:t>
            </a:r>
            <a:r>
              <a:rPr lang="en-US" sz="1600" dirty="0"/>
              <a:t> </a:t>
            </a:r>
            <a:r>
              <a:rPr lang="en-US" sz="1600" err="1"/>
              <a:t>товара</a:t>
            </a:r>
            <a:r>
              <a:rPr lang="en-US" sz="1600" dirty="0"/>
              <a:t> </a:t>
            </a:r>
            <a:r>
              <a:rPr lang="en-US" sz="1600" err="1"/>
              <a:t>перевозчику</a:t>
            </a:r>
            <a:r>
              <a:rPr lang="en-US" sz="1600" dirty="0"/>
              <a:t>.</a:t>
            </a:r>
            <a:endParaRPr lang="en-US" sz="16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55DEFE8-24AF-47F7-B020-D4D76ABA1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EAE3873-25FC-4346-B1D5-82E5F9D95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Вид сверху на контейнеровоз в океане">
            <a:extLst>
              <a:ext uri="{FF2B5EF4-FFF2-40B4-BE49-F238E27FC236}">
                <a16:creationId xmlns:a16="http://schemas.microsoft.com/office/drawing/2014/main" xmlns="" id="{E4285A5D-A2EC-7A17-BA7A-A2B79A9EE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9" r="9043" b="1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5AB9CF-A177-F20B-ADE8-57D99E2EFD8D}"/>
              </a:ext>
            </a:extLst>
          </p:cNvPr>
          <p:cNvSpPr txBox="1"/>
          <p:nvPr/>
        </p:nvSpPr>
        <p:spPr>
          <a:xfrm>
            <a:off x="8239781" y="535902"/>
            <a:ext cx="3906518" cy="555724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FAS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</a:t>
            </a:r>
            <a:r>
              <a:rPr lang="en-US" sz="1600" dirty="0"/>
              <a:t> - </a:t>
            </a:r>
            <a:r>
              <a:rPr lang="en-US" sz="1600" err="1"/>
              <a:t>расшифровывается</a:t>
            </a:r>
            <a:r>
              <a:rPr lang="en-US" sz="1600" dirty="0"/>
              <a:t> «Free Alongside Ship» named port of shipment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Свободно</a:t>
            </a:r>
            <a:r>
              <a:rPr lang="en-US" sz="1600" dirty="0"/>
              <a:t> </a:t>
            </a:r>
            <a:r>
              <a:rPr lang="en-US" sz="1600" err="1"/>
              <a:t>вдоль</a:t>
            </a:r>
            <a:r>
              <a:rPr lang="en-US" sz="1600" dirty="0"/>
              <a:t> </a:t>
            </a:r>
            <a:r>
              <a:rPr lang="en-US" sz="1600" err="1"/>
              <a:t>борта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» </a:t>
            </a:r>
            <a:r>
              <a:rPr lang="en-US" sz="1600" err="1"/>
              <a:t>указанный</a:t>
            </a:r>
            <a:r>
              <a:rPr lang="en-US" sz="1600" dirty="0"/>
              <a:t>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отгрузки</a:t>
            </a:r>
            <a:r>
              <a:rPr lang="en-US" sz="1600" dirty="0"/>
              <a:t>.</a:t>
            </a:r>
            <a:endParaRPr lang="ru-RU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 и </a:t>
            </a:r>
            <a:r>
              <a:rPr lang="en-US" sz="1600" err="1"/>
              <a:t>разместить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порту</a:t>
            </a:r>
            <a:r>
              <a:rPr lang="en-US" sz="1600" dirty="0"/>
              <a:t> </a:t>
            </a:r>
            <a:r>
              <a:rPr lang="en-US" sz="1600" err="1"/>
              <a:t>отгрузки</a:t>
            </a:r>
            <a:r>
              <a:rPr lang="en-US" sz="1600" dirty="0"/>
              <a:t> </a:t>
            </a:r>
            <a:r>
              <a:rPr lang="en-US" sz="1600" err="1"/>
              <a:t>вдоль</a:t>
            </a:r>
            <a:r>
              <a:rPr lang="en-US" sz="1600" dirty="0"/>
              <a:t> </a:t>
            </a:r>
            <a:r>
              <a:rPr lang="en-US" sz="1600" err="1"/>
              <a:t>борта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</a:t>
            </a:r>
            <a:r>
              <a:rPr lang="en-US" sz="1600" err="1"/>
              <a:t>указанного</a:t>
            </a:r>
            <a:r>
              <a:rPr lang="en-US" sz="1600" dirty="0"/>
              <a:t> </a:t>
            </a:r>
            <a:r>
              <a:rPr lang="en-US" sz="1600" err="1"/>
              <a:t>покупателем</a:t>
            </a:r>
            <a:r>
              <a:rPr lang="en-US" sz="16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погрузить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судно</a:t>
            </a:r>
            <a:r>
              <a:rPr lang="en-US" sz="1600" dirty="0"/>
              <a:t> и </a:t>
            </a:r>
            <a:r>
              <a:rPr lang="en-US" sz="1600" err="1"/>
              <a:t>доставить</a:t>
            </a:r>
            <a:r>
              <a:rPr lang="en-US" sz="1600" dirty="0"/>
              <a:t> в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, а </a:t>
            </a:r>
            <a:r>
              <a:rPr lang="en-US" sz="1600" err="1"/>
              <a:t>также</a:t>
            </a:r>
            <a:r>
              <a:rPr lang="en-US" sz="1600" dirty="0"/>
              <a:t>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порту</a:t>
            </a:r>
            <a:r>
              <a:rPr lang="en-US" sz="1600" dirty="0"/>
              <a:t> в </a:t>
            </a:r>
            <a:r>
              <a:rPr lang="en-US" sz="1600" err="1"/>
              <a:t>момент</a:t>
            </a:r>
            <a:r>
              <a:rPr lang="en-US" sz="1600" dirty="0"/>
              <a:t> </a:t>
            </a:r>
            <a:r>
              <a:rPr lang="en-US" sz="1600" err="1"/>
              <a:t>размещения</a:t>
            </a:r>
            <a:r>
              <a:rPr lang="en-US" sz="1600" dirty="0"/>
              <a:t> </a:t>
            </a:r>
            <a:r>
              <a:rPr lang="en-US" sz="1600" err="1"/>
              <a:t>товара</a:t>
            </a:r>
            <a:r>
              <a:rPr lang="en-US" sz="1600" dirty="0"/>
              <a:t> </a:t>
            </a:r>
            <a:r>
              <a:rPr lang="en-US" sz="1600" err="1"/>
              <a:t>вдоль</a:t>
            </a:r>
            <a:r>
              <a:rPr lang="en-US" sz="1600" dirty="0"/>
              <a:t> </a:t>
            </a:r>
            <a:r>
              <a:rPr lang="en-US" sz="1600" err="1"/>
              <a:t>борта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.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C42C9C-797C-7AC8-FD58-58D78B2C1730}"/>
              </a:ext>
            </a:extLst>
          </p:cNvPr>
          <p:cNvSpPr txBox="1"/>
          <p:nvPr/>
        </p:nvSpPr>
        <p:spPr>
          <a:xfrm>
            <a:off x="620805" y="626997"/>
            <a:ext cx="5268037" cy="2567508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FOB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 </a:t>
            </a:r>
            <a:r>
              <a:rPr lang="en-US" sz="1600" dirty="0"/>
              <a:t>- </a:t>
            </a:r>
            <a:r>
              <a:rPr lang="en-US" sz="1600" err="1"/>
              <a:t>расшифровывается</a:t>
            </a:r>
            <a:r>
              <a:rPr lang="en-US" sz="1600" dirty="0"/>
              <a:t> «Free On Board» named port of shipment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Свободно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борту</a:t>
            </a:r>
            <a:r>
              <a:rPr lang="en-US" sz="1600" dirty="0"/>
              <a:t>» </a:t>
            </a:r>
            <a:r>
              <a:rPr lang="en-US" sz="1600" err="1"/>
              <a:t>указанный</a:t>
            </a:r>
            <a:r>
              <a:rPr lang="en-US" sz="1600" dirty="0"/>
              <a:t>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отгрузки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отгрузки</a:t>
            </a:r>
            <a:r>
              <a:rPr lang="en-US" sz="1600" dirty="0"/>
              <a:t> и </a:t>
            </a:r>
            <a:r>
              <a:rPr lang="en-US" sz="1600" err="1"/>
              <a:t>погрузить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</a:t>
            </a:r>
            <a:r>
              <a:rPr lang="en-US" sz="1600" err="1"/>
              <a:t>указанного</a:t>
            </a:r>
            <a:r>
              <a:rPr lang="en-US" sz="1600" dirty="0"/>
              <a:t> </a:t>
            </a:r>
            <a:r>
              <a:rPr lang="en-US" sz="1600" err="1"/>
              <a:t>покупателем</a:t>
            </a:r>
            <a:r>
              <a:rPr lang="en-US" sz="1600" dirty="0"/>
              <a:t>.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, а </a:t>
            </a:r>
            <a:r>
              <a:rPr lang="en-US" sz="1600" err="1"/>
              <a:t>также</a:t>
            </a:r>
            <a:r>
              <a:rPr lang="en-US" sz="1600" dirty="0"/>
              <a:t>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Риски</a:t>
            </a:r>
            <a:r>
              <a:rPr lang="en-US" sz="1600" dirty="0"/>
              <a:t> </a:t>
            </a:r>
            <a:r>
              <a:rPr lang="en-US" sz="1600" dirty="0" err="1"/>
              <a:t>переходят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борту</a:t>
            </a:r>
            <a:r>
              <a:rPr lang="en-US" sz="1600" dirty="0"/>
              <a:t> </a:t>
            </a:r>
            <a:r>
              <a:rPr lang="en-US" sz="1600" dirty="0" err="1"/>
              <a:t>судна</a:t>
            </a:r>
            <a:r>
              <a:rPr lang="en-US" sz="1600" dirty="0"/>
              <a:t> с </a:t>
            </a:r>
            <a:r>
              <a:rPr lang="en-US" sz="1600" dirty="0" err="1"/>
              <a:t>момента</a:t>
            </a:r>
            <a:r>
              <a:rPr lang="en-US" sz="1600" dirty="0"/>
              <a:t> </a:t>
            </a:r>
            <a:r>
              <a:rPr lang="en-US" sz="1600" dirty="0" err="1"/>
              <a:t>полной</a:t>
            </a:r>
            <a:r>
              <a:rPr lang="en-US" sz="1600" dirty="0"/>
              <a:t> </a:t>
            </a:r>
            <a:r>
              <a:rPr lang="en-US" sz="1600" dirty="0" err="1"/>
              <a:t>погрузки</a:t>
            </a:r>
            <a:r>
              <a:rPr lang="en-US" sz="1500" dirty="0"/>
              <a:t>.</a:t>
            </a:r>
            <a:endParaRPr lang="en-US"/>
          </a:p>
        </p:txBody>
      </p:sp>
      <p:pic>
        <p:nvPicPr>
          <p:cNvPr id="5" name="Picture 4" descr="Картонные коробки">
            <a:extLst>
              <a:ext uri="{FF2B5EF4-FFF2-40B4-BE49-F238E27FC236}">
                <a16:creationId xmlns:a16="http://schemas.microsoft.com/office/drawing/2014/main" xmlns="" id="{B772AED6-6652-6828-52CD-F94893377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4" r="14406"/>
          <a:stretch/>
        </p:blipFill>
        <p:spPr>
          <a:xfrm>
            <a:off x="7047513" y="975645"/>
            <a:ext cx="4443447" cy="4443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Пустой поезд">
            <a:extLst>
              <a:ext uri="{FF2B5EF4-FFF2-40B4-BE49-F238E27FC236}">
                <a16:creationId xmlns:a16="http://schemas.microsoft.com/office/drawing/2014/main" xmlns="" id="{4D7AF710-7B93-38E1-3A9D-776E55EB9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2" r="-2" b="125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F04D94-5D02-443B-801E-0CAC1D4EB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57DA40C-10B8-4678-8433-AA03ED65E9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8D398D-6D41-1847-56AE-295E479D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620486"/>
            <a:ext cx="5344886" cy="406254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4000" spc="750" dirty="0">
                <a:solidFill>
                  <a:schemeClr val="bg1"/>
                </a:solidFill>
              </a:rPr>
              <a:t>Группа </a:t>
            </a:r>
            <a:r>
              <a:rPr lang="en-US" sz="4000" spc="750" dirty="0">
                <a:solidFill>
                  <a:srgbClr val="FFFF00"/>
                </a:solidFill>
              </a:rPr>
              <a:t>С</a:t>
            </a:r>
            <a:r>
              <a:rPr lang="en-US" sz="4000" spc="750" dirty="0">
                <a:solidFill>
                  <a:schemeClr val="bg1"/>
                </a:solidFill>
              </a:rPr>
              <a:t> (</a:t>
            </a:r>
            <a:r>
              <a:rPr lang="en-US" sz="4000" spc="750" err="1">
                <a:solidFill>
                  <a:schemeClr val="bg1"/>
                </a:solidFill>
              </a:rPr>
              <a:t>Основная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err="1">
                <a:solidFill>
                  <a:schemeClr val="bg1"/>
                </a:solidFill>
              </a:rPr>
              <a:t>перевозка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err="1">
                <a:solidFill>
                  <a:schemeClr val="bg1"/>
                </a:solidFill>
              </a:rPr>
              <a:t>оплачена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err="1">
                <a:solidFill>
                  <a:schemeClr val="bg1"/>
                </a:solidFill>
              </a:rPr>
              <a:t>продавцом</a:t>
            </a:r>
            <a:r>
              <a:rPr lang="en-US" sz="4000" spc="75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F3D9AA-2746-40BA-A174-3C45EA458C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0BF160C-EC5F-45F5-9B8D-197AFA37B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779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D9D89B5-CCAB-4617-B70E-501DBE3C8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Куча грузовых контейнеров на фуре в гавани">
            <a:extLst>
              <a:ext uri="{FF2B5EF4-FFF2-40B4-BE49-F238E27FC236}">
                <a16:creationId xmlns:a16="http://schemas.microsoft.com/office/drawing/2014/main" xmlns="" id="{3909E9AD-96F5-BCDA-A8E3-10820C59D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65" r="-2" b="17813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BA7F4B-1E1F-1AB1-70FF-19A88D28CAA7}"/>
              </a:ext>
            </a:extLst>
          </p:cNvPr>
          <p:cNvSpPr txBox="1"/>
          <p:nvPr/>
        </p:nvSpPr>
        <p:spPr>
          <a:xfrm>
            <a:off x="100263" y="4353348"/>
            <a:ext cx="12045615" cy="1465973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/>
              <a:t>Условия</a:t>
            </a:r>
            <a:r>
              <a:rPr lang="en-US" sz="1600" dirty="0"/>
              <a:t> </a:t>
            </a:r>
            <a:r>
              <a:rPr lang="en-US" sz="1600" err="1"/>
              <a:t>поставки</a:t>
            </a:r>
            <a:r>
              <a:rPr lang="en-US" sz="1600" dirty="0"/>
              <a:t> CFR </a:t>
            </a:r>
            <a:r>
              <a:rPr lang="en-US" sz="1600" err="1"/>
              <a:t>Инкотермс</a:t>
            </a:r>
            <a:r>
              <a:rPr lang="en-US" sz="1600" dirty="0"/>
              <a:t> 2020 - </a:t>
            </a:r>
            <a:r>
              <a:rPr lang="en-US" sz="1600" err="1"/>
              <a:t>расшифровывается</a:t>
            </a:r>
            <a:r>
              <a:rPr lang="en-US" sz="1600" dirty="0"/>
              <a:t> «Cost and Freight» named port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Стоимость</a:t>
            </a:r>
            <a:r>
              <a:rPr lang="en-US" sz="1600" dirty="0"/>
              <a:t> и </a:t>
            </a:r>
            <a:r>
              <a:rPr lang="en-US" sz="1600" err="1"/>
              <a:t>фрахт</a:t>
            </a:r>
            <a:r>
              <a:rPr lang="en-US" sz="1600" dirty="0"/>
              <a:t>» </a:t>
            </a:r>
            <a:r>
              <a:rPr lang="en-US" sz="1600" err="1"/>
              <a:t>указанный</a:t>
            </a:r>
            <a:r>
              <a:rPr lang="en-US" sz="1600" dirty="0"/>
              <a:t>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погрузить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и </a:t>
            </a:r>
            <a:r>
              <a:rPr lang="en-US" sz="1600" err="1"/>
              <a:t>доставить</a:t>
            </a:r>
            <a:r>
              <a:rPr lang="en-US" sz="1600" dirty="0"/>
              <a:t> в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разгрузить</a:t>
            </a:r>
            <a:r>
              <a:rPr lang="en-US" sz="1600" dirty="0"/>
              <a:t> и </a:t>
            </a:r>
            <a:r>
              <a:rPr lang="en-US" sz="1600" err="1"/>
              <a:t>принять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порту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, а </a:t>
            </a:r>
            <a:r>
              <a:rPr lang="en-US" sz="1600" err="1"/>
              <a:t>также</a:t>
            </a:r>
            <a:r>
              <a:rPr lang="en-US" sz="1600" dirty="0"/>
              <a:t>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борту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с </a:t>
            </a:r>
            <a:r>
              <a:rPr lang="en-US" sz="1600" err="1"/>
              <a:t>момента</a:t>
            </a:r>
            <a:r>
              <a:rPr lang="en-US" sz="1600" dirty="0"/>
              <a:t> </a:t>
            </a:r>
            <a:r>
              <a:rPr lang="en-US" sz="1600" err="1"/>
              <a:t>полной</a:t>
            </a:r>
            <a:r>
              <a:rPr lang="en-US" sz="1600" dirty="0"/>
              <a:t> </a:t>
            </a:r>
            <a:r>
              <a:rPr lang="en-US" sz="1600" err="1"/>
              <a:t>погрузки</a:t>
            </a:r>
            <a:r>
              <a:rPr lang="en-US" sz="1600" dirty="0"/>
              <a:t>. </a:t>
            </a:r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5DEFE8-24AF-47F7-B020-D4D76ABA1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AE3873-25FC-4346-B1D5-82E5F9D95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Изображение выглядит как текст, офисные принадлежности, ручка, пишущ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7218060E-9F74-E3B9-8BCF-8E88F3E1D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5" r="158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5F52F1-D312-7973-ED0B-5EE497E5F2C4}"/>
              </a:ext>
            </a:extLst>
          </p:cNvPr>
          <p:cNvSpPr txBox="1"/>
          <p:nvPr/>
        </p:nvSpPr>
        <p:spPr>
          <a:xfrm>
            <a:off x="8532904" y="289373"/>
            <a:ext cx="3434102" cy="5770153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CIF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 </a:t>
            </a:r>
            <a:r>
              <a:rPr lang="en-US" sz="1600" dirty="0"/>
              <a:t>- </a:t>
            </a:r>
            <a:r>
              <a:rPr lang="en-US" sz="1600" err="1"/>
              <a:t>расшифровывается</a:t>
            </a:r>
            <a:r>
              <a:rPr lang="en-US" sz="1600" dirty="0"/>
              <a:t> «Cost, Insurance and Freight» named port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Стоимость</a:t>
            </a:r>
            <a:r>
              <a:rPr lang="en-US" sz="1600" dirty="0"/>
              <a:t>, </a:t>
            </a:r>
            <a:r>
              <a:rPr lang="en-US" sz="1600" err="1"/>
              <a:t>страхование</a:t>
            </a:r>
            <a:r>
              <a:rPr lang="en-US" sz="1600" dirty="0"/>
              <a:t> и </a:t>
            </a:r>
            <a:r>
              <a:rPr lang="en-US" sz="1600" err="1"/>
              <a:t>фрахт</a:t>
            </a:r>
            <a:r>
              <a:rPr lang="en-US" sz="1600" dirty="0"/>
              <a:t>» </a:t>
            </a:r>
            <a:r>
              <a:rPr lang="en-US" sz="1600" err="1"/>
              <a:t>указанный</a:t>
            </a:r>
            <a:r>
              <a:rPr lang="en-US" sz="1600" dirty="0"/>
              <a:t>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застраховать</a:t>
            </a:r>
            <a:r>
              <a:rPr lang="en-US" sz="1600" dirty="0"/>
              <a:t>, </a:t>
            </a:r>
            <a:r>
              <a:rPr lang="en-US" sz="1600" err="1"/>
              <a:t>погрузить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борта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и </a:t>
            </a:r>
            <a:r>
              <a:rPr lang="en-US" sz="1600" err="1"/>
              <a:t>доставить</a:t>
            </a:r>
            <a:r>
              <a:rPr lang="en-US" sz="1600" dirty="0"/>
              <a:t> в </a:t>
            </a:r>
            <a:r>
              <a:rPr lang="en-US" sz="1600" err="1"/>
              <a:t>порт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. </a:t>
            </a:r>
            <a:endParaRPr lang="en-US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разгрузить</a:t>
            </a:r>
            <a:r>
              <a:rPr lang="en-US" sz="1600" dirty="0"/>
              <a:t> и </a:t>
            </a:r>
            <a:r>
              <a:rPr lang="en-US" sz="1600" err="1"/>
              <a:t>принять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порту</a:t>
            </a:r>
            <a:r>
              <a:rPr lang="en-US" sz="1600" dirty="0"/>
              <a:t> </a:t>
            </a:r>
            <a:r>
              <a:rPr lang="en-US" sz="1600" err="1"/>
              <a:t>разгрузки</a:t>
            </a:r>
            <a:r>
              <a:rPr lang="en-US" sz="1600" dirty="0"/>
              <a:t>, а </a:t>
            </a:r>
            <a:r>
              <a:rPr lang="en-US" sz="1600" err="1"/>
              <a:t>также</a:t>
            </a:r>
            <a:r>
              <a:rPr lang="en-US" sz="1600" dirty="0"/>
              <a:t>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  <a:endParaRPr lang="en-US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борту</a:t>
            </a:r>
            <a:r>
              <a:rPr lang="en-US" sz="1600" dirty="0"/>
              <a:t> </a:t>
            </a:r>
            <a:r>
              <a:rPr lang="en-US" sz="1600" err="1"/>
              <a:t>судна</a:t>
            </a:r>
            <a:r>
              <a:rPr lang="en-US" sz="1600" dirty="0"/>
              <a:t> с </a:t>
            </a:r>
            <a:r>
              <a:rPr lang="en-US" sz="1600" err="1"/>
              <a:t>момента</a:t>
            </a:r>
            <a:r>
              <a:rPr lang="en-US" sz="1600" dirty="0"/>
              <a:t> </a:t>
            </a:r>
            <a:r>
              <a:rPr lang="en-US" sz="1600" err="1"/>
              <a:t>полной</a:t>
            </a:r>
            <a:r>
              <a:rPr lang="en-US" sz="1600" dirty="0"/>
              <a:t> </a:t>
            </a:r>
            <a:r>
              <a:rPr lang="en-US" sz="1600" err="1"/>
              <a:t>погрузки</a:t>
            </a:r>
            <a:r>
              <a:rPr lang="en-US" sz="1600" dirty="0"/>
              <a:t>. </a:t>
            </a:r>
            <a:endParaRPr lang="en-US" sz="16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D9D89B5-CCAB-4617-B70E-501DBE3C8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Изображение выглядит как небо, на открытом воздухе, трава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FF9ADF6-EBA3-B93F-5944-EB376CCF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88" b="23888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87805-04EA-234D-698F-C16AE2D4E05E}"/>
              </a:ext>
            </a:extLst>
          </p:cNvPr>
          <p:cNvSpPr txBox="1"/>
          <p:nvPr/>
        </p:nvSpPr>
        <p:spPr>
          <a:xfrm>
            <a:off x="230606" y="4327988"/>
            <a:ext cx="11734799" cy="1802149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CIP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</a:t>
            </a:r>
            <a:r>
              <a:rPr lang="en-US" sz="1600" dirty="0"/>
              <a:t> - </a:t>
            </a:r>
            <a:r>
              <a:rPr lang="en-US" sz="1600" err="1"/>
              <a:t>расшифровывается</a:t>
            </a:r>
            <a:r>
              <a:rPr lang="en-US" sz="1600" dirty="0"/>
              <a:t> «Carriage and Insurance Paid to» named place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Фрахт</a:t>
            </a:r>
            <a:r>
              <a:rPr lang="en-US" sz="1600" dirty="0"/>
              <a:t>/</a:t>
            </a:r>
            <a:r>
              <a:rPr lang="en-US" sz="1600" err="1"/>
              <a:t>перевозка</a:t>
            </a:r>
            <a:r>
              <a:rPr lang="en-US" sz="1600" dirty="0"/>
              <a:t> и </a:t>
            </a:r>
            <a:r>
              <a:rPr lang="en-US" sz="1600" err="1"/>
              <a:t>страхование</a:t>
            </a:r>
            <a:r>
              <a:rPr lang="en-US" sz="1600" dirty="0"/>
              <a:t> </a:t>
            </a:r>
            <a:r>
              <a:rPr lang="en-US" sz="1600" err="1"/>
              <a:t>оплачены</a:t>
            </a:r>
            <a:r>
              <a:rPr lang="en-US" sz="1600" dirty="0"/>
              <a:t> </a:t>
            </a:r>
            <a:r>
              <a:rPr lang="en-US" sz="1600" err="1"/>
              <a:t>до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 sz="16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застраховать</a:t>
            </a:r>
            <a:r>
              <a:rPr lang="en-US" sz="1600" dirty="0"/>
              <a:t> и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в </a:t>
            </a:r>
            <a:r>
              <a:rPr lang="en-US" sz="1600" err="1"/>
              <a:t>согласованное</a:t>
            </a:r>
            <a:r>
              <a:rPr lang="en-US" sz="1600" dirty="0"/>
              <a:t> </a:t>
            </a:r>
            <a:r>
              <a:rPr lang="en-US" sz="1600" err="1"/>
              <a:t>место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Покупатель</a:t>
            </a:r>
            <a:r>
              <a:rPr lang="en-US" sz="1600" dirty="0"/>
              <a:t> </a:t>
            </a:r>
            <a:r>
              <a:rPr lang="en-US" sz="1600" dirty="0" err="1"/>
              <a:t>обязан</a:t>
            </a:r>
            <a:r>
              <a:rPr lang="en-US" sz="1600" dirty="0"/>
              <a:t>: </a:t>
            </a:r>
            <a:r>
              <a:rPr lang="en-US" sz="1600" dirty="0" err="1"/>
              <a:t>разгрузить</a:t>
            </a:r>
            <a:r>
              <a:rPr lang="en-US" sz="1600" dirty="0"/>
              <a:t> </a:t>
            </a:r>
            <a:r>
              <a:rPr lang="en-US" sz="1600" dirty="0" err="1"/>
              <a:t>товар</a:t>
            </a:r>
            <a:r>
              <a:rPr lang="en-US" sz="1600" dirty="0"/>
              <a:t> и </a:t>
            </a:r>
            <a:r>
              <a:rPr lang="en-US" sz="1600" dirty="0" err="1"/>
              <a:t>выполнить</a:t>
            </a:r>
            <a:r>
              <a:rPr lang="en-US" sz="1600" dirty="0"/>
              <a:t> </a:t>
            </a:r>
            <a:r>
              <a:rPr lang="en-US" sz="1600" dirty="0" err="1"/>
              <a:t>импортное</a:t>
            </a:r>
            <a:r>
              <a:rPr lang="en-US" sz="1600" dirty="0"/>
              <a:t> </a:t>
            </a:r>
            <a:r>
              <a:rPr lang="en-US" sz="1600" dirty="0" err="1"/>
              <a:t>таможенное</a:t>
            </a:r>
            <a:r>
              <a:rPr lang="en-US" sz="1600" dirty="0"/>
              <a:t> </a:t>
            </a:r>
            <a:r>
              <a:rPr lang="en-US" sz="1600" dirty="0" err="1"/>
              <a:t>оформление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момент</a:t>
            </a:r>
            <a:r>
              <a:rPr lang="en-US" sz="1600" dirty="0"/>
              <a:t> </a:t>
            </a:r>
            <a:r>
              <a:rPr lang="en-US" sz="1600" err="1"/>
              <a:t>передачи</a:t>
            </a:r>
            <a:r>
              <a:rPr lang="en-US" sz="1600" dirty="0"/>
              <a:t> </a:t>
            </a:r>
            <a:r>
              <a:rPr lang="en-US" sz="1600" err="1"/>
              <a:t>продавцом</a:t>
            </a:r>
            <a:r>
              <a:rPr lang="en-US" sz="1600" dirty="0"/>
              <a:t> </a:t>
            </a:r>
            <a:r>
              <a:rPr lang="en-US" sz="1600" err="1"/>
              <a:t>товара</a:t>
            </a:r>
            <a:r>
              <a:rPr lang="en-US" sz="1600" dirty="0"/>
              <a:t> </a:t>
            </a:r>
            <a:r>
              <a:rPr lang="en-US" sz="1600" err="1"/>
              <a:t>перевозчику</a:t>
            </a:r>
            <a:r>
              <a:rPr lang="en-US" sz="1600" dirty="0"/>
              <a:t>.</a:t>
            </a:r>
            <a:endParaRPr lang="ru-RU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5DEFE8-24AF-47F7-B020-D4D76ABA1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AE3873-25FC-4346-B1D5-82E5F9D95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Изображение выглядит как в помещении, строительство, запасы, склад&#10;&#10;Автоматически созданное описание">
            <a:extLst>
              <a:ext uri="{FF2B5EF4-FFF2-40B4-BE49-F238E27FC236}">
                <a16:creationId xmlns:a16="http://schemas.microsoft.com/office/drawing/2014/main" xmlns="" id="{E65B181D-B57B-A988-66A6-01151A443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2" r="1781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113671-658C-EAB7-0630-FE3DC6843476}"/>
              </a:ext>
            </a:extLst>
          </p:cNvPr>
          <p:cNvSpPr txBox="1"/>
          <p:nvPr/>
        </p:nvSpPr>
        <p:spPr>
          <a:xfrm>
            <a:off x="8318222" y="121284"/>
            <a:ext cx="3716018" cy="4019676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CPT </a:t>
            </a:r>
            <a:r>
              <a:rPr lang="en-US" sz="1600" dirty="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</a:t>
            </a:r>
            <a:r>
              <a:rPr lang="en-US" sz="1600" dirty="0"/>
              <a:t> - </a:t>
            </a:r>
            <a:r>
              <a:rPr lang="en-US" sz="1600" dirty="0" err="1"/>
              <a:t>расшифровывается</a:t>
            </a:r>
            <a:r>
              <a:rPr lang="en-US" sz="1600" dirty="0"/>
              <a:t> «Carriage Paid To» named place of destination </a:t>
            </a:r>
            <a:r>
              <a:rPr lang="en-US" sz="1600" dirty="0" err="1"/>
              <a:t>переводится</a:t>
            </a:r>
            <a:r>
              <a:rPr lang="en-US" sz="1600" dirty="0"/>
              <a:t> «</a:t>
            </a:r>
            <a:r>
              <a:rPr lang="en-US" sz="1600" dirty="0" err="1"/>
              <a:t>Фрахт</a:t>
            </a:r>
            <a:r>
              <a:rPr lang="en-US" sz="1600" dirty="0"/>
              <a:t>/</a:t>
            </a:r>
            <a:r>
              <a:rPr lang="en-US" sz="1600" dirty="0" err="1"/>
              <a:t>перевозка</a:t>
            </a:r>
            <a:r>
              <a:rPr lang="en-US" sz="1600" dirty="0"/>
              <a:t> </a:t>
            </a:r>
            <a:r>
              <a:rPr lang="en-US" sz="1600" dirty="0" err="1"/>
              <a:t>оплачены</a:t>
            </a:r>
            <a:r>
              <a:rPr lang="en-US" sz="1600" dirty="0"/>
              <a:t> </a:t>
            </a:r>
            <a:r>
              <a:rPr lang="en-US" sz="1600" dirty="0" err="1"/>
              <a:t>до</a:t>
            </a:r>
            <a:r>
              <a:rPr lang="en-US" sz="1600" dirty="0"/>
              <a:t>» </a:t>
            </a:r>
            <a:r>
              <a:rPr lang="en-US" sz="1600" dirty="0" err="1"/>
              <a:t>указанное</a:t>
            </a:r>
            <a:r>
              <a:rPr lang="en-US" sz="1600" dirty="0"/>
              <a:t> </a:t>
            </a:r>
            <a:r>
              <a:rPr lang="en-US" sz="1600" dirty="0" err="1"/>
              <a:t>название</a:t>
            </a:r>
            <a:r>
              <a:rPr lang="en-US" sz="1600" dirty="0"/>
              <a:t> </a:t>
            </a:r>
            <a:r>
              <a:rPr lang="en-US" sz="1600" dirty="0" err="1"/>
              <a:t>места</a:t>
            </a:r>
            <a:r>
              <a:rPr lang="en-US" sz="1600" dirty="0"/>
              <a:t> </a:t>
            </a:r>
            <a:r>
              <a:rPr lang="en-US" sz="1600" dirty="0" err="1"/>
              <a:t>назначения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Продавец</a:t>
            </a:r>
            <a:r>
              <a:rPr lang="en-US" sz="1600" dirty="0"/>
              <a:t> </a:t>
            </a:r>
            <a:r>
              <a:rPr lang="en-US" sz="1600" dirty="0" err="1"/>
              <a:t>обязан</a:t>
            </a:r>
            <a:r>
              <a:rPr lang="en-US" sz="1600" dirty="0"/>
              <a:t>: </a:t>
            </a:r>
            <a:r>
              <a:rPr lang="en-US" sz="1600" dirty="0" err="1"/>
              <a:t>выполнить</a:t>
            </a:r>
            <a:r>
              <a:rPr lang="en-US" sz="1600" dirty="0"/>
              <a:t> </a:t>
            </a:r>
            <a:r>
              <a:rPr lang="en-US" sz="1600" dirty="0" err="1"/>
              <a:t>экспортное</a:t>
            </a:r>
            <a:r>
              <a:rPr lang="en-US" sz="1600" dirty="0"/>
              <a:t> </a:t>
            </a:r>
            <a:r>
              <a:rPr lang="en-US" sz="1600" dirty="0" err="1"/>
              <a:t>таможенное</a:t>
            </a:r>
            <a:r>
              <a:rPr lang="en-US" sz="1600" dirty="0"/>
              <a:t> </a:t>
            </a:r>
            <a:r>
              <a:rPr lang="en-US" sz="1600" dirty="0" err="1"/>
              <a:t>оформление</a:t>
            </a:r>
            <a:r>
              <a:rPr lang="en-US" sz="1600" dirty="0"/>
              <a:t> и </a:t>
            </a:r>
            <a:r>
              <a:rPr lang="en-US" sz="1600" dirty="0" err="1"/>
              <a:t>доставить</a:t>
            </a:r>
            <a:r>
              <a:rPr lang="en-US" sz="1600" dirty="0"/>
              <a:t> </a:t>
            </a:r>
            <a:r>
              <a:rPr lang="en-US" sz="1600" dirty="0" err="1"/>
              <a:t>товар</a:t>
            </a:r>
            <a:r>
              <a:rPr lang="en-US" sz="1600" dirty="0"/>
              <a:t> в </a:t>
            </a:r>
            <a:r>
              <a:rPr lang="en-US" sz="1600" dirty="0" err="1"/>
              <a:t>согласованное</a:t>
            </a:r>
            <a:r>
              <a:rPr lang="en-US" sz="1600" dirty="0"/>
              <a:t> </a:t>
            </a:r>
            <a:r>
              <a:rPr lang="en-US" sz="1600" dirty="0" err="1"/>
              <a:t>место</a:t>
            </a:r>
            <a:r>
              <a:rPr lang="en-US" sz="1600" dirty="0"/>
              <a:t> </a:t>
            </a:r>
            <a:r>
              <a:rPr lang="en-US" sz="1600" dirty="0" err="1"/>
              <a:t>назначения</a:t>
            </a:r>
            <a:r>
              <a:rPr lang="en-US" sz="16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dirty="0" err="1"/>
              <a:t>Покупатель</a:t>
            </a:r>
            <a:r>
              <a:rPr lang="en-US" sz="1600" dirty="0"/>
              <a:t> </a:t>
            </a:r>
            <a:r>
              <a:rPr lang="en-US" sz="1600" dirty="0" err="1"/>
              <a:t>обязан</a:t>
            </a:r>
            <a:r>
              <a:rPr lang="en-US" sz="1600" dirty="0"/>
              <a:t>: </a:t>
            </a:r>
            <a:r>
              <a:rPr lang="en-US" sz="1600" dirty="0" err="1"/>
              <a:t>разгрузить</a:t>
            </a:r>
            <a:r>
              <a:rPr lang="en-US" sz="1600" dirty="0"/>
              <a:t> </a:t>
            </a:r>
            <a:r>
              <a:rPr lang="en-US" sz="1600" dirty="0" err="1"/>
              <a:t>товар</a:t>
            </a:r>
            <a:r>
              <a:rPr lang="en-US" sz="1600" dirty="0"/>
              <a:t> и </a:t>
            </a:r>
            <a:r>
              <a:rPr lang="en-US" sz="1600" dirty="0" err="1"/>
              <a:t>выполнить</a:t>
            </a:r>
            <a:r>
              <a:rPr lang="en-US" sz="1600" dirty="0"/>
              <a:t> </a:t>
            </a:r>
            <a:r>
              <a:rPr lang="en-US" sz="1600" dirty="0" err="1"/>
              <a:t>импортное</a:t>
            </a:r>
            <a:r>
              <a:rPr lang="en-US" sz="1600" dirty="0"/>
              <a:t> </a:t>
            </a:r>
            <a:r>
              <a:rPr lang="en-US" sz="1600" dirty="0" err="1"/>
              <a:t>таможенное</a:t>
            </a:r>
            <a:r>
              <a:rPr lang="en-US" sz="1600" dirty="0"/>
              <a:t> </a:t>
            </a:r>
            <a:r>
              <a:rPr lang="en-US" sz="1600" dirty="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Риски</a:t>
            </a:r>
            <a:r>
              <a:rPr lang="en-US" sz="1600" dirty="0"/>
              <a:t> </a:t>
            </a:r>
            <a:r>
              <a:rPr lang="en-US" sz="1600" dirty="0" err="1"/>
              <a:t>переходят</a:t>
            </a:r>
            <a:r>
              <a:rPr lang="en-US" sz="1600" dirty="0"/>
              <a:t> в </a:t>
            </a:r>
            <a:r>
              <a:rPr lang="en-US" sz="1600" dirty="0" err="1"/>
              <a:t>момент</a:t>
            </a:r>
            <a:r>
              <a:rPr lang="en-US" sz="1600" dirty="0"/>
              <a:t> </a:t>
            </a:r>
            <a:r>
              <a:rPr lang="en-US" sz="1600" dirty="0" err="1"/>
              <a:t>передачи</a:t>
            </a:r>
            <a:r>
              <a:rPr lang="en-US" sz="1600" dirty="0"/>
              <a:t> </a:t>
            </a:r>
            <a:r>
              <a:rPr lang="en-US" sz="1600" dirty="0" err="1"/>
              <a:t>продавцом</a:t>
            </a:r>
            <a:r>
              <a:rPr lang="en-US" sz="1600" dirty="0"/>
              <a:t> </a:t>
            </a:r>
            <a:r>
              <a:rPr lang="en-US" sz="1600" dirty="0" err="1"/>
              <a:t>товара</a:t>
            </a:r>
            <a:r>
              <a:rPr lang="en-US" sz="1600" dirty="0"/>
              <a:t> </a:t>
            </a:r>
            <a:r>
              <a:rPr lang="en-US" sz="1600" dirty="0" err="1"/>
              <a:t>перевозчику</a:t>
            </a:r>
            <a:r>
              <a:rPr lang="en-US" sz="1600" dirty="0"/>
              <a:t>.</a:t>
            </a:r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E3AE8C3-8F65-40F4-BABE-E70F383014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2FC4764-B8D5-4F87-95DB-3125B2D128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4C1654F-94F5-497E-8ECF-F2A7E84D6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F6FFF9-8184-123F-ED4E-29FC2542A38F}"/>
              </a:ext>
            </a:extLst>
          </p:cNvPr>
          <p:cNvSpPr txBox="1"/>
          <p:nvPr/>
        </p:nvSpPr>
        <p:spPr>
          <a:xfrm>
            <a:off x="4133492" y="149976"/>
            <a:ext cx="3876949" cy="269499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err="1"/>
              <a:t>Инкотермс</a:t>
            </a:r>
            <a:r>
              <a:rPr lang="en-US" sz="1600" b="1" dirty="0"/>
              <a:t> 2020</a:t>
            </a:r>
            <a:r>
              <a:rPr lang="en-US" sz="1600" dirty="0"/>
              <a:t> (</a:t>
            </a:r>
            <a:r>
              <a:rPr lang="en-US" sz="1600" dirty="0" err="1"/>
              <a:t>англ</a:t>
            </a:r>
            <a:r>
              <a:rPr lang="en-US" sz="1600" dirty="0"/>
              <a:t>. Incoterms 2020) — </a:t>
            </a:r>
            <a:r>
              <a:rPr lang="en-US" sz="1600" dirty="0" err="1"/>
              <a:t>это</a:t>
            </a:r>
            <a:r>
              <a:rPr lang="en-US" sz="1600" dirty="0"/>
              <a:t> 11 </a:t>
            </a:r>
            <a:r>
              <a:rPr lang="en-US" sz="1600" dirty="0" err="1"/>
              <a:t>международных</a:t>
            </a:r>
            <a:r>
              <a:rPr lang="en-US" sz="1600" dirty="0"/>
              <a:t> </a:t>
            </a:r>
            <a:r>
              <a:rPr lang="en-US" sz="1600" dirty="0" err="1"/>
              <a:t>правил</a:t>
            </a:r>
            <a:r>
              <a:rPr lang="en-US" sz="1600" dirty="0"/>
              <a:t>, </a:t>
            </a:r>
            <a:r>
              <a:rPr lang="en-US" sz="1600" dirty="0" err="1"/>
              <a:t>применяемых</a:t>
            </a:r>
            <a:r>
              <a:rPr lang="en-US" sz="1600" dirty="0"/>
              <a:t> в </a:t>
            </a:r>
            <a:r>
              <a:rPr lang="en-US" sz="1600" dirty="0" err="1"/>
              <a:t>международной</a:t>
            </a:r>
            <a:r>
              <a:rPr lang="en-US" sz="1600" dirty="0"/>
              <a:t> </a:t>
            </a:r>
            <a:r>
              <a:rPr lang="en-US" sz="1600" dirty="0" err="1"/>
              <a:t>торговле</a:t>
            </a:r>
            <a:r>
              <a:rPr lang="en-US" sz="1600" dirty="0"/>
              <a:t>, </a:t>
            </a:r>
            <a:r>
              <a:rPr lang="en-US" sz="1600" dirty="0" err="1"/>
              <a:t>которые</a:t>
            </a:r>
            <a:r>
              <a:rPr lang="en-US" sz="1600" dirty="0"/>
              <a:t> </a:t>
            </a:r>
            <a:r>
              <a:rPr lang="en-US" sz="1600" dirty="0" err="1"/>
              <a:t>определяют</a:t>
            </a:r>
            <a:r>
              <a:rPr lang="en-US" sz="1600" dirty="0"/>
              <a:t> </a:t>
            </a:r>
            <a:r>
              <a:rPr lang="en-US" sz="1600" dirty="0" err="1"/>
              <a:t>права</a:t>
            </a:r>
            <a:r>
              <a:rPr lang="en-US" sz="1600" dirty="0"/>
              <a:t> и </a:t>
            </a:r>
            <a:r>
              <a:rPr lang="en-US" sz="1600" dirty="0" err="1"/>
              <a:t>обязанности</a:t>
            </a:r>
            <a:r>
              <a:rPr lang="en-US" sz="1600" dirty="0"/>
              <a:t> </a:t>
            </a:r>
            <a:r>
              <a:rPr lang="en-US" sz="1600" dirty="0" err="1"/>
              <a:t>сторон</a:t>
            </a:r>
            <a:r>
              <a:rPr lang="en-US" sz="1600" dirty="0"/>
              <a:t> </a:t>
            </a:r>
            <a:r>
              <a:rPr lang="en-US" sz="1600" dirty="0" err="1"/>
              <a:t>по</a:t>
            </a:r>
            <a:r>
              <a:rPr lang="en-US" sz="1600" dirty="0"/>
              <a:t> </a:t>
            </a:r>
            <a:r>
              <a:rPr lang="en-US" sz="1600" dirty="0" err="1"/>
              <a:t>договору</a:t>
            </a:r>
            <a:r>
              <a:rPr lang="en-US" sz="1600" dirty="0"/>
              <a:t> </a:t>
            </a:r>
            <a:r>
              <a:rPr lang="en-US" sz="1600" dirty="0" err="1"/>
              <a:t>купли-продажи</a:t>
            </a:r>
            <a:r>
              <a:rPr lang="en-US" sz="1600" dirty="0"/>
              <a:t>, в </a:t>
            </a:r>
            <a:r>
              <a:rPr lang="en-US" sz="1600" dirty="0" err="1"/>
              <a:t>части</a:t>
            </a:r>
            <a:r>
              <a:rPr lang="en-US" sz="1600" dirty="0"/>
              <a:t> </a:t>
            </a:r>
            <a:r>
              <a:rPr lang="en-US" sz="1600" dirty="0" err="1"/>
              <a:t>доставки</a:t>
            </a:r>
            <a:r>
              <a:rPr lang="en-US" sz="1600" dirty="0"/>
              <a:t> </a:t>
            </a:r>
            <a:r>
              <a:rPr lang="en-US" sz="1600" dirty="0" err="1"/>
              <a:t>товара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</a:t>
            </a:r>
            <a:r>
              <a:rPr lang="en-US" sz="1600" dirty="0" err="1"/>
              <a:t>продавца</a:t>
            </a:r>
            <a:r>
              <a:rPr lang="en-US" sz="1600" dirty="0"/>
              <a:t> к </a:t>
            </a:r>
            <a:r>
              <a:rPr lang="en-US" sz="1600" dirty="0" err="1"/>
              <a:t>покупателю</a:t>
            </a:r>
            <a:r>
              <a:rPr lang="en-US" sz="1600" dirty="0"/>
              <a:t> (</a:t>
            </a:r>
            <a:r>
              <a:rPr lang="en-US" sz="1600" dirty="0" err="1"/>
              <a:t>условия</a:t>
            </a:r>
            <a:r>
              <a:rPr lang="en-US" sz="1600" dirty="0"/>
              <a:t> </a:t>
            </a:r>
            <a:r>
              <a:rPr lang="en-US" sz="1600" dirty="0" err="1"/>
              <a:t>поставки</a:t>
            </a:r>
            <a:r>
              <a:rPr lang="en-US" sz="1600" dirty="0"/>
              <a:t> </a:t>
            </a:r>
            <a:r>
              <a:rPr lang="en-US" sz="1600" dirty="0" err="1"/>
              <a:t>товаров</a:t>
            </a:r>
            <a:r>
              <a:rPr lang="en-US" sz="1600" dirty="0"/>
              <a:t>).</a:t>
            </a:r>
            <a:endParaRPr lang="ru-RU" dirty="0"/>
          </a:p>
        </p:txBody>
      </p:sp>
      <p:pic>
        <p:nvPicPr>
          <p:cNvPr id="4" name="Picture 3" descr="Корзина для покупок в полях">
            <a:extLst>
              <a:ext uri="{FF2B5EF4-FFF2-40B4-BE49-F238E27FC236}">
                <a16:creationId xmlns:a16="http://schemas.microsoft.com/office/drawing/2014/main" xmlns="" id="{E1D64DCA-D13C-C102-5D6A-A4121FFA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0" r="18953" b="-1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0D12BF-201A-7018-0381-4421CA3DC6D7}"/>
              </a:ext>
            </a:extLst>
          </p:cNvPr>
          <p:cNvSpPr txBox="1"/>
          <p:nvPr/>
        </p:nvSpPr>
        <p:spPr>
          <a:xfrm>
            <a:off x="4092743" y="2779295"/>
            <a:ext cx="391627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Общее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количество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терминов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сокращено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с 13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до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11.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Также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в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Правилах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появилось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2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новых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термина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: DAT (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Поставка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на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терминале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) и DAP (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Поставка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в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пункте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).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Кроме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того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,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новая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версия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содержит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небольшое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руководство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к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каждому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термину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,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чтобы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помочь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пользователям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Правил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Инкотермс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2010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выбрать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нужный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3B9E89-4AA4-C123-7C37-F23662737136}"/>
              </a:ext>
            </a:extLst>
          </p:cNvPr>
          <p:cNvSpPr txBox="1"/>
          <p:nvPr/>
        </p:nvSpPr>
        <p:spPr>
          <a:xfrm>
            <a:off x="4092742" y="5456321"/>
            <a:ext cx="39162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Каждый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термин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Инкотермс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2020 (Incoterms 2020)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представляет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собой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аббревиатуру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из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трех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33333"/>
                </a:solidFill>
                <a:latin typeface="+mj-lt"/>
                <a:ea typeface="Roboto"/>
                <a:cs typeface="Roboto"/>
              </a:rPr>
              <a:t>букв</a:t>
            </a:r>
            <a:r>
              <a:rPr lang="en-US" sz="1600" dirty="0">
                <a:solidFill>
                  <a:srgbClr val="333333"/>
                </a:solidFill>
                <a:latin typeface="+mj-lt"/>
                <a:ea typeface="Roboto"/>
                <a:cs typeface="Roboto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13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CF1B1A9-81D7-475B-9773-FA69E2D6C2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Линия рабочей линии">
            <a:extLst>
              <a:ext uri="{FF2B5EF4-FFF2-40B4-BE49-F238E27FC236}">
                <a16:creationId xmlns:a16="http://schemas.microsoft.com/office/drawing/2014/main" xmlns="" id="{0F847B16-8961-04C5-CDDF-A15E549B2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5938E3-FCDD-4147-B4EC-232316751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048" y="-808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8B30B4-532B-E153-534F-6EAD576F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6834"/>
            <a:ext cx="9144000" cy="1304013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 dirty="0">
                <a:solidFill>
                  <a:srgbClr val="FFFFFF"/>
                </a:solidFill>
              </a:rPr>
              <a:t>Группа </a:t>
            </a:r>
            <a:r>
              <a:rPr lang="en-US" sz="4000" spc="750" dirty="0">
                <a:solidFill>
                  <a:srgbClr val="0070C0"/>
                </a:solidFill>
              </a:rPr>
              <a:t>D</a:t>
            </a:r>
            <a:r>
              <a:rPr lang="en-US" sz="4000" spc="750" dirty="0">
                <a:solidFill>
                  <a:srgbClr val="FFFFFF"/>
                </a:solidFill>
              </a:rPr>
              <a:t> (</a:t>
            </a:r>
            <a:r>
              <a:rPr lang="en-US" sz="4000" spc="750" err="1">
                <a:solidFill>
                  <a:srgbClr val="FFFFFF"/>
                </a:solidFill>
              </a:rPr>
              <a:t>Доставка</a:t>
            </a:r>
            <a:r>
              <a:rPr lang="en-US" sz="4000" spc="750" dirty="0">
                <a:solidFill>
                  <a:srgbClr val="FFFFFF"/>
                </a:solidFill>
              </a:rPr>
              <a:t>) </a:t>
            </a:r>
            <a:endParaRPr lang="en-US" sz="4000" spc="75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A75596-FA3D-4A75-A3CB-443E14CBF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5FBB9B-488E-47BA-9CA3-8CC9C7D157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3574FE0-C6E5-4148-8CC5-56169A790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5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D9D89B5-CCAB-4617-B70E-501DBE3C8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Изображение выглядит как Наземный транспорт, транспортное средство, колесо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302C222-264A-2B3F-E978-88E61A85F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2" b="19052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E32E7B-7399-0641-2D7B-6F0A5EA19279}"/>
              </a:ext>
            </a:extLst>
          </p:cNvPr>
          <p:cNvSpPr txBox="1"/>
          <p:nvPr/>
        </p:nvSpPr>
        <p:spPr>
          <a:xfrm>
            <a:off x="237093" y="4413506"/>
            <a:ext cx="11577917" cy="182692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DAP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 </a:t>
            </a:r>
            <a:r>
              <a:rPr lang="en-US" sz="1600" dirty="0"/>
              <a:t>- </a:t>
            </a:r>
            <a:r>
              <a:rPr lang="en-US" sz="1600" err="1"/>
              <a:t>расшифровывается</a:t>
            </a:r>
            <a:r>
              <a:rPr lang="en-US" sz="1600" dirty="0"/>
              <a:t> «Delivered At Point» named point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Поставка</a:t>
            </a:r>
            <a:r>
              <a:rPr lang="en-US" sz="1600" dirty="0"/>
              <a:t> в </a:t>
            </a:r>
            <a:r>
              <a:rPr lang="en-US" sz="1600" err="1"/>
              <a:t>пункте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 sz="160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 и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до</a:t>
            </a:r>
            <a:r>
              <a:rPr lang="en-US" sz="1600" dirty="0"/>
              <a:t> </a:t>
            </a:r>
            <a:r>
              <a:rPr lang="en-US" sz="1600" err="1"/>
              <a:t>согласованного</a:t>
            </a:r>
            <a:r>
              <a:rPr lang="en-US" sz="1600" dirty="0"/>
              <a:t> </a:t>
            </a:r>
            <a:r>
              <a:rPr lang="en-US" sz="1600" err="1"/>
              <a:t>пункта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разгрузить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и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пункте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</a:t>
            </a:r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5DEFE8-24AF-47F7-B020-D4D76ABA1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AE3873-25FC-4346-B1D5-82E5F9D953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Булавки на карте">
            <a:extLst>
              <a:ext uri="{FF2B5EF4-FFF2-40B4-BE49-F238E27FC236}">
                <a16:creationId xmlns:a16="http://schemas.microsoft.com/office/drawing/2014/main" xmlns="" id="{6E9765AA-484E-71C2-17BA-38DCBCFE2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5" r="7046" b="6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ED9ECB-36AD-67EB-DD25-2934B80E5901}"/>
              </a:ext>
            </a:extLst>
          </p:cNvPr>
          <p:cNvSpPr txBox="1"/>
          <p:nvPr/>
        </p:nvSpPr>
        <p:spPr>
          <a:xfrm>
            <a:off x="8250987" y="188520"/>
            <a:ext cx="3839283" cy="6162359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DPU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</a:t>
            </a:r>
            <a:r>
              <a:rPr lang="en-US" sz="1600" dirty="0"/>
              <a:t> - </a:t>
            </a:r>
            <a:r>
              <a:rPr lang="en-US" sz="1600" err="1"/>
              <a:t>расшифровывается</a:t>
            </a:r>
            <a:r>
              <a:rPr lang="en-US" sz="1600" dirty="0"/>
              <a:t> «Delivered Named Place Unloaded» named place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Поставка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место</a:t>
            </a:r>
            <a:r>
              <a:rPr lang="en-US" sz="1600" dirty="0"/>
              <a:t> </a:t>
            </a:r>
            <a:r>
              <a:rPr lang="en-US" sz="1600" err="1"/>
              <a:t>выгрузки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</a:t>
            </a:r>
            <a:endParaRPr lang="ru-RU" sz="16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до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 и </a:t>
            </a:r>
            <a:r>
              <a:rPr lang="en-US" sz="1600" err="1"/>
              <a:t>выгрузить</a:t>
            </a:r>
            <a:r>
              <a:rPr lang="en-US" sz="1600" dirty="0"/>
              <a:t> </a:t>
            </a:r>
            <a:r>
              <a:rPr lang="en-US" sz="1600" err="1"/>
              <a:t>его</a:t>
            </a:r>
            <a:r>
              <a:rPr lang="en-US" sz="1600" dirty="0"/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 </a:t>
            </a: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принять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и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месте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 </a:t>
            </a:r>
            <a:r>
              <a:rPr lang="en-US" sz="1600" err="1"/>
              <a:t>после</a:t>
            </a:r>
            <a:r>
              <a:rPr lang="en-US" sz="1600" dirty="0"/>
              <a:t> </a:t>
            </a:r>
            <a:r>
              <a:rPr lang="en-US" sz="1600" err="1"/>
              <a:t>полной</a:t>
            </a:r>
            <a:r>
              <a:rPr lang="en-US" sz="1600" dirty="0"/>
              <a:t> </a:t>
            </a:r>
            <a:r>
              <a:rPr lang="en-US" sz="1600" err="1"/>
              <a:t>выгрузки</a:t>
            </a:r>
            <a:r>
              <a:rPr lang="en-US" sz="1600" dirty="0"/>
              <a:t>. </a:t>
            </a:r>
            <a:endParaRPr lang="en-US" sz="160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Изображение выглядит как текст, рисунок, Человеческое лиц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6519626-2F7C-627D-D6DC-4E615D692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5A0350-73E1-2AE6-A771-5990D0D4C672}"/>
              </a:ext>
            </a:extLst>
          </p:cNvPr>
          <p:cNvSpPr txBox="1"/>
          <p:nvPr/>
        </p:nvSpPr>
        <p:spPr>
          <a:xfrm>
            <a:off x="8265143" y="311784"/>
            <a:ext cx="3881157" cy="592703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err="1">
                <a:solidFill>
                  <a:srgbClr val="0070C0"/>
                </a:solidFill>
              </a:rPr>
              <a:t>Условия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err="1">
                <a:solidFill>
                  <a:srgbClr val="0070C0"/>
                </a:solidFill>
              </a:rPr>
              <a:t>поставки</a:t>
            </a:r>
            <a:r>
              <a:rPr lang="en-US" sz="1600" dirty="0">
                <a:solidFill>
                  <a:srgbClr val="0070C0"/>
                </a:solidFill>
              </a:rPr>
              <a:t> DDP </a:t>
            </a:r>
            <a:r>
              <a:rPr lang="en-US" sz="1600" err="1">
                <a:solidFill>
                  <a:srgbClr val="0070C0"/>
                </a:solidFill>
              </a:rPr>
              <a:t>Инкотермс</a:t>
            </a:r>
            <a:r>
              <a:rPr lang="en-US" sz="1600" dirty="0">
                <a:solidFill>
                  <a:srgbClr val="0070C0"/>
                </a:solidFill>
              </a:rPr>
              <a:t> 2020</a:t>
            </a:r>
            <a:r>
              <a:rPr lang="en-US" sz="1600" dirty="0"/>
              <a:t> - </a:t>
            </a:r>
            <a:r>
              <a:rPr lang="en-US" sz="1600" err="1"/>
              <a:t>расшифровывается</a:t>
            </a:r>
            <a:r>
              <a:rPr lang="en-US" sz="1600" dirty="0"/>
              <a:t> «Delivered Duty Paid» named place of destination </a:t>
            </a:r>
            <a:r>
              <a:rPr lang="en-US" sz="1600" err="1"/>
              <a:t>переводится</a:t>
            </a:r>
            <a:r>
              <a:rPr lang="en-US" sz="1600" dirty="0"/>
              <a:t> «</a:t>
            </a:r>
            <a:r>
              <a:rPr lang="en-US" sz="1600" err="1"/>
              <a:t>Поставка</a:t>
            </a:r>
            <a:r>
              <a:rPr lang="en-US" sz="1600" dirty="0"/>
              <a:t> с </a:t>
            </a:r>
            <a:r>
              <a:rPr lang="en-US" sz="1600" err="1"/>
              <a:t>оплатой</a:t>
            </a:r>
            <a:r>
              <a:rPr lang="en-US" sz="1600" dirty="0"/>
              <a:t> </a:t>
            </a:r>
            <a:r>
              <a:rPr lang="en-US" sz="1600" err="1"/>
              <a:t>пошлины</a:t>
            </a:r>
            <a:r>
              <a:rPr lang="en-US" sz="1600" dirty="0"/>
              <a:t>» </a:t>
            </a:r>
            <a:r>
              <a:rPr lang="en-US" sz="1600" err="1"/>
              <a:t>указанное</a:t>
            </a:r>
            <a:r>
              <a:rPr lang="en-US" sz="1600" dirty="0"/>
              <a:t> </a:t>
            </a:r>
            <a:r>
              <a:rPr lang="en-US" sz="1600" err="1"/>
              <a:t>название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  <a:endParaRPr lang="ru-RU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Продавец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экспортное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, </a:t>
            </a:r>
            <a:r>
              <a:rPr lang="en-US" sz="1600" err="1"/>
              <a:t>доставить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 </a:t>
            </a:r>
            <a:r>
              <a:rPr lang="en-US" sz="1600" err="1"/>
              <a:t>до</a:t>
            </a:r>
            <a:r>
              <a:rPr lang="en-US" sz="1600" dirty="0"/>
              <a:t> </a:t>
            </a:r>
            <a:r>
              <a:rPr lang="en-US" sz="1600" err="1"/>
              <a:t>согласованного</a:t>
            </a:r>
            <a:r>
              <a:rPr lang="en-US" sz="1600" dirty="0"/>
              <a:t> </a:t>
            </a:r>
            <a:r>
              <a:rPr lang="en-US" sz="1600" err="1"/>
              <a:t>места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 и </a:t>
            </a:r>
            <a:r>
              <a:rPr lang="en-US" sz="1600" err="1"/>
              <a:t>выполнить</a:t>
            </a:r>
            <a:r>
              <a:rPr lang="en-US" sz="1600" dirty="0"/>
              <a:t> </a:t>
            </a:r>
            <a:r>
              <a:rPr lang="en-US" sz="1600" err="1"/>
              <a:t>импортное</a:t>
            </a:r>
            <a:r>
              <a:rPr lang="en-US" sz="1600" dirty="0"/>
              <a:t> </a:t>
            </a:r>
            <a:r>
              <a:rPr lang="en-US" sz="1600" err="1"/>
              <a:t>таможенное</a:t>
            </a:r>
            <a:r>
              <a:rPr lang="en-US" sz="1600" dirty="0"/>
              <a:t> </a:t>
            </a:r>
            <a:r>
              <a:rPr lang="en-US" sz="1600" err="1"/>
              <a:t>оформление</a:t>
            </a:r>
            <a:r>
              <a:rPr lang="en-US" sz="1600" dirty="0"/>
              <a:t> с </a:t>
            </a:r>
            <a:r>
              <a:rPr lang="en-US" sz="1600" err="1"/>
              <a:t>уплатой</a:t>
            </a:r>
            <a:r>
              <a:rPr lang="en-US" sz="1600" dirty="0"/>
              <a:t> </a:t>
            </a:r>
            <a:r>
              <a:rPr lang="en-US" sz="1600" err="1"/>
              <a:t>пошлин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Покупатель</a:t>
            </a:r>
            <a:r>
              <a:rPr lang="en-US" sz="1600" dirty="0"/>
              <a:t> </a:t>
            </a:r>
            <a:r>
              <a:rPr lang="en-US" sz="1600" err="1"/>
              <a:t>обязан</a:t>
            </a:r>
            <a:r>
              <a:rPr lang="en-US" sz="1600" dirty="0"/>
              <a:t>: </a:t>
            </a:r>
            <a:r>
              <a:rPr lang="en-US" sz="1600" err="1"/>
              <a:t>разгрузить</a:t>
            </a:r>
            <a:r>
              <a:rPr lang="en-US" sz="1600" dirty="0"/>
              <a:t> и </a:t>
            </a:r>
            <a:r>
              <a:rPr lang="en-US" sz="1600" err="1"/>
              <a:t>принять</a:t>
            </a:r>
            <a:r>
              <a:rPr lang="en-US" sz="1600" dirty="0"/>
              <a:t> </a:t>
            </a:r>
            <a:r>
              <a:rPr lang="en-US" sz="1600" err="1"/>
              <a:t>товар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Риски</a:t>
            </a:r>
            <a:r>
              <a:rPr lang="en-US" sz="1600" dirty="0"/>
              <a:t> </a:t>
            </a:r>
            <a:r>
              <a:rPr lang="en-US" sz="1600" err="1"/>
              <a:t>переходят</a:t>
            </a:r>
            <a:r>
              <a:rPr lang="en-US" sz="1600" dirty="0"/>
              <a:t> в </a:t>
            </a:r>
            <a:r>
              <a:rPr lang="en-US" sz="1600" err="1"/>
              <a:t>месте</a:t>
            </a:r>
            <a:r>
              <a:rPr lang="en-US" sz="1600" dirty="0"/>
              <a:t> </a:t>
            </a:r>
            <a:r>
              <a:rPr lang="en-US" sz="1600" err="1"/>
              <a:t>назначения</a:t>
            </a:r>
            <a:r>
              <a:rPr lang="en-US" sz="1600" dirty="0"/>
              <a:t>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Основное</a:t>
            </a:r>
            <a:r>
              <a:rPr lang="en-US" sz="1600" dirty="0"/>
              <a:t> </a:t>
            </a:r>
            <a:r>
              <a:rPr lang="en-US" sz="1600" err="1"/>
              <a:t>отличие</a:t>
            </a:r>
            <a:r>
              <a:rPr lang="en-US" sz="1600" dirty="0"/>
              <a:t> - </a:t>
            </a:r>
            <a:r>
              <a:rPr lang="en-US" sz="1600" err="1"/>
              <a:t>базис</a:t>
            </a:r>
            <a:r>
              <a:rPr lang="en-US" sz="1600" dirty="0"/>
              <a:t> </a:t>
            </a:r>
            <a:r>
              <a:rPr lang="en-US" sz="1600" err="1"/>
              <a:t>поставки</a:t>
            </a:r>
            <a:r>
              <a:rPr lang="en-US" sz="1600" dirty="0"/>
              <a:t> DDP </a:t>
            </a:r>
            <a:r>
              <a:rPr lang="en-US" sz="1600" err="1"/>
              <a:t>возлагает</a:t>
            </a:r>
            <a:r>
              <a:rPr lang="en-US" sz="1600" dirty="0"/>
              <a:t> </a:t>
            </a:r>
            <a:r>
              <a:rPr lang="en-US" sz="1600" err="1"/>
              <a:t>на</a:t>
            </a:r>
            <a:r>
              <a:rPr lang="en-US" sz="1600" dirty="0"/>
              <a:t> </a:t>
            </a:r>
            <a:r>
              <a:rPr lang="en-US" sz="1600" err="1"/>
              <a:t>продавца</a:t>
            </a:r>
            <a:r>
              <a:rPr lang="en-US" sz="1600" dirty="0"/>
              <a:t> </a:t>
            </a:r>
            <a:r>
              <a:rPr lang="en-US" sz="1600" err="1"/>
              <a:t>максимальные</a:t>
            </a:r>
            <a:r>
              <a:rPr lang="en-US" sz="1600" dirty="0"/>
              <a:t> </a:t>
            </a:r>
            <a:r>
              <a:rPr lang="en-US" sz="1600" err="1"/>
              <a:t>обязанности</a:t>
            </a:r>
            <a:r>
              <a:rPr lang="en-US" sz="1600" dirty="0"/>
              <a:t>. 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CF1B1A9-81D7-475B-9773-FA69E2D6C2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Перо помещено вверху строки подписи">
            <a:extLst>
              <a:ext uri="{FF2B5EF4-FFF2-40B4-BE49-F238E27FC236}">
                <a16:creationId xmlns:a16="http://schemas.microsoft.com/office/drawing/2014/main" xmlns="" id="{A0B9DE8B-7BBA-C57E-A828-4C60B6650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25938E3-FCDD-4147-B4EC-232316751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048" y="-808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9D8597-0BCE-77BA-3AE8-32D98DE9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6834"/>
            <a:ext cx="9144000" cy="1304013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 dirty="0" err="1">
                <a:solidFill>
                  <a:srgbClr val="FFFFFF"/>
                </a:solidFill>
              </a:rPr>
              <a:t>Заключение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A75596-FA3D-4A75-A3CB-443E14CBF5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F5FBB9B-488E-47BA-9CA3-8CC9C7D157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3574FE0-C6E5-4148-8CC5-56169A790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алендарь на столе">
            <a:extLst>
              <a:ext uri="{FF2B5EF4-FFF2-40B4-BE49-F238E27FC236}">
                <a16:creationId xmlns:a16="http://schemas.microsoft.com/office/drawing/2014/main" xmlns="" id="{8CADFCB3-9E07-F8AD-D13F-44CA74C7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01" b="6"/>
          <a:stretch/>
        </p:blipFill>
        <p:spPr>
          <a:xfrm>
            <a:off x="20" y="431"/>
            <a:ext cx="12194221" cy="6397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1A57BF-B1E1-6394-5E77-1E74FC4BDF1D}"/>
              </a:ext>
            </a:extLst>
          </p:cNvPr>
          <p:cNvSpPr txBox="1"/>
          <p:nvPr/>
        </p:nvSpPr>
        <p:spPr>
          <a:xfrm>
            <a:off x="1989258" y="1251309"/>
            <a:ext cx="10148194" cy="1362703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err="1"/>
              <a:t>Важность</a:t>
            </a:r>
            <a:r>
              <a:rPr lang="en-US" dirty="0"/>
              <a:t> </a:t>
            </a:r>
            <a:r>
              <a:rPr lang="en-US" err="1"/>
              <a:t>международных</a:t>
            </a:r>
            <a:r>
              <a:rPr lang="en-US" dirty="0"/>
              <a:t> </a:t>
            </a:r>
            <a:r>
              <a:rPr lang="en-US" err="1"/>
              <a:t>правил</a:t>
            </a:r>
            <a:r>
              <a:rPr lang="en-US" dirty="0"/>
              <a:t> </a:t>
            </a:r>
            <a:r>
              <a:rPr lang="en-US" err="1"/>
              <a:t>Инкотермс</a:t>
            </a:r>
            <a:r>
              <a:rPr lang="en-US" dirty="0"/>
              <a:t> </a:t>
            </a:r>
            <a:r>
              <a:rPr lang="en-US" err="1"/>
              <a:t>для</a:t>
            </a:r>
            <a:r>
              <a:rPr lang="en-US" dirty="0"/>
              <a:t> </a:t>
            </a:r>
            <a:r>
              <a:rPr lang="en-US" err="1"/>
              <a:t>торговли</a:t>
            </a:r>
            <a:r>
              <a:rPr lang="en-US" dirty="0"/>
              <a:t> </a:t>
            </a:r>
            <a:r>
              <a:rPr lang="en-US" err="1"/>
              <a:t>не</a:t>
            </a:r>
            <a:r>
              <a:rPr lang="en-US" dirty="0"/>
              <a:t> </a:t>
            </a:r>
            <a:r>
              <a:rPr lang="en-US" err="1"/>
              <a:t>вызывает</a:t>
            </a:r>
            <a:r>
              <a:rPr lang="en-US" dirty="0"/>
              <a:t> </a:t>
            </a:r>
            <a:r>
              <a:rPr lang="en-US" err="1"/>
              <a:t>сомнений</a:t>
            </a:r>
            <a:r>
              <a:rPr lang="en-US" dirty="0"/>
              <a:t>, </a:t>
            </a:r>
            <a:r>
              <a:rPr lang="en-US" err="1"/>
              <a:t>даже</a:t>
            </a:r>
            <a:r>
              <a:rPr lang="en-US" dirty="0"/>
              <a:t> </a:t>
            </a:r>
            <a:r>
              <a:rPr lang="en-US" err="1"/>
              <a:t>если</a:t>
            </a:r>
            <a:r>
              <a:rPr lang="en-US" dirty="0"/>
              <a:t> </a:t>
            </a:r>
            <a:r>
              <a:rPr lang="en-US" err="1"/>
              <a:t>многие</a:t>
            </a:r>
            <a:r>
              <a:rPr lang="en-US" dirty="0"/>
              <a:t> </a:t>
            </a:r>
            <a:r>
              <a:rPr lang="en-US" err="1"/>
              <a:t>контракты</a:t>
            </a:r>
            <a:r>
              <a:rPr lang="en-US" dirty="0"/>
              <a:t> </a:t>
            </a:r>
            <a:r>
              <a:rPr lang="en-US" err="1"/>
              <a:t>не</a:t>
            </a:r>
            <a:r>
              <a:rPr lang="en-US" dirty="0"/>
              <a:t> </a:t>
            </a:r>
            <a:r>
              <a:rPr lang="en-US" err="1"/>
              <a:t>включают</a:t>
            </a:r>
            <a:r>
              <a:rPr lang="en-US" dirty="0"/>
              <a:t> </a:t>
            </a:r>
            <a:r>
              <a:rPr lang="en-US" err="1"/>
              <a:t>их</a:t>
            </a:r>
            <a:r>
              <a:rPr lang="en-US" dirty="0"/>
              <a:t>. </a:t>
            </a:r>
            <a:r>
              <a:rPr lang="en-US" err="1"/>
              <a:t>Чтобы</a:t>
            </a:r>
            <a:r>
              <a:rPr lang="en-US" dirty="0"/>
              <a:t> </a:t>
            </a:r>
            <a:r>
              <a:rPr lang="en-US" err="1"/>
              <a:t>избежать</a:t>
            </a:r>
            <a:r>
              <a:rPr lang="en-US" dirty="0"/>
              <a:t> </a:t>
            </a:r>
            <a:r>
              <a:rPr lang="en-US" err="1"/>
              <a:t>неопределенности</a:t>
            </a:r>
            <a:r>
              <a:rPr lang="en-US" dirty="0"/>
              <a:t> и </a:t>
            </a:r>
            <a:r>
              <a:rPr lang="en-US" err="1"/>
              <a:t>споров</a:t>
            </a:r>
            <a:r>
              <a:rPr lang="en-US" dirty="0"/>
              <a:t>, </a:t>
            </a:r>
            <a:r>
              <a:rPr lang="en-US" err="1"/>
              <a:t>торговые</a:t>
            </a:r>
            <a:r>
              <a:rPr lang="en-US" dirty="0"/>
              <a:t> </a:t>
            </a:r>
            <a:r>
              <a:rPr lang="en-US" err="1"/>
              <a:t>компании</a:t>
            </a:r>
            <a:r>
              <a:rPr lang="en-US" dirty="0"/>
              <a:t> </a:t>
            </a:r>
            <a:r>
              <a:rPr lang="en-US" err="1"/>
              <a:t>должны</a:t>
            </a:r>
            <a:r>
              <a:rPr lang="en-US" dirty="0"/>
              <a:t> </a:t>
            </a:r>
            <a:r>
              <a:rPr lang="en-US" err="1"/>
              <a:t>убедиться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они</a:t>
            </a:r>
            <a:r>
              <a:rPr lang="en-US" dirty="0"/>
              <a:t> </a:t>
            </a:r>
            <a:r>
              <a:rPr lang="en-US" err="1"/>
              <a:t>знают</a:t>
            </a:r>
            <a:r>
              <a:rPr lang="en-US" dirty="0"/>
              <a:t> </a:t>
            </a:r>
            <a:r>
              <a:rPr lang="en-US" err="1"/>
              <a:t>новые</a:t>
            </a:r>
            <a:r>
              <a:rPr lang="en-US" dirty="0"/>
              <a:t> </a:t>
            </a:r>
            <a:r>
              <a:rPr lang="en-US" err="1"/>
              <a:t>правила</a:t>
            </a:r>
            <a:r>
              <a:rPr lang="en-US" dirty="0"/>
              <a:t> </a:t>
            </a:r>
            <a:r>
              <a:rPr lang="en-US" err="1"/>
              <a:t>Инкотермс</a:t>
            </a:r>
            <a:r>
              <a:rPr lang="en-US" dirty="0"/>
              <a:t> 2020, и </a:t>
            </a:r>
            <a:r>
              <a:rPr lang="en-US" err="1"/>
              <a:t>внести</a:t>
            </a:r>
            <a:r>
              <a:rPr lang="en-US" dirty="0"/>
              <a:t> </a:t>
            </a:r>
            <a:r>
              <a:rPr lang="en-US" err="1"/>
              <a:t>необходимые</a:t>
            </a:r>
            <a:r>
              <a:rPr lang="en-US" dirty="0"/>
              <a:t> </a:t>
            </a:r>
            <a:r>
              <a:rPr lang="en-US" err="1"/>
              <a:t>изменения</a:t>
            </a:r>
            <a:r>
              <a:rPr lang="en-US" dirty="0"/>
              <a:t> в </a:t>
            </a:r>
            <a:r>
              <a:rPr lang="en-US" err="1"/>
              <a:t>свои</a:t>
            </a:r>
            <a:r>
              <a:rPr lang="en-US" dirty="0"/>
              <a:t> </a:t>
            </a:r>
            <a:r>
              <a:rPr lang="en-US" err="1"/>
              <a:t>контракты</a:t>
            </a:r>
            <a:r>
              <a:rPr lang="en-US" dirty="0"/>
              <a:t>.</a:t>
            </a:r>
            <a:endParaRPr lang="ru-RU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0522F9-B695-9FB3-6DC4-F848514AF055}"/>
              </a:ext>
            </a:extLst>
          </p:cNvPr>
          <p:cNvSpPr txBox="1"/>
          <p:nvPr/>
        </p:nvSpPr>
        <p:spPr>
          <a:xfrm>
            <a:off x="1993172" y="2916330"/>
            <a:ext cx="981281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/>
              <a:t>Инкотермс 2020 это последняя версия правил, которая, как ожидается, будет действовать в течение десятилетия, до 2030 года. Следующий пересмотр правил Инкотермс будет в 2029 году. В настоящее время можно ожидать технологические поправки, отражающие события, связанные с цифровой торговлей, и все более широкое использование контрактов на интеллектуальную собственность, которая отсутствует в Инкотермс 2020.</a:t>
            </a:r>
          </a:p>
        </p:txBody>
      </p:sp>
    </p:spTree>
    <p:extLst>
      <p:ext uri="{BB962C8B-B14F-4D97-AF65-F5344CB8AC3E}">
        <p14:creationId xmlns:p14="http://schemas.microsoft.com/office/powerpoint/2010/main" val="35726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Беддингс в машине">
            <a:extLst>
              <a:ext uri="{FF2B5EF4-FFF2-40B4-BE49-F238E27FC236}">
                <a16:creationId xmlns:a16="http://schemas.microsoft.com/office/drawing/2014/main" xmlns="" id="{3683CD6D-83F2-52D8-A939-DF5188E0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5" b="119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145F121-7DB3-4C20-B960-333CE2967F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3A153F-55E7-DF17-576D-2AD234F33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1"/>
            <a:ext cx="9144000" cy="3850276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</a:rPr>
              <a:t>Спасибо за просмотр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42D5E64-8948-0AF9-1AE8-69D2DF32C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8793"/>
            <a:ext cx="9144000" cy="836023"/>
          </a:xfrm>
        </p:spPr>
        <p:txBody>
          <a:bodyPr>
            <a:normAutofit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13A4003-1875-46E3-BBC1-9CF42E133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DECF1C-4B20-4CD9-90C7-F85AAB3317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1208" y="5257371"/>
            <a:ext cx="12203208" cy="160062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B46BEC-0E77-41F0-A7D5-D5B40D225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40517" y="5262916"/>
            <a:ext cx="7751481" cy="114539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4D73B4-F569-4D64-BA77-14454E09F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1208" y="5262916"/>
            <a:ext cx="8778690" cy="1595084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31000"/>
                </a:schemeClr>
              </a:gs>
              <a:gs pos="99000">
                <a:schemeClr val="accent5">
                  <a:alpha val="2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D437E30-AED3-4732-B13B-17D277D8D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90126" y="5256870"/>
            <a:ext cx="5301872" cy="1600701"/>
          </a:xfrm>
          <a:prstGeom prst="rect">
            <a:avLst/>
          </a:prstGeom>
          <a:gradFill>
            <a:gsLst>
              <a:gs pos="22000">
                <a:schemeClr val="tx2">
                  <a:lumMod val="75000"/>
                  <a:lumOff val="25000"/>
                  <a:alpha val="0"/>
                </a:schemeClr>
              </a:gs>
              <a:gs pos="99000">
                <a:schemeClr val="tx2">
                  <a:lumMod val="75000"/>
                  <a:lumOff val="25000"/>
                  <a:alpha val="6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0A5DC4-19F3-4C54-C0B7-2FCC19E3AA40}"/>
              </a:ext>
            </a:extLst>
          </p:cNvPr>
          <p:cNvSpPr txBox="1"/>
          <p:nvPr/>
        </p:nvSpPr>
        <p:spPr>
          <a:xfrm>
            <a:off x="1371601" y="1028699"/>
            <a:ext cx="9448799" cy="360045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 err="1">
                <a:highlight>
                  <a:srgbClr val="EDEBE9"/>
                </a:highlight>
              </a:rPr>
              <a:t>Важно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знать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что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правила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Инкотермс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не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заменяют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договор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купли-продажи</a:t>
            </a:r>
            <a:r>
              <a:rPr lang="en-US" u="sng" dirty="0">
                <a:highlight>
                  <a:srgbClr val="EDEBE9"/>
                </a:highlight>
              </a:rPr>
              <a:t>, а </a:t>
            </a:r>
            <a:r>
              <a:rPr lang="en-US" u="sng" dirty="0" err="1">
                <a:highlight>
                  <a:srgbClr val="EDEBE9"/>
                </a:highlight>
              </a:rPr>
              <a:t>лишь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позволяют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сократить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его</a:t>
            </a:r>
            <a:r>
              <a:rPr lang="en-US" u="sng" dirty="0">
                <a:highlight>
                  <a:srgbClr val="EDEBE9"/>
                </a:highlight>
              </a:rPr>
              <a:t>. </a:t>
            </a:r>
            <a:r>
              <a:rPr lang="en-US" u="sng" dirty="0" err="1">
                <a:highlight>
                  <a:srgbClr val="EDEBE9"/>
                </a:highlight>
              </a:rPr>
              <a:t>Условия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поставки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Инкотермс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не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определяют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переход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право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собственности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на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товар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не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указывают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цену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за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товар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способ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оплаты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или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последствия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нарушения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договора</a:t>
            </a:r>
            <a:r>
              <a:rPr lang="en-US" u="sng" dirty="0">
                <a:highlight>
                  <a:srgbClr val="EDEBE9"/>
                </a:highlight>
              </a:rPr>
              <a:t>. </a:t>
            </a:r>
            <a:r>
              <a:rPr lang="en-US" u="sng" dirty="0" err="1">
                <a:highlight>
                  <a:srgbClr val="EDEBE9"/>
                </a:highlight>
              </a:rPr>
              <a:t>Инкотермс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лишь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отражают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распределение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между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продавцом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покупателем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обязанностей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финансовых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затрат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таких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как</a:t>
            </a:r>
            <a:r>
              <a:rPr lang="en-US" u="sng" dirty="0">
                <a:highlight>
                  <a:srgbClr val="EDEBE9"/>
                </a:highlight>
              </a:rPr>
              <a:t>: </a:t>
            </a:r>
            <a:r>
              <a:rPr lang="en-US" u="sng" dirty="0" err="1">
                <a:highlight>
                  <a:srgbClr val="EDEBE9"/>
                </a:highlight>
              </a:rPr>
              <a:t>перевозка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товара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его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погрузка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разгрузка</a:t>
            </a:r>
            <a:r>
              <a:rPr lang="en-US" u="sng" dirty="0">
                <a:highlight>
                  <a:srgbClr val="EDEBE9"/>
                </a:highlight>
              </a:rPr>
              <a:t> с </a:t>
            </a:r>
            <a:r>
              <a:rPr lang="en-US" u="sng" dirty="0" err="1">
                <a:highlight>
                  <a:srgbClr val="EDEBE9"/>
                </a:highlight>
              </a:rPr>
              <a:t>транспортного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средства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таможенное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оформление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оплата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налогов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пошлин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сборов</a:t>
            </a:r>
            <a:r>
              <a:rPr lang="en-US" u="sng" dirty="0">
                <a:highlight>
                  <a:srgbClr val="EDEBE9"/>
                </a:highlight>
              </a:rPr>
              <a:t>, </a:t>
            </a:r>
            <a:r>
              <a:rPr lang="en-US" u="sng" dirty="0" err="1">
                <a:highlight>
                  <a:srgbClr val="EDEBE9"/>
                </a:highlight>
              </a:rPr>
              <a:t>страхование</a:t>
            </a:r>
            <a:r>
              <a:rPr lang="en-US" u="sng" dirty="0">
                <a:highlight>
                  <a:srgbClr val="EDEBE9"/>
                </a:highlight>
              </a:rPr>
              <a:t>, а </a:t>
            </a:r>
            <a:r>
              <a:rPr lang="en-US" u="sng" dirty="0" err="1">
                <a:highlight>
                  <a:srgbClr val="EDEBE9"/>
                </a:highlight>
              </a:rPr>
              <a:t>также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переход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рисков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утери</a:t>
            </a:r>
            <a:r>
              <a:rPr lang="en-US" u="sng" dirty="0">
                <a:highlight>
                  <a:srgbClr val="EDEBE9"/>
                </a:highlight>
              </a:rPr>
              <a:t> и </a:t>
            </a:r>
            <a:r>
              <a:rPr lang="en-US" u="sng" dirty="0" err="1">
                <a:highlight>
                  <a:srgbClr val="EDEBE9"/>
                </a:highlight>
              </a:rPr>
              <a:t>повреждения</a:t>
            </a:r>
            <a:r>
              <a:rPr lang="en-US" u="sng" dirty="0">
                <a:highlight>
                  <a:srgbClr val="EDEBE9"/>
                </a:highlight>
              </a:rPr>
              <a:t> </a:t>
            </a:r>
            <a:r>
              <a:rPr lang="en-US" u="sng" dirty="0" err="1">
                <a:highlight>
                  <a:srgbClr val="EDEBE9"/>
                </a:highlight>
              </a:rPr>
              <a:t>товара</a:t>
            </a:r>
            <a:r>
              <a:rPr lang="en-US" u="sng" dirty="0">
                <a:highlight>
                  <a:srgbClr val="EDEBE9"/>
                </a:highlight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5D4A56-9CE3-C3BF-75EC-52B922BA2381}"/>
              </a:ext>
            </a:extLst>
          </p:cNvPr>
          <p:cNvSpPr txBox="1"/>
          <p:nvPr/>
        </p:nvSpPr>
        <p:spPr>
          <a:xfrm>
            <a:off x="2006" y="2005"/>
            <a:ext cx="57410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!!!!!!!!!!!!</a:t>
            </a:r>
            <a:endParaRPr lang="ru-RU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91B77D-8A10-02DB-EBC9-26F2B0C23D55}"/>
              </a:ext>
            </a:extLst>
          </p:cNvPr>
          <p:cNvSpPr txBox="1"/>
          <p:nvPr/>
        </p:nvSpPr>
        <p:spPr>
          <a:xfrm>
            <a:off x="10519610" y="4433637"/>
            <a:ext cx="167038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!!!!!!!!!!!!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77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1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Rectangle 45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37">
            <a:extLst>
              <a:ext uri="{FF2B5EF4-FFF2-40B4-BE49-F238E27FC236}">
                <a16:creationId xmlns:a16="http://schemas.microsoft.com/office/drawing/2014/main" xmlns="" id="{E36B0503-0CD9-30A8-9DC0-305EBE099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9" r="-2" b="22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0" name="Rectangle 47">
            <a:extLst>
              <a:ext uri="{FF2B5EF4-FFF2-40B4-BE49-F238E27FC236}">
                <a16:creationId xmlns:a16="http://schemas.microsoft.com/office/drawing/2014/main" xmlns="" id="{1145F121-7DB3-4C20-B960-333CE2967F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FC1E81-0EB0-61EF-5EC4-75DD6E7A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28701"/>
            <a:ext cx="9144000" cy="3850276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>
                <a:solidFill>
                  <a:schemeClr val="bg1"/>
                </a:solidFill>
              </a:rPr>
              <a:t>Таблица правил Инкотермс 2020</a:t>
            </a:r>
          </a:p>
        </p:txBody>
      </p:sp>
    </p:spTree>
    <p:extLst>
      <p:ext uri="{BB962C8B-B14F-4D97-AF65-F5344CB8AC3E}">
        <p14:creationId xmlns:p14="http://schemas.microsoft.com/office/powerpoint/2010/main" val="32363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445F4FD5-880E-E7F6-5B4C-2E4D5008A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06363"/>
              </p:ext>
            </p:extLst>
          </p:nvPr>
        </p:nvGraphicFramePr>
        <p:xfrm>
          <a:off x="2011680" y="722376"/>
          <a:ext cx="816864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xmlns="" val="1832163886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xmlns="" val="1636849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0" i="0" u="none" strike="noStrike" noProof="0" dirty="0"/>
                        <a:t>I ПРАВИЛА ИНКОТЕРМС 2020 ДЛЯ ЛЮБОГО ВИДА ИЛИ ВИДОВ ТРАНСПОРТА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0" i="0" u="none" strike="noStrike" noProof="0" dirty="0"/>
                        <a:t>II ПРАВИЛА ИНКОТЕРМС 2020 ДЛЯ МОРСКОГО И ВНУТРЕННЕГО ВОДНОГО ТРАНСПОРТА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0245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EXW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dirty="0" err="1"/>
                        <a:t>Ex</a:t>
                      </a:r>
                      <a:r>
                        <a:rPr lang="ru-RU" sz="1800" b="0" i="0" u="none" strike="noStrike" noProof="0" dirty="0"/>
                        <a:t> Works / Франко завод»  </a:t>
                      </a:r>
                      <a:endParaRPr lang="ru-RU" dirty="0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FCA</a:t>
                      </a:r>
                      <a:r>
                        <a:rPr lang="ru-RU" sz="1800" b="0" i="0" u="none" strike="noStrike" noProof="0" dirty="0"/>
                        <a:t> - «Free Carrier / Франко перевозчик» </a:t>
                      </a:r>
                      <a:endParaRPr lang="ru-RU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СРТ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dirty="0" err="1"/>
                        <a:t>Carriage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dirty="0" err="1"/>
                        <a:t>Paid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dirty="0" err="1"/>
                        <a:t>to</a:t>
                      </a:r>
                      <a:r>
                        <a:rPr lang="ru-RU" sz="1800" b="0" i="0" u="none" strike="noStrike" noProof="0" dirty="0"/>
                        <a:t> / Перевозка </a:t>
                      </a:r>
                      <a:endParaRPr lang="ru-RU"/>
                    </a:p>
                    <a:p>
                      <a:pPr lvl="0">
                        <a:buNone/>
                      </a:pPr>
                      <a:r>
                        <a:rPr lang="ru-RU" sz="1800" b="0" i="0" u="none" strike="noStrike" noProof="0"/>
                        <a:t>о</a:t>
                      </a:r>
                      <a:r>
                        <a:rPr lang="ru-RU" sz="1800" b="0" i="0" u="none" strike="noStrike" noProof="0">
                          <a:solidFill>
                            <a:schemeClr val="tx1"/>
                          </a:solidFill>
                        </a:rPr>
                        <a:t>плачена до»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CIP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dirty="0" err="1"/>
                        <a:t>Carriage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dirty="0" err="1"/>
                        <a:t>and</a:t>
                      </a:r>
                      <a:r>
                        <a:rPr lang="ru-RU" sz="1800" b="0" i="0" u="none" strike="noStrike" noProof="0" dirty="0"/>
                        <a:t> Insurance </a:t>
                      </a:r>
                      <a:r>
                        <a:rPr lang="ru-RU" sz="1800" b="0" i="0" u="none" strike="noStrike" noProof="0" dirty="0" err="1"/>
                        <a:t>Paid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dirty="0" err="1"/>
                        <a:t>to</a:t>
                      </a:r>
                      <a:r>
                        <a:rPr lang="ru-RU" sz="1800" b="0" i="0" u="none" strike="noStrike" noProof="0" dirty="0"/>
                        <a:t> / Перевозка и страхование оплачены до» </a:t>
                      </a:r>
                      <a:endParaRPr lang="ru-RU" dirty="0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DPU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err="1"/>
                        <a:t>Delivered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err="1"/>
                        <a:t>Named</a:t>
                      </a:r>
                      <a:r>
                        <a:rPr lang="ru-RU" sz="1800" b="0" i="0" u="none" strike="noStrike" noProof="0" dirty="0"/>
                        <a:t> Place </a:t>
                      </a:r>
                      <a:r>
                        <a:rPr lang="ru-RU" sz="1800" b="0" i="0" u="none" strike="noStrike" noProof="0" err="1"/>
                        <a:t>Unloaded</a:t>
                      </a:r>
                      <a:r>
                        <a:rPr lang="ru-RU" sz="1800" b="0" i="0" u="none" strike="noStrike" noProof="0" dirty="0"/>
                        <a:t> / Поставка на место выгрузки» </a:t>
                      </a:r>
                      <a:endParaRPr lang="ru-RU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DAP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err="1"/>
                        <a:t>Delivered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err="1"/>
                        <a:t>at</a:t>
                      </a:r>
                      <a:r>
                        <a:rPr lang="ru-RU" sz="1800" b="0" i="0" u="none" strike="noStrike" noProof="0" dirty="0"/>
                        <a:t> Place / Поставка в месте назначения» </a:t>
                      </a:r>
                      <a:endParaRPr lang="ru-RU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DDP</a:t>
                      </a:r>
                      <a:r>
                        <a:rPr lang="ru-RU" sz="1800" b="0" i="0" u="none" strike="noStrike" noProof="0" dirty="0"/>
                        <a:t> - «</a:t>
                      </a:r>
                      <a:r>
                        <a:rPr lang="ru-RU" sz="1800" b="0" i="0" u="none" strike="noStrike" noProof="0" err="1"/>
                        <a:t>Delivered</a:t>
                      </a:r>
                      <a:r>
                        <a:rPr lang="ru-RU" sz="1800" b="0" i="0" u="none" strike="noStrike" noProof="0" dirty="0"/>
                        <a:t> Duty </a:t>
                      </a:r>
                      <a:r>
                        <a:rPr lang="ru-RU" sz="1800" b="0" i="0" u="none" strike="noStrike" noProof="0" err="1"/>
                        <a:t>Paid</a:t>
                      </a:r>
                      <a:r>
                        <a:rPr lang="ru-RU" sz="1800" b="0" i="0" u="none" strike="noStrike" noProof="0" dirty="0"/>
                        <a:t> / Поставка с оплатой пошлин»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FAS</a:t>
                      </a:r>
                      <a:r>
                        <a:rPr lang="ru-RU" sz="2000" b="0" i="0" u="none" strike="noStrike" noProof="0" dirty="0"/>
                        <a:t> </a:t>
                      </a:r>
                      <a:r>
                        <a:rPr lang="ru-RU" sz="1800" b="0" i="0" u="none" strike="noStrike" noProof="0" dirty="0"/>
                        <a:t>- «Free </a:t>
                      </a:r>
                      <a:r>
                        <a:rPr lang="ru-RU" sz="1800" b="0" i="0" u="none" strike="noStrike" noProof="0" err="1"/>
                        <a:t>Alongside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err="1"/>
                        <a:t>Ship</a:t>
                      </a:r>
                      <a:r>
                        <a:rPr lang="ru-RU" sz="1800" b="0" i="0" u="none" strike="noStrike" noProof="0" dirty="0"/>
                        <a:t> / Свободно вдоль борта судна»</a:t>
                      </a:r>
                      <a:endParaRPr lang="ru-RU" dirty="0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FOB </a:t>
                      </a:r>
                      <a:r>
                        <a:rPr lang="ru-RU" sz="1800" b="0" i="0" u="none" strike="noStrike" noProof="0" dirty="0"/>
                        <a:t>- «Free </a:t>
                      </a:r>
                      <a:r>
                        <a:rPr lang="ru-RU" sz="1800" b="0" i="0" u="none" strike="noStrike" noProof="0" dirty="0" err="1"/>
                        <a:t>on</a:t>
                      </a:r>
                      <a:r>
                        <a:rPr lang="ru-RU" sz="1800" b="0" i="0" u="none" strike="noStrike" noProof="0" dirty="0"/>
                        <a:t> Board / Свободно на борту»</a:t>
                      </a:r>
                      <a:endParaRPr lang="ru-RU" dirty="0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CFR</a:t>
                      </a:r>
                      <a:r>
                        <a:rPr lang="ru-RU" sz="2000" b="0" i="0" u="none" strike="noStrike" noProof="0" dirty="0"/>
                        <a:t> </a:t>
                      </a:r>
                      <a:r>
                        <a:rPr lang="ru-RU" sz="1800" b="0" i="0" u="none" strike="noStrike" noProof="0" dirty="0"/>
                        <a:t>- «Cost </a:t>
                      </a:r>
                      <a:r>
                        <a:rPr lang="ru-RU" sz="1800" b="0" i="0" u="none" strike="noStrike" noProof="0" err="1"/>
                        <a:t>and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err="1"/>
                        <a:t>Freight</a:t>
                      </a:r>
                      <a:r>
                        <a:rPr lang="ru-RU" sz="1800" b="0" i="0" u="none" strike="noStrike" noProof="0" dirty="0"/>
                        <a:t> / Стоимость и фрахт» </a:t>
                      </a:r>
                      <a:endParaRPr lang="ru-RU"/>
                    </a:p>
                    <a:p>
                      <a:pPr lvl="0">
                        <a:buNone/>
                      </a:pPr>
                      <a:r>
                        <a:rPr lang="ru-RU" sz="2000" b="0" i="0" u="none" strike="noStrike" noProof="0" dirty="0">
                          <a:solidFill>
                            <a:srgbClr val="0070C0"/>
                          </a:solidFill>
                        </a:rPr>
                        <a:t>CIF </a:t>
                      </a:r>
                      <a:r>
                        <a:rPr lang="ru-RU" sz="1800" b="0" i="0" u="none" strike="noStrike" noProof="0" dirty="0"/>
                        <a:t>- «Cost Insurance </a:t>
                      </a:r>
                      <a:r>
                        <a:rPr lang="ru-RU" sz="1800" b="0" i="0" u="none" strike="noStrike" noProof="0" err="1"/>
                        <a:t>and</a:t>
                      </a:r>
                      <a:r>
                        <a:rPr lang="ru-RU" sz="1800" b="0" i="0" u="none" strike="noStrike" noProof="0" dirty="0"/>
                        <a:t> </a:t>
                      </a:r>
                      <a:r>
                        <a:rPr lang="ru-RU" sz="1800" b="0" i="0" u="none" strike="noStrike" noProof="0" err="1"/>
                        <a:t>Freight</a:t>
                      </a:r>
                      <a:r>
                        <a:rPr lang="ru-RU" sz="1800" b="0" i="0" u="none" strike="noStrike" noProof="0" dirty="0"/>
                        <a:t> / Стоимость, страхование и фрахт» 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3418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71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E3CBB9B1-7B7D-4BA1-A1AF-572168B395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Биржевые котировки">
            <a:extLst>
              <a:ext uri="{FF2B5EF4-FFF2-40B4-BE49-F238E27FC236}">
                <a16:creationId xmlns:a16="http://schemas.microsoft.com/office/drawing/2014/main" xmlns="" id="{EF0912FA-E3C8-2228-F6BE-1118E4EC3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9" r="1282" b="6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E2C29E-E589-5E03-367C-B904645258F8}"/>
              </a:ext>
            </a:extLst>
          </p:cNvPr>
          <p:cNvSpPr txBox="1"/>
          <p:nvPr/>
        </p:nvSpPr>
        <p:spPr>
          <a:xfrm>
            <a:off x="8110619" y="143696"/>
            <a:ext cx="4085811" cy="3428124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В </a:t>
            </a:r>
            <a:r>
              <a:rPr lang="en-US" sz="1400" err="1"/>
              <a:t>Инкотермс</a:t>
            </a:r>
            <a:r>
              <a:rPr lang="en-US" sz="1400" dirty="0"/>
              <a:t> 2020 </a:t>
            </a:r>
            <a:r>
              <a:rPr lang="en-US" sz="1400" err="1"/>
              <a:t>можно</a:t>
            </a:r>
            <a:r>
              <a:rPr lang="en-US" sz="1400" dirty="0"/>
              <a:t> </a:t>
            </a:r>
            <a:r>
              <a:rPr lang="en-US" sz="1400" err="1"/>
              <a:t>выделить</a:t>
            </a:r>
            <a:r>
              <a:rPr lang="en-US" sz="1400" dirty="0"/>
              <a:t> </a:t>
            </a:r>
            <a:r>
              <a:rPr lang="en-US" sz="1400" err="1"/>
              <a:t>четыре</a:t>
            </a:r>
            <a:r>
              <a:rPr lang="en-US" sz="1400" dirty="0"/>
              <a:t> </a:t>
            </a:r>
            <a:r>
              <a:rPr lang="en-US" sz="1400" err="1"/>
              <a:t>группы</a:t>
            </a:r>
            <a:r>
              <a:rPr lang="en-US" sz="1400" dirty="0"/>
              <a:t> </a:t>
            </a:r>
            <a:r>
              <a:rPr lang="en-US" sz="1400" err="1"/>
              <a:t>правил</a:t>
            </a:r>
            <a:r>
              <a:rPr lang="en-US" sz="1400" dirty="0"/>
              <a:t> </a:t>
            </a:r>
            <a:r>
              <a:rPr lang="en-US" sz="1400" err="1"/>
              <a:t>базисных</a:t>
            </a:r>
            <a:r>
              <a:rPr lang="en-US" sz="1400" dirty="0"/>
              <a:t> </a:t>
            </a:r>
            <a:r>
              <a:rPr lang="en-US" sz="1400" err="1"/>
              <a:t>условий</a:t>
            </a:r>
            <a:r>
              <a:rPr lang="en-US" sz="1400" dirty="0"/>
              <a:t> </a:t>
            </a:r>
            <a:r>
              <a:rPr lang="en-US" sz="1400" err="1"/>
              <a:t>поставок</a:t>
            </a:r>
            <a:r>
              <a:rPr lang="en-US" sz="1400" dirty="0"/>
              <a:t> </a:t>
            </a:r>
            <a:r>
              <a:rPr lang="en-US" sz="1400" err="1"/>
              <a:t>товара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(E, F, C и D)</a:t>
            </a:r>
            <a:r>
              <a:rPr lang="en-US" sz="1400" dirty="0"/>
              <a:t>. В </a:t>
            </a:r>
            <a:r>
              <a:rPr lang="en-US" sz="1400" err="1"/>
              <a:t>основу</a:t>
            </a:r>
            <a:r>
              <a:rPr lang="en-US" sz="1400" dirty="0"/>
              <a:t> </a:t>
            </a:r>
            <a:r>
              <a:rPr lang="en-US" sz="1400" err="1"/>
              <a:t>этой</a:t>
            </a:r>
            <a:r>
              <a:rPr lang="en-US" sz="1400" dirty="0"/>
              <a:t> </a:t>
            </a:r>
            <a:r>
              <a:rPr lang="en-US" sz="1400" err="1"/>
              <a:t>классификации</a:t>
            </a:r>
            <a:r>
              <a:rPr lang="en-US" sz="1400" dirty="0"/>
              <a:t> </a:t>
            </a:r>
            <a:r>
              <a:rPr lang="en-US" sz="1400" err="1"/>
              <a:t>положены</a:t>
            </a:r>
            <a:r>
              <a:rPr lang="en-US" sz="1400" dirty="0"/>
              <a:t> </a:t>
            </a:r>
            <a:r>
              <a:rPr lang="en-US" sz="1400" err="1"/>
              <a:t>два</a:t>
            </a:r>
            <a:r>
              <a:rPr lang="en-US" sz="1400" dirty="0"/>
              <a:t> </a:t>
            </a:r>
            <a:r>
              <a:rPr lang="en-US" sz="1400" err="1"/>
              <a:t>принципа</a:t>
            </a:r>
            <a:r>
              <a:rPr lang="en-US" sz="1400" dirty="0"/>
              <a:t>: </a:t>
            </a:r>
            <a:r>
              <a:rPr lang="en-US" sz="1400" err="1"/>
              <a:t>о</a:t>
            </a:r>
            <a:r>
              <a:rPr lang="en-US" sz="1400" u="sng" err="1"/>
              <a:t>пределение</a:t>
            </a:r>
            <a:r>
              <a:rPr lang="en-US" sz="1400" u="sng" dirty="0"/>
              <a:t> </a:t>
            </a:r>
            <a:r>
              <a:rPr lang="en-US" sz="1400" u="sng" err="1"/>
              <a:t>обязанностей</a:t>
            </a:r>
            <a:r>
              <a:rPr lang="en-US" sz="1400" u="sng" dirty="0"/>
              <a:t> </a:t>
            </a:r>
            <a:r>
              <a:rPr lang="en-US" sz="1400" u="sng" err="1"/>
              <a:t>сторон</a:t>
            </a:r>
            <a:r>
              <a:rPr lang="en-US" sz="1400" u="sng" dirty="0"/>
              <a:t> </a:t>
            </a:r>
            <a:r>
              <a:rPr lang="en-US" sz="1400" u="sng" err="1"/>
              <a:t>по</a:t>
            </a:r>
            <a:r>
              <a:rPr lang="en-US" sz="1400" u="sng" dirty="0"/>
              <a:t> </a:t>
            </a:r>
            <a:r>
              <a:rPr lang="en-US" sz="1400" u="sng" err="1"/>
              <a:t>отношению</a:t>
            </a:r>
            <a:r>
              <a:rPr lang="en-US" sz="1400" u="sng" dirty="0"/>
              <a:t> к </a:t>
            </a:r>
            <a:r>
              <a:rPr lang="en-US" sz="1400" u="sng" err="1"/>
              <a:t>перевозке</a:t>
            </a:r>
            <a:r>
              <a:rPr lang="en-US" sz="1400" u="sng" dirty="0"/>
              <a:t> </a:t>
            </a:r>
            <a:r>
              <a:rPr lang="en-US" sz="1400" u="sng" err="1"/>
              <a:t>поставляемого</a:t>
            </a:r>
            <a:r>
              <a:rPr lang="en-US" sz="1400" u="sng" dirty="0"/>
              <a:t> </a:t>
            </a:r>
            <a:r>
              <a:rPr lang="en-US" sz="1400" u="sng" err="1"/>
              <a:t>товара</a:t>
            </a:r>
            <a:r>
              <a:rPr lang="en-US" sz="1400" dirty="0"/>
              <a:t> и </a:t>
            </a:r>
            <a:r>
              <a:rPr lang="en-US" sz="1400" u="sng" err="1"/>
              <a:t>увеличение</a:t>
            </a:r>
            <a:r>
              <a:rPr lang="en-US" sz="1400" u="sng" dirty="0"/>
              <a:t> </a:t>
            </a:r>
            <a:r>
              <a:rPr lang="en-US" sz="1400" u="sng" err="1"/>
              <a:t>обязанностей</a:t>
            </a:r>
            <a:r>
              <a:rPr lang="en-US" sz="1400" u="sng" dirty="0"/>
              <a:t> </a:t>
            </a:r>
            <a:r>
              <a:rPr lang="en-US" sz="1400" u="sng" err="1"/>
              <a:t>продавца</a:t>
            </a:r>
            <a:r>
              <a:rPr lang="en-US" sz="1400" u="sng" dirty="0"/>
              <a:t> </a:t>
            </a:r>
            <a:r>
              <a:rPr lang="en-US" sz="1400" u="sng" err="1"/>
              <a:t>от</a:t>
            </a:r>
            <a:r>
              <a:rPr lang="en-US" sz="1400" u="sng" dirty="0"/>
              <a:t> </a:t>
            </a:r>
            <a:r>
              <a:rPr lang="en-US" sz="1400" u="sng" err="1"/>
              <a:t>минимальных</a:t>
            </a:r>
            <a:r>
              <a:rPr lang="en-US" sz="1400" u="sng" dirty="0"/>
              <a:t> к </a:t>
            </a:r>
            <a:r>
              <a:rPr lang="en-US" sz="1400" u="sng" err="1"/>
              <a:t>максимальным</a:t>
            </a:r>
            <a:r>
              <a:rPr lang="en-US" sz="1400" u="sng" dirty="0"/>
              <a:t>.</a:t>
            </a:r>
            <a:r>
              <a:rPr lang="en-US" sz="1400" dirty="0"/>
              <a:t> Группа </a:t>
            </a:r>
            <a:r>
              <a:rPr lang="en-US" sz="1400" dirty="0">
                <a:solidFill>
                  <a:srgbClr val="0070C0"/>
                </a:solidFill>
              </a:rPr>
              <a:t>"E"</a:t>
            </a:r>
            <a:r>
              <a:rPr lang="en-US" sz="1400" dirty="0"/>
              <a:t> - </a:t>
            </a:r>
            <a:r>
              <a:rPr lang="en-US" sz="1400" err="1"/>
              <a:t>условие</a:t>
            </a:r>
            <a:r>
              <a:rPr lang="en-US" sz="1400" dirty="0"/>
              <a:t> </a:t>
            </a:r>
            <a:r>
              <a:rPr lang="en-US" sz="1400" err="1"/>
              <a:t>поставки</a:t>
            </a:r>
            <a:r>
              <a:rPr lang="en-US" sz="1400" dirty="0"/>
              <a:t>, </a:t>
            </a:r>
            <a:r>
              <a:rPr lang="en-US" sz="1400" err="1"/>
              <a:t>согласно</a:t>
            </a:r>
            <a:r>
              <a:rPr lang="en-US" sz="1400" dirty="0"/>
              <a:t> </a:t>
            </a:r>
            <a:r>
              <a:rPr lang="en-US" sz="1400" err="1"/>
              <a:t>которому</a:t>
            </a:r>
            <a:r>
              <a:rPr lang="en-US" sz="1400" dirty="0"/>
              <a:t> </a:t>
            </a:r>
            <a:r>
              <a:rPr lang="en-US" sz="1400" err="1"/>
              <a:t>продавец</a:t>
            </a:r>
            <a:r>
              <a:rPr lang="en-US" sz="1400" dirty="0"/>
              <a:t> </a:t>
            </a:r>
            <a:r>
              <a:rPr lang="en-US" sz="1400" err="1"/>
              <a:t>только</a:t>
            </a:r>
            <a:r>
              <a:rPr lang="en-US" sz="1400" dirty="0"/>
              <a:t> </a:t>
            </a:r>
            <a:r>
              <a:rPr lang="en-US" sz="1400" err="1"/>
              <a:t>предоставляет</a:t>
            </a:r>
            <a:r>
              <a:rPr lang="en-US" sz="1400" dirty="0"/>
              <a:t> </a:t>
            </a:r>
            <a:r>
              <a:rPr lang="en-US" sz="1400" err="1"/>
              <a:t>товар</a:t>
            </a:r>
            <a:r>
              <a:rPr lang="en-US" sz="1400" dirty="0"/>
              <a:t> в </a:t>
            </a:r>
            <a:r>
              <a:rPr lang="en-US" sz="1400" err="1"/>
              <a:t>распоряжение</a:t>
            </a:r>
            <a:r>
              <a:rPr lang="en-US" sz="1400" dirty="0"/>
              <a:t> </a:t>
            </a:r>
            <a:r>
              <a:rPr lang="en-US" sz="1400" err="1"/>
              <a:t>покупателя</a:t>
            </a:r>
            <a:r>
              <a:rPr lang="en-US" sz="1400" dirty="0"/>
              <a:t> в </a:t>
            </a:r>
            <a:r>
              <a:rPr lang="en-US" sz="1400" err="1"/>
              <a:t>своих</a:t>
            </a:r>
            <a:r>
              <a:rPr lang="en-US" sz="1400" dirty="0"/>
              <a:t> </a:t>
            </a:r>
            <a:r>
              <a:rPr lang="en-US" sz="1400" err="1"/>
              <a:t>помещениях</a:t>
            </a:r>
            <a:r>
              <a:rPr lang="en-US" sz="1400" dirty="0"/>
              <a:t>. </a:t>
            </a:r>
            <a:r>
              <a:rPr lang="en-US" sz="1400" err="1"/>
              <a:t>Далее</a:t>
            </a:r>
            <a:r>
              <a:rPr lang="en-US" sz="1400" dirty="0"/>
              <a:t> </a:t>
            </a:r>
            <a:r>
              <a:rPr lang="en-US" sz="1400" err="1"/>
              <a:t>идет</a:t>
            </a:r>
            <a:r>
              <a:rPr lang="en-US" sz="1400" dirty="0"/>
              <a:t> </a:t>
            </a:r>
            <a:r>
              <a:rPr lang="en-US" sz="1400" err="1"/>
              <a:t>группа</a:t>
            </a:r>
            <a:r>
              <a:rPr lang="en-US" sz="1400" dirty="0">
                <a:solidFill>
                  <a:srgbClr val="0070C0"/>
                </a:solidFill>
              </a:rPr>
              <a:t> "F"</a:t>
            </a:r>
            <a:r>
              <a:rPr lang="en-US" sz="1400" dirty="0"/>
              <a:t> - </a:t>
            </a:r>
            <a:r>
              <a:rPr lang="en-US" sz="1400" err="1"/>
              <a:t>условия</a:t>
            </a:r>
            <a:r>
              <a:rPr lang="en-US" sz="1400" dirty="0"/>
              <a:t> </a:t>
            </a:r>
            <a:r>
              <a:rPr lang="en-US" sz="1400" err="1"/>
              <a:t>поставки</a:t>
            </a:r>
            <a:r>
              <a:rPr lang="en-US" sz="1400" dirty="0"/>
              <a:t> в </a:t>
            </a:r>
            <a:r>
              <a:rPr lang="en-US" sz="1400" err="1"/>
              <a:t>соответствии</a:t>
            </a:r>
            <a:r>
              <a:rPr lang="en-US" sz="1400" dirty="0"/>
              <a:t> с </a:t>
            </a:r>
            <a:r>
              <a:rPr lang="en-US" sz="1400" err="1"/>
              <a:t>которой</a:t>
            </a:r>
            <a:r>
              <a:rPr lang="en-US" sz="1400" dirty="0"/>
              <a:t> </a:t>
            </a:r>
            <a:r>
              <a:rPr lang="en-US" sz="1400" err="1"/>
              <a:t>продавец</a:t>
            </a:r>
            <a:r>
              <a:rPr lang="en-US" sz="1400" dirty="0"/>
              <a:t> </a:t>
            </a:r>
            <a:r>
              <a:rPr lang="en-US" sz="1400" err="1"/>
              <a:t>обязан</a:t>
            </a:r>
            <a:r>
              <a:rPr lang="en-US" sz="1400" dirty="0"/>
              <a:t> </a:t>
            </a:r>
            <a:r>
              <a:rPr lang="en-US" sz="1400" err="1"/>
              <a:t>передать</a:t>
            </a:r>
            <a:r>
              <a:rPr lang="en-US" sz="1400" dirty="0"/>
              <a:t> </a:t>
            </a:r>
            <a:r>
              <a:rPr lang="en-US" sz="1400" err="1"/>
              <a:t>товар</a:t>
            </a:r>
            <a:r>
              <a:rPr lang="en-US" sz="1400" dirty="0"/>
              <a:t> </a:t>
            </a:r>
            <a:r>
              <a:rPr lang="en-US" sz="1400" err="1"/>
              <a:t>указанному</a:t>
            </a:r>
            <a:r>
              <a:rPr lang="en-US" sz="1400" dirty="0"/>
              <a:t> </a:t>
            </a:r>
            <a:r>
              <a:rPr lang="en-US" sz="1400" err="1"/>
              <a:t>покупателем</a:t>
            </a:r>
            <a:r>
              <a:rPr lang="en-US" sz="1400" dirty="0"/>
              <a:t> </a:t>
            </a:r>
            <a:r>
              <a:rPr lang="en-US" sz="1400" err="1"/>
              <a:t>перевозчику</a:t>
            </a:r>
            <a:r>
              <a:rPr lang="en-US" sz="1400" dirty="0"/>
              <a:t>. Группа </a:t>
            </a:r>
            <a:r>
              <a:rPr lang="en-US" sz="1400" dirty="0">
                <a:solidFill>
                  <a:srgbClr val="0070C0"/>
                </a:solidFill>
              </a:rPr>
              <a:t>"C" </a:t>
            </a:r>
            <a:r>
              <a:rPr lang="en-US" sz="1400" dirty="0"/>
              <a:t>- </a:t>
            </a:r>
            <a:r>
              <a:rPr lang="en-US" sz="1400" err="1"/>
              <a:t>условия</a:t>
            </a:r>
            <a:r>
              <a:rPr lang="en-US" sz="1400" dirty="0"/>
              <a:t> </a:t>
            </a:r>
            <a:r>
              <a:rPr lang="en-US" sz="1400" err="1"/>
              <a:t>поставки</a:t>
            </a:r>
            <a:r>
              <a:rPr lang="en-US" sz="1400" dirty="0"/>
              <a:t>, в </a:t>
            </a:r>
            <a:r>
              <a:rPr lang="en-US" sz="1400" err="1"/>
              <a:t>соответствии</a:t>
            </a:r>
            <a:r>
              <a:rPr lang="en-US" sz="1400" dirty="0"/>
              <a:t> с </a:t>
            </a:r>
            <a:r>
              <a:rPr lang="en-US" sz="1400" err="1"/>
              <a:t>которыми</a:t>
            </a:r>
            <a:r>
              <a:rPr lang="en-US" sz="1400" dirty="0"/>
              <a:t> </a:t>
            </a:r>
            <a:r>
              <a:rPr lang="en-US" sz="1400" err="1"/>
              <a:t>продавец</a:t>
            </a:r>
            <a:r>
              <a:rPr lang="en-US" sz="1400" dirty="0"/>
              <a:t> </a:t>
            </a:r>
            <a:r>
              <a:rPr lang="en-US" sz="1400" err="1"/>
              <a:t>обязан</a:t>
            </a:r>
            <a:r>
              <a:rPr lang="en-US" sz="1400" dirty="0"/>
              <a:t> </a:t>
            </a:r>
            <a:r>
              <a:rPr lang="en-US" sz="1400" err="1"/>
              <a:t>заключить</a:t>
            </a:r>
            <a:r>
              <a:rPr lang="en-US" sz="1400" dirty="0"/>
              <a:t> </a:t>
            </a:r>
            <a:r>
              <a:rPr lang="en-US" sz="1400" err="1"/>
              <a:t>договор</a:t>
            </a:r>
            <a:r>
              <a:rPr lang="en-US" sz="1400" dirty="0"/>
              <a:t> </a:t>
            </a:r>
            <a:r>
              <a:rPr lang="en-US" sz="1400" err="1"/>
              <a:t>перевозки</a:t>
            </a:r>
            <a:r>
              <a:rPr lang="en-US" sz="1400" dirty="0"/>
              <a:t>, </a:t>
            </a:r>
            <a:r>
              <a:rPr lang="en-US" sz="1400" err="1"/>
              <a:t>но</a:t>
            </a:r>
            <a:r>
              <a:rPr lang="en-US" sz="1400" dirty="0"/>
              <a:t> </a:t>
            </a:r>
            <a:r>
              <a:rPr lang="en-US" sz="1400" err="1"/>
              <a:t>не</a:t>
            </a:r>
            <a:r>
              <a:rPr lang="en-US" sz="1400" dirty="0"/>
              <a:t> </a:t>
            </a:r>
            <a:r>
              <a:rPr lang="en-US" sz="1400" err="1"/>
              <a:t>принимая</a:t>
            </a:r>
            <a:r>
              <a:rPr lang="en-US" sz="1400" dirty="0"/>
              <a:t> </a:t>
            </a:r>
            <a:r>
              <a:rPr lang="en-US" sz="1400" err="1"/>
              <a:t>на</a:t>
            </a:r>
            <a:r>
              <a:rPr lang="en-US" sz="1400" dirty="0"/>
              <a:t> </a:t>
            </a:r>
            <a:r>
              <a:rPr lang="en-US" sz="1400" err="1"/>
              <a:t>себя</a:t>
            </a:r>
            <a:r>
              <a:rPr lang="en-US" sz="1400" dirty="0"/>
              <a:t> </a:t>
            </a:r>
            <a:r>
              <a:rPr lang="en-US" sz="1400" err="1"/>
              <a:t>риск</a:t>
            </a:r>
            <a:r>
              <a:rPr lang="en-US" sz="1400" dirty="0"/>
              <a:t> </a:t>
            </a:r>
            <a:r>
              <a:rPr lang="en-US" sz="1400" err="1"/>
              <a:t>утраты</a:t>
            </a:r>
            <a:r>
              <a:rPr lang="en-US" sz="1400" dirty="0"/>
              <a:t> </a:t>
            </a:r>
            <a:r>
              <a:rPr lang="en-US" sz="1400" err="1"/>
              <a:t>или</a:t>
            </a:r>
            <a:r>
              <a:rPr lang="en-US" sz="1400" dirty="0"/>
              <a:t> </a:t>
            </a:r>
            <a:r>
              <a:rPr lang="en-US" sz="1400" err="1"/>
              <a:t>повреждения</a:t>
            </a:r>
            <a:r>
              <a:rPr lang="en-US" sz="1400" dirty="0"/>
              <a:t> </a:t>
            </a:r>
            <a:r>
              <a:rPr lang="en-US" sz="1400" err="1"/>
              <a:t>товара</a:t>
            </a:r>
            <a:r>
              <a:rPr lang="en-US" sz="1400" dirty="0"/>
              <a:t> </a:t>
            </a:r>
            <a:r>
              <a:rPr lang="en-US" sz="1400" err="1"/>
              <a:t>или</a:t>
            </a:r>
            <a:r>
              <a:rPr lang="en-US" sz="1400" dirty="0"/>
              <a:t> </a:t>
            </a:r>
            <a:r>
              <a:rPr lang="en-US" sz="1400" err="1"/>
              <a:t>дополнительные</a:t>
            </a:r>
            <a:r>
              <a:rPr lang="en-US" sz="1400" dirty="0"/>
              <a:t> </a:t>
            </a:r>
            <a:r>
              <a:rPr lang="en-US" sz="1400" err="1"/>
              <a:t>затраты</a:t>
            </a:r>
            <a:r>
              <a:rPr lang="en-US" sz="1400" dirty="0"/>
              <a:t> </a:t>
            </a:r>
            <a:r>
              <a:rPr lang="en-US" sz="1400" err="1"/>
              <a:t>вследствие</a:t>
            </a:r>
            <a:r>
              <a:rPr lang="en-US" sz="1400" dirty="0"/>
              <a:t> </a:t>
            </a:r>
            <a:r>
              <a:rPr lang="en-US" sz="1400" err="1"/>
              <a:t>событий</a:t>
            </a:r>
            <a:r>
              <a:rPr lang="en-US" sz="1400" dirty="0"/>
              <a:t>, </a:t>
            </a:r>
            <a:r>
              <a:rPr lang="en-US" sz="1400" err="1"/>
              <a:t>произошедших</a:t>
            </a:r>
            <a:r>
              <a:rPr lang="en-US" sz="1400" dirty="0"/>
              <a:t> </a:t>
            </a:r>
            <a:r>
              <a:rPr lang="en-US" sz="1400" err="1"/>
              <a:t>после</a:t>
            </a:r>
            <a:r>
              <a:rPr lang="en-US" sz="1400" dirty="0"/>
              <a:t> </a:t>
            </a:r>
            <a:r>
              <a:rPr lang="en-US" sz="1400" err="1"/>
              <a:t>отгрузки</a:t>
            </a:r>
            <a:r>
              <a:rPr lang="en-US" sz="1400" dirty="0"/>
              <a:t> и </a:t>
            </a:r>
            <a:r>
              <a:rPr lang="en-US" sz="1400" err="1"/>
              <a:t>отправки</a:t>
            </a:r>
            <a:r>
              <a:rPr lang="en-US" sz="1400" dirty="0"/>
              <a:t>. Группа </a:t>
            </a:r>
            <a:r>
              <a:rPr lang="en-US" sz="1400" dirty="0">
                <a:solidFill>
                  <a:srgbClr val="0070C0"/>
                </a:solidFill>
              </a:rPr>
              <a:t>"D" </a:t>
            </a:r>
            <a:r>
              <a:rPr lang="en-US" sz="1400" dirty="0"/>
              <a:t>– </a:t>
            </a:r>
            <a:r>
              <a:rPr lang="en-US" sz="1400" err="1"/>
              <a:t>условия</a:t>
            </a:r>
            <a:r>
              <a:rPr lang="en-US" sz="1400" dirty="0"/>
              <a:t> </a:t>
            </a:r>
            <a:r>
              <a:rPr lang="en-US" sz="1400" err="1"/>
              <a:t>поставки</a:t>
            </a:r>
            <a:r>
              <a:rPr lang="en-US" sz="1400" dirty="0"/>
              <a:t>, </a:t>
            </a:r>
            <a:r>
              <a:rPr lang="en-US" sz="1400" err="1"/>
              <a:t>при</a:t>
            </a:r>
            <a:r>
              <a:rPr lang="en-US" sz="1400" dirty="0"/>
              <a:t> </a:t>
            </a:r>
            <a:r>
              <a:rPr lang="en-US" sz="1400" err="1"/>
              <a:t>которых</a:t>
            </a:r>
            <a:r>
              <a:rPr lang="en-US" sz="1400" dirty="0"/>
              <a:t> </a:t>
            </a:r>
            <a:r>
              <a:rPr lang="en-US" sz="1400" err="1"/>
              <a:t>продавец</a:t>
            </a:r>
            <a:r>
              <a:rPr lang="en-US" sz="1400" dirty="0"/>
              <a:t> </a:t>
            </a:r>
            <a:r>
              <a:rPr lang="en-US" sz="1400" err="1"/>
              <a:t>должен</a:t>
            </a:r>
            <a:r>
              <a:rPr lang="en-US" sz="1400" dirty="0"/>
              <a:t> </a:t>
            </a:r>
            <a:r>
              <a:rPr lang="en-US" sz="1400" err="1"/>
              <a:t>нести</a:t>
            </a:r>
            <a:r>
              <a:rPr lang="en-US" sz="1400" dirty="0"/>
              <a:t> </a:t>
            </a:r>
            <a:r>
              <a:rPr lang="en-US" sz="1400" err="1"/>
              <a:t>все</a:t>
            </a:r>
            <a:r>
              <a:rPr lang="en-US" sz="1400" dirty="0"/>
              <a:t> </a:t>
            </a:r>
            <a:r>
              <a:rPr lang="en-US" sz="1400" err="1"/>
              <a:t>расходы</a:t>
            </a:r>
            <a:r>
              <a:rPr lang="en-US" sz="1400" dirty="0"/>
              <a:t> и </a:t>
            </a:r>
            <a:r>
              <a:rPr lang="en-US" sz="1400" err="1"/>
              <a:t>риски</a:t>
            </a:r>
            <a:r>
              <a:rPr lang="en-US" sz="1400" dirty="0"/>
              <a:t>, </a:t>
            </a:r>
            <a:r>
              <a:rPr lang="en-US" sz="1400" err="1"/>
              <a:t>необходимые</a:t>
            </a:r>
            <a:r>
              <a:rPr lang="en-US" sz="1400" dirty="0"/>
              <a:t> </a:t>
            </a:r>
            <a:r>
              <a:rPr lang="en-US" sz="1400" err="1"/>
              <a:t>для</a:t>
            </a:r>
            <a:r>
              <a:rPr lang="en-US" sz="1400" dirty="0"/>
              <a:t> </a:t>
            </a:r>
            <a:r>
              <a:rPr lang="en-US" sz="1400" err="1"/>
              <a:t>доставки</a:t>
            </a:r>
            <a:r>
              <a:rPr lang="en-US" sz="1400" dirty="0"/>
              <a:t> </a:t>
            </a:r>
            <a:r>
              <a:rPr lang="en-US" sz="1400" err="1"/>
              <a:t>товара</a:t>
            </a:r>
            <a:r>
              <a:rPr lang="en-US" sz="1400" dirty="0"/>
              <a:t> </a:t>
            </a:r>
            <a:r>
              <a:rPr lang="en-US" sz="1400" err="1"/>
              <a:t>до</a:t>
            </a:r>
            <a:r>
              <a:rPr lang="en-US" sz="1400" dirty="0"/>
              <a:t> </a:t>
            </a:r>
            <a:r>
              <a:rPr lang="en-US" sz="1400" err="1"/>
              <a:t>пункта</a:t>
            </a:r>
            <a:r>
              <a:rPr lang="en-US" sz="1400" dirty="0"/>
              <a:t> </a:t>
            </a:r>
            <a:r>
              <a:rPr lang="en-US" sz="1400" err="1"/>
              <a:t>назначения</a:t>
            </a:r>
            <a:r>
              <a:rPr lang="en-US" sz="1400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35F0288D-96A2-171F-7E43-A6192A61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53" y="151290"/>
            <a:ext cx="9547410" cy="60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4D896123-1B32-4CB1-B2ED-E34BBC26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B6531E-CE52-B1B5-AFC6-1D44BE9B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6" r="-2" b="8482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57DA40C-10B8-4678-8433-AA03ED65E9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2852792" y="-429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CC2B16-DBED-CB95-86E0-6FE1EC3D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0647"/>
            <a:ext cx="5322073" cy="3482386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4000">
                <a:solidFill>
                  <a:schemeClr val="bg1"/>
                </a:solidFill>
              </a:rPr>
              <a:t>Расшифровка и перевод правил Инкотермс 2020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02FE24-AF7C-D4DB-884A-0E254B0F7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335" y="4918166"/>
            <a:ext cx="5104737" cy="1136468"/>
          </a:xfrm>
        </p:spPr>
        <p:txBody>
          <a:bodyPr vert="horz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F3D9AA-2746-40BA-A174-3C45EA458C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0BF160C-EC5F-45F5-9B8D-197AFA37B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D4C0BBB-0042-4603-A226-6117F3FD5B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C44F520-2598-460E-9F91-B02F60830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Руки — это кистей и взаимосвязи, чтобы сформировать круг">
            <a:extLst>
              <a:ext uri="{FF2B5EF4-FFF2-40B4-BE49-F238E27FC236}">
                <a16:creationId xmlns:a16="http://schemas.microsoft.com/office/drawing/2014/main" xmlns="" id="{C2151997-5657-D0EA-96B3-2459DDA4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5383"/>
          <a:stretch/>
        </p:blipFill>
        <p:spPr>
          <a:xfrm>
            <a:off x="6625" y="10"/>
            <a:ext cx="12192000" cy="687580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1FA29B-B149-8948-2987-6F2962C1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2950387"/>
            <a:ext cx="3415856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3200" spc="750" dirty="0">
                <a:solidFill>
                  <a:schemeClr val="bg1"/>
                </a:solidFill>
              </a:rPr>
              <a:t>Группа </a:t>
            </a:r>
            <a:r>
              <a:rPr lang="en-US" sz="3200" spc="750" dirty="0">
                <a:solidFill>
                  <a:srgbClr val="002060"/>
                </a:solidFill>
              </a:rPr>
              <a:t>Е</a:t>
            </a:r>
            <a:r>
              <a:rPr lang="en-US" sz="3200" spc="750" dirty="0">
                <a:solidFill>
                  <a:schemeClr val="bg1"/>
                </a:solidFill>
              </a:rPr>
              <a:t> (</a:t>
            </a:r>
            <a:r>
              <a:rPr lang="en-US" sz="3200" spc="750" err="1">
                <a:solidFill>
                  <a:schemeClr val="bg1"/>
                </a:solidFill>
              </a:rPr>
              <a:t>Отгрузка</a:t>
            </a:r>
            <a:r>
              <a:rPr lang="en-US" sz="3200" spc="75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451628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3C2A22"/>
      </a:dk2>
      <a:lt2>
        <a:srgbClr val="E6E2E8"/>
      </a:lt2>
      <a:accent1>
        <a:srgbClr val="63B447"/>
      </a:accent1>
      <a:accent2>
        <a:srgbClr val="89AE3A"/>
      </a:accent2>
      <a:accent3>
        <a:srgbClr val="ACA244"/>
      </a:accent3>
      <a:accent4>
        <a:srgbClr val="B1753B"/>
      </a:accent4>
      <a:accent5>
        <a:srgbClr val="C3554D"/>
      </a:accent5>
      <a:accent6>
        <a:srgbClr val="B13B64"/>
      </a:accent6>
      <a:hlink>
        <a:srgbClr val="BF5D3F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814</Words>
  <Application>Microsoft Office PowerPoint</Application>
  <PresentationFormat>Произвольный</PresentationFormat>
  <Paragraphs>78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GradientRiseVTI</vt:lpstr>
      <vt:lpstr>Международные коммерческие термины «ИНКОТЕРМС-2020» и их толкование</vt:lpstr>
      <vt:lpstr>Презентация PowerPoint</vt:lpstr>
      <vt:lpstr>Презентация PowerPoint</vt:lpstr>
      <vt:lpstr>Таблица правил Инкотермс 2020</vt:lpstr>
      <vt:lpstr>Презентация PowerPoint</vt:lpstr>
      <vt:lpstr>Презентация PowerPoint</vt:lpstr>
      <vt:lpstr>Презентация PowerPoint</vt:lpstr>
      <vt:lpstr>Расшифровка и перевод правил Инкотермс 2020</vt:lpstr>
      <vt:lpstr>Группа Е (Отгрузка)</vt:lpstr>
      <vt:lpstr>Презентация PowerPoint</vt:lpstr>
      <vt:lpstr>Группа F (Основная перевозка оплачена покупателем)</vt:lpstr>
      <vt:lpstr>Презентация PowerPoint</vt:lpstr>
      <vt:lpstr>Презентация PowerPoint</vt:lpstr>
      <vt:lpstr>Презентация PowerPoint</vt:lpstr>
      <vt:lpstr>Группа С (Основная перевозка оплачена продавцом)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D (Доставка) 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Спасибо за просмотр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Зав. курсами</dc:creator>
  <cp:lastModifiedBy>user</cp:lastModifiedBy>
  <cp:revision>424</cp:revision>
  <dcterms:created xsi:type="dcterms:W3CDTF">2024-01-16T19:21:19Z</dcterms:created>
  <dcterms:modified xsi:type="dcterms:W3CDTF">2024-09-05T15:04:53Z</dcterms:modified>
</cp:coreProperties>
</file>