
<file path=[Content_Types].xml><?xml version="1.0" encoding="utf-8"?>
<Types xmlns="http://schemas.openxmlformats.org/package/2006/content-types"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6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08" autoAdjust="0"/>
  </p:normalViewPr>
  <p:slideViewPr>
    <p:cSldViewPr snapToGrid="0">
      <p:cViewPr varScale="1">
        <p:scale>
          <a:sx n="83" d="100"/>
          <a:sy n="83" d="100"/>
        </p:scale>
        <p:origin x="658" y="53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BB8-898E-4745-8F3D-2F701D67EABD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6862-AFB7-4BDC-8B33-1ED712C95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485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BB8-898E-4745-8F3D-2F701D67EABD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6862-AFB7-4BDC-8B33-1ED712C95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494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BB8-898E-4745-8F3D-2F701D67EABD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6862-AFB7-4BDC-8B33-1ED712C95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751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BB8-898E-4745-8F3D-2F701D67EABD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6862-AFB7-4BDC-8B33-1ED712C95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340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BB8-898E-4745-8F3D-2F701D67EABD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6862-AFB7-4BDC-8B33-1ED712C95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710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BB8-898E-4745-8F3D-2F701D67EABD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6862-AFB7-4BDC-8B33-1ED712C95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735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BB8-898E-4745-8F3D-2F701D67EABD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6862-AFB7-4BDC-8B33-1ED712C95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640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BB8-898E-4745-8F3D-2F701D67EABD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6862-AFB7-4BDC-8B33-1ED712C95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95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BB8-898E-4745-8F3D-2F701D67EABD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6862-AFB7-4BDC-8B33-1ED712C95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548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BB8-898E-4745-8F3D-2F701D67EABD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6862-AFB7-4BDC-8B33-1ED712C95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043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9ABB8-898E-4745-8F3D-2F701D67EABD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D6862-AFB7-4BDC-8B33-1ED712C95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133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9ABB8-898E-4745-8F3D-2F701D67EABD}" type="datetimeFigureOut">
              <a:rPr lang="ru-RU" smtClean="0"/>
              <a:t>29.09.2024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D6862-AFB7-4BDC-8B33-1ED712C952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78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3.webp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microsoft.com/office/2007/relationships/hdphoto" Target="../media/hdphoto7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web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eb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КОНСТРУКЦИЯ и ДЕКОР предметов народного быта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endParaRPr lang="ru-RU" sz="2000" dirty="0" smtClean="0"/>
          </a:p>
          <a:p>
            <a:pPr algn="r"/>
            <a:r>
              <a:rPr lang="ru-RU" sz="2000" dirty="0" smtClean="0"/>
              <a:t>Составила: учитель ИЗО</a:t>
            </a:r>
          </a:p>
          <a:p>
            <a:pPr algn="r"/>
            <a:r>
              <a:rPr lang="ru-RU" sz="2000" dirty="0" smtClean="0"/>
              <a:t>Зотова Капитолина Александровна</a:t>
            </a:r>
          </a:p>
          <a:p>
            <a:pPr algn="r"/>
            <a:r>
              <a:rPr lang="ru-RU" sz="2000" dirty="0" smtClean="0"/>
              <a:t>МОУ СШ №49, г. Волгоград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-1727199"/>
            <a:ext cx="12232351" cy="3077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888"/>
            <a:ext cx="12225940" cy="307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2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8975" y="1805854"/>
            <a:ext cx="11018982" cy="2387600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Под одной шляпой</a:t>
            </a:r>
            <a:br>
              <a:rPr lang="ru-RU" b="1" i="1" dirty="0" smtClean="0"/>
            </a:br>
            <a:r>
              <a:rPr lang="ru-RU" b="1" i="1" dirty="0" smtClean="0"/>
              <a:t>Четыре брата.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-1727199"/>
            <a:ext cx="12232351" cy="3077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888"/>
            <a:ext cx="12225940" cy="307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2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17" y="-61117"/>
            <a:ext cx="9659791" cy="724484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684910" y="3763993"/>
            <a:ext cx="10058400" cy="2530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20983" y="3763993"/>
            <a:ext cx="10058400" cy="25304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619245" y="6121760"/>
            <a:ext cx="244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/>
              <a:t>Стол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51774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8975" y="1805854"/>
            <a:ext cx="11018982" cy="2387600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Два братца </a:t>
            </a:r>
            <a:br>
              <a:rPr lang="ru-RU" b="1" i="1" dirty="0" smtClean="0"/>
            </a:br>
            <a:r>
              <a:rPr lang="ru-RU" b="1" i="1" dirty="0" smtClean="0"/>
              <a:t>Пошли в воду купаться.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-1727199"/>
            <a:ext cx="12232351" cy="3077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888"/>
            <a:ext cx="12225940" cy="307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6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98" y="0"/>
            <a:ext cx="8618201" cy="646365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684910" y="3763993"/>
            <a:ext cx="10058400" cy="2530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20983" y="3763993"/>
            <a:ext cx="10058400" cy="253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6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3479" y="2183705"/>
            <a:ext cx="11018982" cy="238760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В гребень шерсть она берёт</a:t>
            </a:r>
            <a:br>
              <a:rPr lang="ru-RU" b="1" i="1" dirty="0" smtClean="0"/>
            </a:br>
            <a:r>
              <a:rPr lang="ru-RU" b="1" i="1" dirty="0" smtClean="0"/>
              <a:t>Тонкой ниточкой пушистой,</a:t>
            </a:r>
            <a:br>
              <a:rPr lang="ru-RU" b="1" i="1" dirty="0" smtClean="0"/>
            </a:br>
            <a:r>
              <a:rPr lang="ru-RU" b="1" i="1" dirty="0" smtClean="0"/>
              <a:t>Детям пряжу отдаёт.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-1727199"/>
            <a:ext cx="12232351" cy="3077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888"/>
            <a:ext cx="12225940" cy="307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44" y="-596878"/>
            <a:ext cx="10685610" cy="757593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684910" y="3763993"/>
            <a:ext cx="10058400" cy="2530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20983" y="3763993"/>
            <a:ext cx="10058400" cy="25304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485862" y="5881614"/>
            <a:ext cx="244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</a:rPr>
              <a:t>Прялка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5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784" y="1225944"/>
            <a:ext cx="6254441" cy="58126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42843" y="4430196"/>
            <a:ext cx="6468533" cy="23876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Прялка – предмет народного быта и орудие труда, на котором пряли нитки.</a:t>
            </a:r>
            <a:br>
              <a:rPr lang="ru-RU" sz="4000" b="1" dirty="0" smtClean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4000" b="1" dirty="0" smtClean="0"/>
              <a:t>Девочки с 6-8 лет начинали прясть и к совершеннолетию становились искусными прядильщицами.</a:t>
            </a:r>
            <a:br>
              <a:rPr lang="ru-RU" sz="4000" b="1" dirty="0" smtClean="0"/>
            </a:b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-1727199"/>
            <a:ext cx="12232351" cy="307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5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8048" y="3233575"/>
            <a:ext cx="10058402" cy="238760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 smtClean="0">
                <a:solidFill>
                  <a:srgbClr val="FF0000"/>
                </a:solidFill>
              </a:rPr>
              <a:t>Прялку </a:t>
            </a:r>
            <a:r>
              <a:rPr lang="ru-RU" sz="4000" b="1" dirty="0" smtClean="0"/>
              <a:t>дарили дочке, невесте, жене.</a:t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>
                <a:solidFill>
                  <a:srgbClr val="FF0000"/>
                </a:solidFill>
              </a:rPr>
              <a:t>Прялку</a:t>
            </a:r>
            <a:r>
              <a:rPr lang="ru-RU" sz="4000" b="1" dirty="0" smtClean="0"/>
              <a:t> хранили и ценили как великую ценность.</a:t>
            </a:r>
            <a:br>
              <a:rPr lang="ru-RU" sz="4000" b="1" dirty="0" smtClean="0"/>
            </a:b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>
                <a:solidFill>
                  <a:srgbClr val="FF0000"/>
                </a:solidFill>
              </a:rPr>
              <a:t>Прялку</a:t>
            </a:r>
            <a:r>
              <a:rPr lang="ru-RU" sz="4000" b="1" dirty="0" smtClean="0"/>
              <a:t> передавали следующему поколению.</a:t>
            </a:r>
            <a:br>
              <a:rPr lang="ru-RU" sz="4000" b="1" dirty="0" smtClean="0"/>
            </a:br>
            <a:endParaRPr lang="ru-RU" sz="4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9" y="1284068"/>
            <a:ext cx="2048420" cy="55739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-1727199"/>
            <a:ext cx="12232351" cy="307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7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8046" y="-1238957"/>
            <a:ext cx="12541961" cy="2503311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rgbClr val="FF0000"/>
                </a:solidFill>
              </a:rPr>
              <a:t>Прялки</a:t>
            </a:r>
            <a:r>
              <a:rPr lang="ru-RU" sz="3600" b="1" dirty="0" smtClean="0"/>
              <a:t> украшались цветистой росписью или мелким резным узором, иногда резьбой и росписью одновременно.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26" y="1205089"/>
            <a:ext cx="9585729" cy="61338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9" y="6606273"/>
            <a:ext cx="12232351" cy="3077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21" y="-2836883"/>
            <a:ext cx="12232351" cy="307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58046" y="-1238957"/>
            <a:ext cx="12541961" cy="2458157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Изображались</a:t>
            </a:r>
            <a:r>
              <a:rPr lang="ru-RU" sz="3200" b="1" dirty="0" smtClean="0"/>
              <a:t> сценки из жизни крестьян, растительные элементы, символы земли, солярные знаки солнца, фантастические птицы сирин.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9" y="6606273"/>
            <a:ext cx="12232351" cy="3077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21" y="-2836883"/>
            <a:ext cx="12232351" cy="3077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8" b="11309"/>
          <a:stretch/>
        </p:blipFill>
        <p:spPr>
          <a:xfrm>
            <a:off x="699912" y="1205139"/>
            <a:ext cx="10752441" cy="53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3479" y="2563236"/>
            <a:ext cx="11018982" cy="238760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>Стоит «толстячок»</a:t>
            </a:r>
            <a:br>
              <a:rPr lang="ru-RU" b="1" i="1" dirty="0" smtClean="0"/>
            </a:br>
            <a:r>
              <a:rPr lang="ru-RU" b="1" i="1" dirty="0" err="1" smtClean="0"/>
              <a:t>подбоченевши</a:t>
            </a:r>
            <a:r>
              <a:rPr lang="ru-RU" b="1" i="1" dirty="0" smtClean="0"/>
              <a:t> бочок,</a:t>
            </a:r>
            <a:br>
              <a:rPr lang="ru-RU" b="1" i="1" dirty="0" smtClean="0"/>
            </a:br>
            <a:r>
              <a:rPr lang="ru-RU" b="1" i="1" dirty="0" smtClean="0"/>
              <a:t>Шипит и кипит,</a:t>
            </a:r>
            <a:br>
              <a:rPr lang="ru-RU" b="1" i="1" dirty="0" smtClean="0"/>
            </a:br>
            <a:r>
              <a:rPr lang="ru-RU" b="1" i="1" dirty="0" smtClean="0"/>
              <a:t>всем пить чай велит!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-1727199"/>
            <a:ext cx="12232351" cy="3077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888"/>
            <a:ext cx="12225940" cy="307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50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56" y="-308846"/>
            <a:ext cx="432942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4210757" y="-1113210"/>
            <a:ext cx="12541961" cy="205175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Строение </a:t>
            </a:r>
            <a:r>
              <a:rPr lang="ru-RU" sz="4000" b="1" dirty="0" smtClean="0"/>
              <a:t>прялки.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89" y="6606273"/>
            <a:ext cx="12232351" cy="3077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21" y="-2836883"/>
            <a:ext cx="12232351" cy="30773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518403" y="818655"/>
            <a:ext cx="368017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/>
              <a:t>Городки</a:t>
            </a:r>
          </a:p>
          <a:p>
            <a:endParaRPr lang="ru-RU" sz="3600" b="1" dirty="0" smtClean="0"/>
          </a:p>
          <a:p>
            <a:r>
              <a:rPr lang="ru-RU" sz="3600" b="1" dirty="0" smtClean="0"/>
              <a:t>Лопасть</a:t>
            </a:r>
          </a:p>
          <a:p>
            <a:endParaRPr lang="ru-RU" sz="3600" b="1" dirty="0" smtClean="0"/>
          </a:p>
          <a:p>
            <a:endParaRPr lang="ru-RU" sz="3600" b="1" dirty="0"/>
          </a:p>
          <a:p>
            <a:r>
              <a:rPr lang="ru-RU" sz="3600" b="1" dirty="0" smtClean="0"/>
              <a:t>Серьги</a:t>
            </a:r>
          </a:p>
          <a:p>
            <a:endParaRPr lang="ru-RU" sz="3600" b="1" dirty="0" smtClean="0"/>
          </a:p>
          <a:p>
            <a:r>
              <a:rPr lang="ru-RU" sz="3600" b="1" dirty="0" smtClean="0"/>
              <a:t>Ножка</a:t>
            </a:r>
          </a:p>
          <a:p>
            <a:endParaRPr lang="ru-RU" sz="3600" b="1" dirty="0" smtClean="0"/>
          </a:p>
          <a:p>
            <a:r>
              <a:rPr lang="ru-RU" sz="3600" b="1" dirty="0" smtClean="0"/>
              <a:t>Донце</a:t>
            </a:r>
            <a:endParaRPr lang="ru-RU" sz="3600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 flipV="1">
            <a:off x="5283203" y="903111"/>
            <a:ext cx="2235200" cy="3160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5328358" y="2223911"/>
            <a:ext cx="2190045" cy="903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 flipV="1">
            <a:off x="5283203" y="3789927"/>
            <a:ext cx="2235200" cy="490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4797781" y="4775200"/>
            <a:ext cx="2720622" cy="2257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6400803" y="6033911"/>
            <a:ext cx="11176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42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54807" y="1876774"/>
            <a:ext cx="12541961" cy="2458157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ЭТАПЫ РАБОТЫ</a:t>
            </a:r>
            <a:r>
              <a:rPr lang="ru-RU" sz="5400" b="1" dirty="0" smtClean="0">
                <a:solidFill>
                  <a:srgbClr val="FF0000"/>
                </a:solidFill>
              </a:rPr>
              <a:t/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над эскизом прялки</a:t>
            </a:r>
            <a:endParaRPr lang="ru-RU" sz="5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319339"/>
            <a:ext cx="12232351" cy="30773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4" y="-1538661"/>
            <a:ext cx="12232351" cy="307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3000"/>
                    </a14:imgEffect>
                    <a14:imgEffect>
                      <a14:brightnessContrast bright="2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06" y="419287"/>
            <a:ext cx="4242590" cy="601298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08405" y="1384515"/>
            <a:ext cx="4996571" cy="4124461"/>
          </a:xfrm>
        </p:spPr>
        <p:txBody>
          <a:bodyPr>
            <a:normAutofit/>
          </a:bodyPr>
          <a:lstStyle/>
          <a:p>
            <a:pPr marL="514350" indent="-514350" algn="just">
              <a:buAutoNum type="arabicPeriod"/>
            </a:pPr>
            <a:r>
              <a:rPr lang="ru-RU" sz="2800" dirty="0" smtClean="0"/>
              <a:t>Определяем положение будущей прялки на листе, отмечаем ширину и высоту, размер основных деталей.</a:t>
            </a:r>
          </a:p>
          <a:p>
            <a:pPr marL="514350" indent="-514350" algn="just">
              <a:buFont typeface="Arial" panose="020B0604020202020204" pitchFamily="34" charset="0"/>
              <a:buAutoNum type="arabicPeriod"/>
            </a:pPr>
            <a:r>
              <a:rPr lang="ru-RU" sz="2800" dirty="0" smtClean="0"/>
              <a:t>Выполняем построение основных частей прялки, с помощью простых геометрических фигур: лопасть, ножка, донце – прямоугольники.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38754" y="-206569"/>
            <a:ext cx="12232351" cy="307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24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84143" y="1519983"/>
            <a:ext cx="4567590" cy="38115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3. Прорисовываем городки и серьги. Они могут быть разной формы, за основу берём дуги, квадраты или пики.</a:t>
            </a:r>
          </a:p>
          <a:p>
            <a:r>
              <a:rPr lang="ru-RU" sz="2800" dirty="0" smtClean="0"/>
              <a:t>4. Сглаживаем углы, прорисовываем форму ножки и донца.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38754" y="-206569"/>
            <a:ext cx="12232351" cy="30773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10" y="417747"/>
            <a:ext cx="4218456" cy="601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0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84143" y="1519983"/>
            <a:ext cx="4567590" cy="38115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5. Переходим к декору. Помним, что в декоре можно использовать символы земли, солярные знаки солнца, растительные элементы. </a:t>
            </a:r>
          </a:p>
          <a:p>
            <a:r>
              <a:rPr lang="ru-RU" sz="2800" dirty="0" smtClean="0"/>
              <a:t>Намечаем элементы росписи простыми формами (круг, полукруг, дуги, линии).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38754" y="-206569"/>
            <a:ext cx="12232351" cy="30773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892" y="419286"/>
            <a:ext cx="4195346" cy="601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84143" y="1519983"/>
            <a:ext cx="4567590" cy="38115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6. Продумываем и прорисовываем роспись прялки.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38754" y="-206569"/>
            <a:ext cx="12232351" cy="3077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723" y="419286"/>
            <a:ext cx="4101457" cy="601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84143" y="1519983"/>
            <a:ext cx="4567590" cy="38115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7. Тонируем всю поверхность прялки в цвет дерева (используем охру).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38754" y="-206569"/>
            <a:ext cx="12232351" cy="30773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530" y="419286"/>
            <a:ext cx="4117529" cy="601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8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84143" y="1519983"/>
            <a:ext cx="4567590" cy="38115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8. Определяем цветовую гамму своей прялки. Используем натуральные, основные цвета (красный, оранжевый, жёлтый, синий и зелёный в малых количествах). Начинаем роспись узоров.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38754" y="-206569"/>
            <a:ext cx="12232351" cy="30773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66" y="419286"/>
            <a:ext cx="4125902" cy="601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84143" y="1519983"/>
            <a:ext cx="4567590" cy="381158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9. Прорисовываем мелкие детали. Заканчиваем работу.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138754" y="-206569"/>
            <a:ext cx="12232351" cy="30773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788" y="419286"/>
            <a:ext cx="4078596" cy="601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9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38661"/>
            <a:ext cx="12232351" cy="307732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055" y="1264125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На уроке мы научились: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055" y="2315152"/>
            <a:ext cx="10515600" cy="4351338"/>
          </a:xfrm>
        </p:spPr>
        <p:txBody>
          <a:bodyPr/>
          <a:lstStyle/>
          <a:p>
            <a:r>
              <a:rPr lang="ru-RU" dirty="0" smtClean="0"/>
              <a:t>Выполнять эскизы росписи русской прялки;</a:t>
            </a:r>
          </a:p>
          <a:p>
            <a:r>
              <a:rPr lang="ru-RU" dirty="0" smtClean="0"/>
              <a:t>Планировать самостоятельную творческую деятельность;</a:t>
            </a:r>
          </a:p>
          <a:p>
            <a:r>
              <a:rPr lang="ru-RU" dirty="0" smtClean="0"/>
              <a:t>Применять знания и выразительные средства в творческой работе;</a:t>
            </a:r>
          </a:p>
          <a:p>
            <a:r>
              <a:rPr lang="ru-RU" dirty="0" smtClean="0"/>
              <a:t>Фантазировать при создании образных форм;</a:t>
            </a:r>
          </a:p>
          <a:p>
            <a:r>
              <a:rPr lang="ru-RU" dirty="0" smtClean="0"/>
              <a:t>Понимать и уважать русское народное искусство.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51" y="5319339"/>
            <a:ext cx="12232351" cy="307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4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97" y="0"/>
            <a:ext cx="8775479" cy="687412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684910" y="3763993"/>
            <a:ext cx="10058400" cy="2530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20983" y="3763993"/>
            <a:ext cx="10058400" cy="253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8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8975" y="1805854"/>
            <a:ext cx="11018982" cy="2387600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Чёрный конь</a:t>
            </a:r>
            <a:br>
              <a:rPr lang="ru-RU" b="1" i="1" dirty="0" smtClean="0"/>
            </a:br>
            <a:r>
              <a:rPr lang="ru-RU" b="1" i="1" dirty="0" smtClean="0"/>
              <a:t>Скачет в огонь.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-1727199"/>
            <a:ext cx="12232351" cy="3077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888"/>
            <a:ext cx="12225940" cy="307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5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684910" y="3763993"/>
            <a:ext cx="10058400" cy="2530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20983" y="3763993"/>
            <a:ext cx="10058400" cy="2530415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971" y="2151700"/>
            <a:ext cx="6191250" cy="2590800"/>
          </a:xfrm>
        </p:spPr>
      </p:pic>
      <p:sp>
        <p:nvSpPr>
          <p:cNvPr id="5" name="Прямоугольник 4"/>
          <p:cNvSpPr/>
          <p:nvPr/>
        </p:nvSpPr>
        <p:spPr>
          <a:xfrm>
            <a:off x="3927172" y="4096169"/>
            <a:ext cx="244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/>
              <a:t>Кочерга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3829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8975" y="1805854"/>
            <a:ext cx="11018982" cy="2387600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Сами не едим,</a:t>
            </a:r>
            <a:br>
              <a:rPr lang="ru-RU" b="1" i="1" dirty="0" smtClean="0"/>
            </a:br>
            <a:r>
              <a:rPr lang="ru-RU" b="1" i="1" dirty="0" smtClean="0"/>
              <a:t>А людей кормим.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-1727199"/>
            <a:ext cx="12232351" cy="3077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888"/>
            <a:ext cx="12225940" cy="307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86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49" y="0"/>
            <a:ext cx="9575976" cy="675816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684910" y="3763993"/>
            <a:ext cx="10058400" cy="2530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20983" y="3763993"/>
            <a:ext cx="10058400" cy="253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8975" y="1805854"/>
            <a:ext cx="11018982" cy="2387600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Утка в море – </a:t>
            </a:r>
            <a:br>
              <a:rPr lang="ru-RU" b="1" i="1" dirty="0" smtClean="0"/>
            </a:br>
            <a:r>
              <a:rPr lang="ru-RU" b="1" i="1" dirty="0" smtClean="0"/>
              <a:t>Хвост на воле.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-1727199"/>
            <a:ext cx="12232351" cy="3077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888"/>
            <a:ext cx="12225940" cy="307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8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684910" y="3763993"/>
            <a:ext cx="10058400" cy="25304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20983" y="3763993"/>
            <a:ext cx="10058400" cy="2530415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083" y="221673"/>
            <a:ext cx="7879847" cy="6075363"/>
          </a:xfrm>
        </p:spPr>
      </p:pic>
      <p:sp>
        <p:nvSpPr>
          <p:cNvPr id="8" name="Прямоугольник 7"/>
          <p:cNvSpPr/>
          <p:nvPr/>
        </p:nvSpPr>
        <p:spPr>
          <a:xfrm>
            <a:off x="8323681" y="5650705"/>
            <a:ext cx="244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/>
              <a:t>Ковш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0150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321</Words>
  <Application>Microsoft Office PowerPoint</Application>
  <PresentationFormat>Широкоэкранный</PresentationFormat>
  <Paragraphs>48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Тема Office</vt:lpstr>
      <vt:lpstr>КОНСТРУКЦИЯ и ДЕКОР предметов народного быта</vt:lpstr>
      <vt:lpstr>Стоит «толстячок» подбоченевши бочок, Шипит и кипит, всем пить чай велит!</vt:lpstr>
      <vt:lpstr>Презентация PowerPoint</vt:lpstr>
      <vt:lpstr>Чёрный конь Скачет в огонь.</vt:lpstr>
      <vt:lpstr>Презентация PowerPoint</vt:lpstr>
      <vt:lpstr>Сами не едим, А людей кормим.</vt:lpstr>
      <vt:lpstr>Презентация PowerPoint</vt:lpstr>
      <vt:lpstr>Утка в море –  Хвост на воле.</vt:lpstr>
      <vt:lpstr>Презентация PowerPoint</vt:lpstr>
      <vt:lpstr>Под одной шляпой Четыре брата.</vt:lpstr>
      <vt:lpstr>Презентация PowerPoint</vt:lpstr>
      <vt:lpstr>Два братца  Пошли в воду купаться.</vt:lpstr>
      <vt:lpstr>Презентация PowerPoint</vt:lpstr>
      <vt:lpstr>В гребень шерсть она берёт Тонкой ниточкой пушистой, Детям пряжу отдаёт.</vt:lpstr>
      <vt:lpstr>Презентация PowerPoint</vt:lpstr>
      <vt:lpstr>Прялка – предмет народного быта и орудие труда, на котором пряли нитки.  Девочки с 6-8 лет начинали прясть и к совершеннолетию становились искусными прядильщицами.  </vt:lpstr>
      <vt:lpstr>Прялку дарили дочке, невесте, жене.  Прялку хранили и ценили как великую ценность.  Прялку передавали следующему поколению. </vt:lpstr>
      <vt:lpstr>Прялки украшались цветистой росписью или мелким резным узором, иногда резьбой и росписью одновременно.</vt:lpstr>
      <vt:lpstr>Изображались сценки из жизни крестьян, растительные элементы, символы земли, солярные знаки солнца, фантастические птицы сирин.</vt:lpstr>
      <vt:lpstr>Строение прялки.</vt:lpstr>
      <vt:lpstr>ЭТАПЫ РАБОТЫ над эскизом прялки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уроке мы научились: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КОНСТРУКЦИЯ и ДЕКОР предметов народного быта</dc:title>
  <dc:creator>Админ</dc:creator>
  <cp:lastModifiedBy>Админ</cp:lastModifiedBy>
  <cp:revision>29</cp:revision>
  <dcterms:created xsi:type="dcterms:W3CDTF">2024-09-29T09:38:28Z</dcterms:created>
  <dcterms:modified xsi:type="dcterms:W3CDTF">2024-09-29T13:15:02Z</dcterms:modified>
</cp:coreProperties>
</file>