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372F1-30B8-46AB-9DD5-6B6A2A94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F165D-96BE-4306-9A40-9EE8F498E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B9DDA-B58C-415E-9B0F-BAD45C30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679C2-D644-476D-9BC2-77E7DCF8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6334D-4391-4D78-8744-5075F5AE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5E00BF-EB77-40E4-B5D1-0B2CD1E7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A8240-D75C-4A08-A379-7200918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1B527A-5D07-4F40-A041-3AEC832D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5700A-4B05-4218-A71C-30AE97C7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09451E-B40C-4B89-A500-E01EAA38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2DF106-5E00-432E-9920-44EEF21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2267E2-E706-4778-B739-D5B1084B0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21B22-D982-48ED-97CB-92D5A8F6A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7CDF0-8F91-459D-B94D-D30024D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FB915-B36C-40EC-9B45-E86221CD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43A6D-5138-4ABD-BA78-865A0C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5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3195-9624-44AF-AF90-DC120D05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7F6C8-B166-4809-BD9D-DD6E6D831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B13FC-3B94-4E15-9669-9129E990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64CF5-33B4-4CC0-A979-B0780DA9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9FDEC-6573-4AE7-AF89-A9AFA9CE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0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C652B-AEF4-4622-BADA-2D770CB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B5510-EAB6-4D8B-B682-6CCBA133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AA239-E8DE-4317-ACEC-E87156E4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54DDA-9042-4CB6-B57D-56B3641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95B05-80D2-47C4-9D88-798E9AC2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9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55728-42FE-4CEC-AE28-180D2B6C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CF9F4-BBCC-4EB5-92B6-4E444669E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DEBC5-6D7D-40FC-BE74-0CE0434F1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16A41C-5C9F-4484-83D7-617865F2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B13D2E-DEC0-4586-8104-8CAA35C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B19DA-12AA-4B10-96AA-07B805A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CA811-56BE-43DE-B488-AF2CEB7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9E15B-653E-40D0-BEF4-9C011449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643EF6-737E-499E-9A37-993E2BB1D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716B00-1EB6-4EA8-B06E-918AC9548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49396A-CE30-4711-A882-C35E3D022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7DB7A4-9DEC-43C9-B9D5-A710DDCF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D9A85-47E8-4F58-931A-9874A448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884B2C-4390-457E-9992-A81CB1C8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2AA4B-D045-4572-9C52-F6F65B78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3C83F5-E32E-4283-9AA1-0FE06B92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6A0728-CEFA-4E13-A3A3-B6C37BF8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B2ABF-829C-4910-93CB-1930C1A3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7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747476-77B5-4A57-A7D8-03357FC0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620504-822A-4161-A42B-A5CA68AF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B597B7-7FA7-449D-A878-0C61127C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9A9C8-02AB-4768-9924-593A049A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E81E91-BF98-47EF-9FF1-54CFD5A8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DB867-28EC-4BD4-AD6D-242A1AB2D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43440-5B4A-4DEA-9E62-A53128D5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A97355-2393-4F65-80A6-C23C382C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5474A-D7B6-4308-9F86-95BD676D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04146-F199-4997-992F-3F176156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732F7-FBC1-4728-B913-1512CB9A6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18942F-6A66-46F3-961D-F4F65F2CD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31739-A2CF-4828-B119-1929AFB7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F94223-507F-44EE-82DB-46A4D73E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FE8F4-6524-4399-BE73-689A5371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F58CE-3CC2-4A2A-98B5-DC84F519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39E02-057D-48D6-B0E6-B5D56A30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7E433-6D57-4B74-A48A-3FB99650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14DB-E503-438A-8594-6A7EE1219C3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47C40-0991-4DF8-84DC-97AFB73F4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F2BABC-04C4-489D-9647-6BE9C9274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16FA-77B4-46D4-81F1-357BA1905E7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F84FBE-609C-425C-B3AF-7780894300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EFEE7-1E74-616A-8A3F-48DD943E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816" y="1122363"/>
            <a:ext cx="9144000" cy="2387600"/>
          </a:xfrm>
        </p:spPr>
        <p:txBody>
          <a:bodyPr/>
          <a:lstStyle/>
          <a:p>
            <a:r>
              <a:rPr lang="ru-RU" sz="9600" dirty="0"/>
              <a:t>КОМПЬЮТЕР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DFB5B-688C-8790-E506-CD7EE1E49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1280" y="3509963"/>
            <a:ext cx="9144000" cy="1655762"/>
          </a:xfrm>
        </p:spPr>
        <p:txBody>
          <a:bodyPr/>
          <a:lstStyle/>
          <a:p>
            <a:r>
              <a:rPr lang="ru-RU" sz="4000" dirty="0">
                <a:latin typeface="Rostelecom Basis"/>
              </a:rPr>
              <a:t>у</a:t>
            </a:r>
            <a:r>
              <a:rPr lang="ru-RU" sz="4000" i="0" dirty="0">
                <a:effectLst/>
                <a:latin typeface="Rostelecom Basis"/>
              </a:rPr>
              <a:t>ниверсальное устройство </a:t>
            </a:r>
            <a:br>
              <a:rPr lang="ru-RU" sz="4000" i="0" dirty="0">
                <a:effectLst/>
                <a:latin typeface="Rostelecom Basis"/>
              </a:rPr>
            </a:br>
            <a:r>
              <a:rPr lang="ru-RU" sz="4000" i="0" dirty="0">
                <a:effectLst/>
                <a:latin typeface="Rostelecom Basis"/>
              </a:rPr>
              <a:t>для работы с информацией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2C9842-BEEF-87D6-AD7B-2FD283EF7ED2}"/>
              </a:ext>
            </a:extLst>
          </p:cNvPr>
          <p:cNvSpPr txBox="1">
            <a:spLocks/>
          </p:cNvSpPr>
          <p:nvPr/>
        </p:nvSpPr>
        <p:spPr>
          <a:xfrm>
            <a:off x="844295" y="-1105458"/>
            <a:ext cx="11201401" cy="2210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highlight>
                  <a:srgbClr val="F5BC00"/>
                </a:highlight>
              </a:rPr>
              <a:t>ГОРЯЩИЕ КЛАВИШИ: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D30587-98AD-153D-2B6E-3C425DAAC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31063"/>
              </p:ext>
            </p:extLst>
          </p:nvPr>
        </p:nvGraphicFramePr>
        <p:xfrm>
          <a:off x="502919" y="1335024"/>
          <a:ext cx="11201401" cy="458114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489859">
                  <a:extLst>
                    <a:ext uri="{9D8B030D-6E8A-4147-A177-3AD203B41FA5}">
                      <a16:colId xmlns:a16="http://schemas.microsoft.com/office/drawing/2014/main" val="3305039920"/>
                    </a:ext>
                  </a:extLst>
                </a:gridCol>
                <a:gridCol w="7711542">
                  <a:extLst>
                    <a:ext uri="{9D8B030D-6E8A-4147-A177-3AD203B41FA5}">
                      <a16:colId xmlns:a16="http://schemas.microsoft.com/office/drawing/2014/main" val="1821790103"/>
                    </a:ext>
                  </a:extLst>
                </a:gridCol>
              </a:tblGrid>
              <a:tr h="428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Клавиши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444692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Enter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Новый абзац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736202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Shift+</a:t>
                      </a:r>
                      <a:r>
                        <a:rPr lang="ru-RU" sz="2400">
                          <a:effectLst/>
                        </a:rPr>
                        <a:t>буква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Ввод заглавной(большой) буквы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905119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CapsLock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Режим заглавных(больших) букв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517963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BackSpace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Удаление символа слева от курсора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370649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Delete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Удаление символа справа от курсора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509023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Shift+Alt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Смена языка (русский/английский)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649202"/>
                  </a:ext>
                </a:extLst>
              </a:tr>
              <a:tr h="428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Shift+</a:t>
                      </a:r>
                      <a:r>
                        <a:rPr lang="ru-RU" sz="2400">
                          <a:effectLst/>
                        </a:rPr>
                        <a:t>цифра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Печать специальных символов (« % ? * и другие)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333859"/>
                  </a:ext>
                </a:extLst>
              </a:tr>
              <a:tr h="11545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Как сохранить текстовый файл: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highlight>
                            <a:srgbClr val="F5BC00"/>
                          </a:highlight>
                        </a:rPr>
                        <a:t>ФАЙЛ</a:t>
                      </a:r>
                      <a:r>
                        <a:rPr lang="ru-RU" sz="2400" dirty="0">
                          <a:effectLst/>
                          <a:highlight>
                            <a:srgbClr val="F5BC00"/>
                          </a:highlight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400" dirty="0">
                          <a:effectLst/>
                          <a:highlight>
                            <a:srgbClr val="F5BC00"/>
                          </a:highlight>
                        </a:rPr>
                        <a:t>СОХРАНИТЬ КАК</a:t>
                      </a:r>
                      <a:r>
                        <a:rPr lang="ru-RU" sz="2400" dirty="0">
                          <a:effectLst/>
                          <a:highlight>
                            <a:srgbClr val="F5BC00"/>
                          </a:highlight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400" dirty="0">
                          <a:effectLst/>
                          <a:highlight>
                            <a:srgbClr val="F5BC00"/>
                          </a:highlight>
                        </a:rPr>
                        <a:t>ОБЗОР</a:t>
                      </a:r>
                      <a:r>
                        <a:rPr lang="ru-RU" sz="2400" dirty="0">
                          <a:effectLst/>
                          <a:highlight>
                            <a:srgbClr val="F5BC00"/>
                          </a:highlight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400">
                          <a:effectLst/>
                          <a:highlight>
                            <a:srgbClr val="F5BC00"/>
                          </a:highlight>
                        </a:rPr>
                        <a:t>ДОКУМЕНТЫ</a:t>
                      </a:r>
                      <a:r>
                        <a:rPr lang="ru-RU" sz="2400">
                          <a:effectLst/>
                          <a:highlight>
                            <a:srgbClr val="F5BC00"/>
                          </a:highlight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400">
                          <a:effectLst/>
                          <a:highlight>
                            <a:srgbClr val="F5BC00"/>
                          </a:highlight>
                        </a:rPr>
                        <a:t> ИВАНОВ 6А</a:t>
                      </a:r>
                      <a:endParaRPr lang="ru-RU" sz="2000" dirty="0">
                        <a:effectLst/>
                        <a:highlight>
                          <a:srgbClr val="F5BC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7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22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E11DC6-31D3-CEA0-8ED6-A47B8DD17F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502920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highlight>
                  <a:srgbClr val="F5BC00"/>
                </a:highlight>
              </a:rPr>
              <a:t>УНИВЕРСАЛЬНЫЙ</a:t>
            </a:r>
            <a:endParaRPr lang="ru-RU" sz="2400" dirty="0">
              <a:highlight>
                <a:srgbClr val="F5BC00"/>
              </a:highlight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FF43886-1657-FADD-6C5F-5920B94F5B58}"/>
              </a:ext>
            </a:extLst>
          </p:cNvPr>
          <p:cNvSpPr txBox="1">
            <a:spLocks/>
          </p:cNvSpPr>
          <p:nvPr/>
        </p:nvSpPr>
        <p:spPr>
          <a:xfrm>
            <a:off x="1210056" y="3566352"/>
            <a:ext cx="5513832" cy="12642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highlight>
                  <a:srgbClr val="F5BC00"/>
                </a:highlight>
              </a:rPr>
              <a:t>ИНФОРМАЦИЯ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D06DC-0F73-66F9-DADA-9D94DEBA3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64" y="950689"/>
            <a:ext cx="2074164" cy="33513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DE6315-C92A-2BBD-1560-A798BF8D7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58" y="786384"/>
            <a:ext cx="3133089" cy="23498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4FDD2E-D520-C2A2-5C67-AA5A37AC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08" y="3019310"/>
            <a:ext cx="4017699" cy="28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F773DA-C41D-F0AD-3D69-AEC132428DCD}"/>
              </a:ext>
            </a:extLst>
          </p:cNvPr>
          <p:cNvSpPr txBox="1">
            <a:spLocks/>
          </p:cNvSpPr>
          <p:nvPr/>
        </p:nvSpPr>
        <p:spPr>
          <a:xfrm>
            <a:off x="521208" y="274767"/>
            <a:ext cx="113720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highlight>
                  <a:srgbClr val="F5BC00"/>
                </a:highlight>
              </a:rPr>
              <a:t>ОСНОВНЫЕ УСТРОЙСТВА КОМПЬЮТЕРА: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72DEEA-E9DE-B564-3D8A-AA4F9BF70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69" y="2320481"/>
            <a:ext cx="5491117" cy="376942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6BD159-59F2-91EE-619F-57DC42E73334}"/>
              </a:ext>
            </a:extLst>
          </p:cNvPr>
          <p:cNvSpPr txBox="1">
            <a:spLocks/>
          </p:cNvSpPr>
          <p:nvPr/>
        </p:nvSpPr>
        <p:spPr>
          <a:xfrm>
            <a:off x="1164336" y="2110169"/>
            <a:ext cx="10515600" cy="31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МОНИТОР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СИСТЕМНЫЙ БЛОК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КЛАВИАТУРА</a:t>
            </a:r>
          </a:p>
          <a:p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МЫШЬ</a:t>
            </a:r>
          </a:p>
        </p:txBody>
      </p:sp>
    </p:spTree>
    <p:extLst>
      <p:ext uri="{BB962C8B-B14F-4D97-AF65-F5344CB8AC3E}">
        <p14:creationId xmlns:p14="http://schemas.microsoft.com/office/powerpoint/2010/main" val="21988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F70F00-628C-DBD4-4CF2-B5517FB8F1EC}"/>
              </a:ext>
            </a:extLst>
          </p:cNvPr>
          <p:cNvSpPr txBox="1">
            <a:spLocks/>
          </p:cNvSpPr>
          <p:nvPr/>
        </p:nvSpPr>
        <p:spPr>
          <a:xfrm>
            <a:off x="359815" y="48499"/>
            <a:ext cx="123535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highlight>
                  <a:srgbClr val="F5BC00"/>
                </a:highlight>
              </a:rPr>
              <a:t>ДОПОЛНИТЕЛЬНЫЕ УСТРОЙСТВА КОМПЬЮТЕРА: </a:t>
            </a:r>
          </a:p>
        </p:txBody>
      </p:sp>
      <p:pic>
        <p:nvPicPr>
          <p:cNvPr id="5" name="Picture 4" descr="https://www.iconshock.com/image/RealVista/Electrical_appliances/scanner/">
            <a:extLst>
              <a:ext uri="{FF2B5EF4-FFF2-40B4-BE49-F238E27FC236}">
                <a16:creationId xmlns:a16="http://schemas.microsoft.com/office/drawing/2014/main" id="{D008B37C-E54C-E682-E199-DD5053B7C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18007"/>
          <a:stretch/>
        </p:blipFill>
        <p:spPr bwMode="auto">
          <a:xfrm>
            <a:off x="573529" y="1969993"/>
            <a:ext cx="2681850" cy="172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needed-soft.ru/_ld/8/04084678.jpg">
            <a:extLst>
              <a:ext uri="{FF2B5EF4-FFF2-40B4-BE49-F238E27FC236}">
                <a16:creationId xmlns:a16="http://schemas.microsoft.com/office/drawing/2014/main" id="{7DEF5B5B-1A5D-7DE6-DFC0-00DF7D92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66" y="3363735"/>
            <a:ext cx="1426511" cy="14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ngimg.com/uploads/joystick/joystick_PNG11257.png">
            <a:extLst>
              <a:ext uri="{FF2B5EF4-FFF2-40B4-BE49-F238E27FC236}">
                <a16:creationId xmlns:a16="http://schemas.microsoft.com/office/drawing/2014/main" id="{6358CAEA-A490-49B3-9E44-2321100F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01" y="3698771"/>
            <a:ext cx="1293280" cy="1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www.vash-chemodan.ru/images/stories/Foto_Progr1/printer3.png">
            <a:extLst>
              <a:ext uri="{FF2B5EF4-FFF2-40B4-BE49-F238E27FC236}">
                <a16:creationId xmlns:a16="http://schemas.microsoft.com/office/drawing/2014/main" id="{F7963E4B-4DBE-18D1-543F-9F642CB3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66" y="4156437"/>
            <a:ext cx="2664344" cy="2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.alicdn.com/@sc01/kf/HTB1BmOKaizxK1RjSspj763S.pXa2.png">
            <a:extLst>
              <a:ext uri="{FF2B5EF4-FFF2-40B4-BE49-F238E27FC236}">
                <a16:creationId xmlns:a16="http://schemas.microsoft.com/office/drawing/2014/main" id="{BB2E267B-1EEC-3FE9-78D0-B09CE43E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2800"/>
          <a:stretch/>
        </p:blipFill>
        <p:spPr bwMode="auto">
          <a:xfrm>
            <a:off x="3808848" y="1714105"/>
            <a:ext cx="2501897" cy="19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ixy.org/src/16/167126.png">
            <a:extLst>
              <a:ext uri="{FF2B5EF4-FFF2-40B4-BE49-F238E27FC236}">
                <a16:creationId xmlns:a16="http://schemas.microsoft.com/office/drawing/2014/main" id="{7F596D90-9D05-90EC-7CE0-2A6DECF5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18" y="2814667"/>
            <a:ext cx="1728150" cy="17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ngimg.com/uploads/headphones/headphones_PNG7620.png">
            <a:extLst>
              <a:ext uri="{FF2B5EF4-FFF2-40B4-BE49-F238E27FC236}">
                <a16:creationId xmlns:a16="http://schemas.microsoft.com/office/drawing/2014/main" id="{A0F90379-443B-B6A3-7040-173D8524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44" y="3821714"/>
            <a:ext cx="1866590" cy="20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pinimg.com/originals/68/4c/9d/684c9dc362ba786050100d245596e13f.png">
            <a:extLst>
              <a:ext uri="{FF2B5EF4-FFF2-40B4-BE49-F238E27FC236}">
                <a16:creationId xmlns:a16="http://schemas.microsoft.com/office/drawing/2014/main" id="{7300AB57-FED2-6FAF-21B1-D254385A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54" y="1960591"/>
            <a:ext cx="1637059" cy="13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gihyo.jp/assets/images/dennou/2013/157/157-01-01.png">
            <a:extLst>
              <a:ext uri="{FF2B5EF4-FFF2-40B4-BE49-F238E27FC236}">
                <a16:creationId xmlns:a16="http://schemas.microsoft.com/office/drawing/2014/main" id="{2ABFA27F-5F98-9AE4-BE7C-D6E4B278B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2" r="11688"/>
          <a:stretch/>
        </p:blipFill>
        <p:spPr bwMode="auto">
          <a:xfrm>
            <a:off x="9685784" y="3379576"/>
            <a:ext cx="24349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7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68065FE-1C08-6B9D-A575-849AF41E2BF1}"/>
              </a:ext>
            </a:extLst>
          </p:cNvPr>
          <p:cNvSpPr txBox="1">
            <a:spLocks/>
          </p:cNvSpPr>
          <p:nvPr/>
        </p:nvSpPr>
        <p:spPr>
          <a:xfrm>
            <a:off x="826159" y="0"/>
            <a:ext cx="562036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highlight>
                  <a:srgbClr val="F5BC00"/>
                </a:highlight>
              </a:rPr>
              <a:t>УСТРОЙСТВА ВВОДА</a:t>
            </a:r>
          </a:p>
        </p:txBody>
      </p:sp>
      <p:pic>
        <p:nvPicPr>
          <p:cNvPr id="5" name="Picture 4" descr="https://www.iconshock.com/image/RealVista/Electrical_appliances/scanner/">
            <a:extLst>
              <a:ext uri="{FF2B5EF4-FFF2-40B4-BE49-F238E27FC236}">
                <a16:creationId xmlns:a16="http://schemas.microsoft.com/office/drawing/2014/main" id="{30F92AA3-5E25-3CDC-80A9-5AC472A71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18007"/>
          <a:stretch/>
        </p:blipFill>
        <p:spPr bwMode="auto">
          <a:xfrm>
            <a:off x="293846" y="1662125"/>
            <a:ext cx="2323469" cy="14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28DF0-DB76-54C6-6AFA-E45ECD7D6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198"/>
            <a:ext cx="5895343" cy="161558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E1C992-E45B-45D7-88A9-CDA8739BCEB8}"/>
              </a:ext>
            </a:extLst>
          </p:cNvPr>
          <p:cNvSpPr/>
          <p:nvPr/>
        </p:nvSpPr>
        <p:spPr>
          <a:xfrm>
            <a:off x="6073140" y="356616"/>
            <a:ext cx="45719" cy="62771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pngimg.com/uploads/joystick/joystick_PNG11257.png">
            <a:extLst>
              <a:ext uri="{FF2B5EF4-FFF2-40B4-BE49-F238E27FC236}">
                <a16:creationId xmlns:a16="http://schemas.microsoft.com/office/drawing/2014/main" id="{B8ACF708-2651-76D4-0A5B-2C0D8261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07" y="3075649"/>
            <a:ext cx="1293280" cy="18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.alicdn.com/@sc01/kf/HTB1BmOKaizxK1RjSspj763S.pXa2.png">
            <a:extLst>
              <a:ext uri="{FF2B5EF4-FFF2-40B4-BE49-F238E27FC236}">
                <a16:creationId xmlns:a16="http://schemas.microsoft.com/office/drawing/2014/main" id="{C85E3C48-5B84-B3B2-23B8-0B7824200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 b="12800"/>
          <a:stretch/>
        </p:blipFill>
        <p:spPr bwMode="auto">
          <a:xfrm>
            <a:off x="2985770" y="1625549"/>
            <a:ext cx="2501897" cy="196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https://www.vash-chemodan.ru/images/stories/Foto_Progr1/printer3.png">
            <a:extLst>
              <a:ext uri="{FF2B5EF4-FFF2-40B4-BE49-F238E27FC236}">
                <a16:creationId xmlns:a16="http://schemas.microsoft.com/office/drawing/2014/main" id="{01009446-E89A-6AF2-D170-EBFB1DAE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98" y="1458957"/>
            <a:ext cx="2664344" cy="2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pixy.org/src/16/167126.png">
            <a:extLst>
              <a:ext uri="{FF2B5EF4-FFF2-40B4-BE49-F238E27FC236}">
                <a16:creationId xmlns:a16="http://schemas.microsoft.com/office/drawing/2014/main" id="{A3F22DBC-A864-DEB4-967E-4D6E025E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61" y="4160206"/>
            <a:ext cx="1728150" cy="17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pngimg.com/uploads/headphones/headphones_PNG7620.png">
            <a:extLst>
              <a:ext uri="{FF2B5EF4-FFF2-40B4-BE49-F238E27FC236}">
                <a16:creationId xmlns:a16="http://schemas.microsoft.com/office/drawing/2014/main" id="{BC5AE411-249E-0670-9D83-4D4324FF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99" y="1325563"/>
            <a:ext cx="1866590" cy="20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gihyo.jp/assets/images/dennou/2013/157/157-01-01.png">
            <a:extLst>
              <a:ext uri="{FF2B5EF4-FFF2-40B4-BE49-F238E27FC236}">
                <a16:creationId xmlns:a16="http://schemas.microsoft.com/office/drawing/2014/main" id="{3B4C6F71-596C-03F0-1F4B-FC15EEF79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2" r="11688"/>
          <a:stretch/>
        </p:blipFill>
        <p:spPr bwMode="auto">
          <a:xfrm>
            <a:off x="9685784" y="3379576"/>
            <a:ext cx="24349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.pinimg.com/originals/68/4c/9d/684c9dc362ba786050100d245596e13f.png">
            <a:extLst>
              <a:ext uri="{FF2B5EF4-FFF2-40B4-BE49-F238E27FC236}">
                <a16:creationId xmlns:a16="http://schemas.microsoft.com/office/drawing/2014/main" id="{86B7C717-0DA6-D4F0-2DAD-73BBFCE8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30" y="3989200"/>
            <a:ext cx="1637059" cy="13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clipart-db.ru/file_content/rastr/keyboard-011.png">
            <a:hlinkClick r:id="" action="ppaction://macro?name=DragandDrop"/>
            <a:extLst>
              <a:ext uri="{FF2B5EF4-FFF2-40B4-BE49-F238E27FC236}">
                <a16:creationId xmlns:a16="http://schemas.microsoft.com/office/drawing/2014/main" id="{AACD7ECD-C4B0-17FC-5816-30B6E6D37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12258"/>
          <a:stretch/>
        </p:blipFill>
        <p:spPr bwMode="auto">
          <a:xfrm>
            <a:off x="147768" y="3463961"/>
            <a:ext cx="1714726" cy="13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effects1.ru/gallery/Klipart/Tekhnika-gr/PRIBOR/komp/komp-26-0.png">
            <a:hlinkClick r:id="" action="ppaction://macro?name=DragandDrop"/>
            <a:extLst>
              <a:ext uri="{FF2B5EF4-FFF2-40B4-BE49-F238E27FC236}">
                <a16:creationId xmlns:a16="http://schemas.microsoft.com/office/drawing/2014/main" id="{838372CD-1CC9-7A14-EE4D-9019D2B5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71" y="3951849"/>
            <a:ext cx="927980" cy="7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BDEB0-590D-3AA2-4EC6-D317B2F28A45}"/>
              </a:ext>
            </a:extLst>
          </p:cNvPr>
          <p:cNvSpPr txBox="1">
            <a:spLocks/>
          </p:cNvSpPr>
          <p:nvPr/>
        </p:nvSpPr>
        <p:spPr>
          <a:xfrm>
            <a:off x="521208" y="274767"/>
            <a:ext cx="113720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highlight>
                  <a:srgbClr val="F5BC00"/>
                </a:highlight>
              </a:rPr>
              <a:t>ЧТО УМЕЕТ КОМПЬЮТЕР?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EE5CA5C-BBF2-2C99-034A-E9B7C2D08C77}"/>
              </a:ext>
            </a:extLst>
          </p:cNvPr>
          <p:cNvSpPr txBox="1">
            <a:spLocks/>
          </p:cNvSpPr>
          <p:nvPr/>
        </p:nvSpPr>
        <p:spPr>
          <a:xfrm>
            <a:off x="1082040" y="2677097"/>
            <a:ext cx="10515600" cy="310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ХРАНИТЬ ИНФОРМАЦИЮ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ОБРАБАТЫВАТЬ ИНФОРМАЦИЮ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ПЕРЕДАВАТЬ ИНФОРМАЦИЮ</a:t>
            </a:r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479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5B0B301-7711-54CB-9D77-2835FDC9A418}"/>
              </a:ext>
            </a:extLst>
          </p:cNvPr>
          <p:cNvSpPr txBox="1">
            <a:spLocks/>
          </p:cNvSpPr>
          <p:nvPr/>
        </p:nvSpPr>
        <p:spPr>
          <a:xfrm>
            <a:off x="521208" y="-164145"/>
            <a:ext cx="113720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highlight>
                  <a:srgbClr val="F5BC00"/>
                </a:highlight>
              </a:rPr>
              <a:t>НОСИТЕЛИ (ХРАНИТЕЛИ) ИНФОРМАЦИИ </a:t>
            </a:r>
          </a:p>
        </p:txBody>
      </p:sp>
      <p:pic>
        <p:nvPicPr>
          <p:cNvPr id="5" name="Picture 2" descr="https://cdn4.iconfinder.com/data/icons/computer-hardware/512/Harddrive_Vista.png">
            <a:extLst>
              <a:ext uri="{FF2B5EF4-FFF2-40B4-BE49-F238E27FC236}">
                <a16:creationId xmlns:a16="http://schemas.microsoft.com/office/drawing/2014/main" id="{30215A6D-DCE3-81FD-862B-B2978DF7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86" y="2869587"/>
            <a:ext cx="3450357" cy="34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FC7194-F52F-BBE5-49BC-8EE74BA7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31" y="3125881"/>
            <a:ext cx="3351825" cy="2230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F394-B2D6-91DD-8F0F-1104EF4AE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6" y="1852412"/>
            <a:ext cx="2631341" cy="1325563"/>
          </a:xfrm>
          <a:prstGeom prst="rect">
            <a:avLst/>
          </a:prstGeom>
        </p:spPr>
      </p:pic>
      <p:pic>
        <p:nvPicPr>
          <p:cNvPr id="10" name="Picture 20" descr="http://www.pngnames.com/files/4/DVD-PNG-Photo.png">
            <a:extLst>
              <a:ext uri="{FF2B5EF4-FFF2-40B4-BE49-F238E27FC236}">
                <a16:creationId xmlns:a16="http://schemas.microsoft.com/office/drawing/2014/main" id="{68D5CA8E-38A2-C8B3-7680-6A483976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14" y="1906430"/>
            <a:ext cx="1665833" cy="10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https://2.bp.blogspot.com/-3sfo_S4EsNQ/Vbrku7fK-HI/AAAAAAAAAV8/YfGIcWNffQQ/s1600/1.png">
            <a:extLst>
              <a:ext uri="{FF2B5EF4-FFF2-40B4-BE49-F238E27FC236}">
                <a16:creationId xmlns:a16="http://schemas.microsoft.com/office/drawing/2014/main" id="{3E530E3C-715C-A4A1-4BD3-FBD5CB46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36" y="940391"/>
            <a:ext cx="3387303" cy="23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5435A-70FD-68D3-123C-32233985227E}"/>
              </a:ext>
            </a:extLst>
          </p:cNvPr>
          <p:cNvSpPr txBox="1"/>
          <p:nvPr/>
        </p:nvSpPr>
        <p:spPr>
          <a:xfrm>
            <a:off x="9739406" y="2530552"/>
            <a:ext cx="229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ОПЕРАТИВНАЯ ПАМЯТЬ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A9477-632C-B011-0D38-A141A35E9E15}"/>
              </a:ext>
            </a:extLst>
          </p:cNvPr>
          <p:cNvSpPr txBox="1"/>
          <p:nvPr/>
        </p:nvSpPr>
        <p:spPr>
          <a:xfrm>
            <a:off x="9448704" y="5209723"/>
            <a:ext cx="19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ЖЕСТКИЙ ДИСК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A8BE-60D3-4DED-1781-6ECACDE8AAF7}"/>
              </a:ext>
            </a:extLst>
          </p:cNvPr>
          <p:cNvSpPr txBox="1"/>
          <p:nvPr/>
        </p:nvSpPr>
        <p:spPr>
          <a:xfrm>
            <a:off x="6668477" y="1416689"/>
            <a:ext cx="190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ДИСК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0CD37-389D-8DAB-2FF6-AAEA78651345}"/>
              </a:ext>
            </a:extLst>
          </p:cNvPr>
          <p:cNvSpPr txBox="1"/>
          <p:nvPr/>
        </p:nvSpPr>
        <p:spPr>
          <a:xfrm>
            <a:off x="3324364" y="1393230"/>
            <a:ext cx="190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ФЛЭШКА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2351C-5240-9584-CC2A-12689CBF66E6}"/>
              </a:ext>
            </a:extLst>
          </p:cNvPr>
          <p:cNvSpPr txBox="1"/>
          <p:nvPr/>
        </p:nvSpPr>
        <p:spPr>
          <a:xfrm>
            <a:off x="3850927" y="4756884"/>
            <a:ext cx="233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ПЕРЕНОСНОЙ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ЖЕСТКИЙ ДИСК</a:t>
            </a:r>
          </a:p>
        </p:txBody>
      </p:sp>
    </p:spTree>
    <p:extLst>
      <p:ext uri="{BB962C8B-B14F-4D97-AF65-F5344CB8AC3E}">
        <p14:creationId xmlns:p14="http://schemas.microsoft.com/office/powerpoint/2010/main" val="21251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E0BD4-AA21-7740-5873-4E5683F9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22" y="2133615"/>
            <a:ext cx="4925060" cy="384048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0F12E2D-E768-B077-468A-209C83BB04C1}"/>
              </a:ext>
            </a:extLst>
          </p:cNvPr>
          <p:cNvSpPr txBox="1">
            <a:spLocks/>
          </p:cNvSpPr>
          <p:nvPr/>
        </p:nvSpPr>
        <p:spPr>
          <a:xfrm>
            <a:off x="963319" y="-318108"/>
            <a:ext cx="1235354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highlight>
                  <a:srgbClr val="F5BC00"/>
                </a:highlight>
              </a:rPr>
              <a:t>УСТРОЙСТВА ВНУТРИ СИСТЕМНОГО БЛОКА: </a:t>
            </a:r>
          </a:p>
        </p:txBody>
      </p:sp>
      <p:pic>
        <p:nvPicPr>
          <p:cNvPr id="8" name="Picture 16" descr="processor.png (1280×1024)">
            <a:extLst>
              <a:ext uri="{FF2B5EF4-FFF2-40B4-BE49-F238E27FC236}">
                <a16:creationId xmlns:a16="http://schemas.microsoft.com/office/drawing/2014/main" id="{A4F40645-22E1-0EFD-452E-B555D820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40" y="3749940"/>
            <a:ext cx="2292244" cy="183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ages.esellerpro.com/2131/I/157/080/P1310777.png">
            <a:extLst>
              <a:ext uri="{FF2B5EF4-FFF2-40B4-BE49-F238E27FC236}">
                <a16:creationId xmlns:a16="http://schemas.microsoft.com/office/drawing/2014/main" id="{DF5D6FB9-A44E-F760-FC10-F2CC0BA3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42" y="1206240"/>
            <a:ext cx="2869169" cy="20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s://2.bp.blogspot.com/-3sfo_S4EsNQ/Vbrku7fK-HI/AAAAAAAAAV8/YfGIcWNffQQ/s1600/1.png">
            <a:extLst>
              <a:ext uri="{FF2B5EF4-FFF2-40B4-BE49-F238E27FC236}">
                <a16:creationId xmlns:a16="http://schemas.microsoft.com/office/drawing/2014/main" id="{9077A1C2-9C3A-4395-F092-F755CBFB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8" y="1089153"/>
            <a:ext cx="3387303" cy="23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4.iconfinder.com/data/icons/computer-hardware/512/Harddrive_Vista.png">
            <a:extLst>
              <a:ext uri="{FF2B5EF4-FFF2-40B4-BE49-F238E27FC236}">
                <a16:creationId xmlns:a16="http://schemas.microsoft.com/office/drawing/2014/main" id="{6389C12E-D8E5-EC6B-0EDC-8DBCB1D1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22" y="3401833"/>
            <a:ext cx="2685333" cy="26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9235D9-2994-AC64-1C2E-537DFBB1AD06}"/>
              </a:ext>
            </a:extLst>
          </p:cNvPr>
          <p:cNvSpPr txBox="1"/>
          <p:nvPr/>
        </p:nvSpPr>
        <p:spPr>
          <a:xfrm>
            <a:off x="0" y="4544445"/>
            <a:ext cx="229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ПРОЦЕССОР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4AD71-5377-46E3-0985-6A410D47C782}"/>
              </a:ext>
            </a:extLst>
          </p:cNvPr>
          <p:cNvSpPr txBox="1"/>
          <p:nvPr/>
        </p:nvSpPr>
        <p:spPr>
          <a:xfrm>
            <a:off x="359815" y="2655060"/>
            <a:ext cx="229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БЛОК ПИТАНИЯ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E84B4-45C0-6D0E-A430-79EBA1B2876D}"/>
              </a:ext>
            </a:extLst>
          </p:cNvPr>
          <p:cNvSpPr txBox="1"/>
          <p:nvPr/>
        </p:nvSpPr>
        <p:spPr>
          <a:xfrm>
            <a:off x="9739406" y="2530552"/>
            <a:ext cx="229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ОПЕРАТИВНАЯ ПАМЯТЬ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5FEECF-A2D8-51F1-13A6-D7767C7D1AF9}"/>
              </a:ext>
            </a:extLst>
          </p:cNvPr>
          <p:cNvSpPr txBox="1"/>
          <p:nvPr/>
        </p:nvSpPr>
        <p:spPr>
          <a:xfrm>
            <a:off x="10180224" y="5266209"/>
            <a:ext cx="19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ЖЕСТКИЙ ДИСК</a:t>
            </a:r>
          </a:p>
        </p:txBody>
      </p:sp>
      <p:sp>
        <p:nvSpPr>
          <p:cNvPr id="21" name="Стрелка: изогнутая вверх 20">
            <a:extLst>
              <a:ext uri="{FF2B5EF4-FFF2-40B4-BE49-F238E27FC236}">
                <a16:creationId xmlns:a16="http://schemas.microsoft.com/office/drawing/2014/main" id="{13AFFA62-FB65-18F3-02CA-ECDA4FCF8CF0}"/>
              </a:ext>
            </a:extLst>
          </p:cNvPr>
          <p:cNvSpPr/>
          <p:nvPr/>
        </p:nvSpPr>
        <p:spPr>
          <a:xfrm>
            <a:off x="2990088" y="5546985"/>
            <a:ext cx="1481280" cy="731520"/>
          </a:xfrm>
          <a:prstGeom prst="curved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изогнутая вверх 21">
            <a:extLst>
              <a:ext uri="{FF2B5EF4-FFF2-40B4-BE49-F238E27FC236}">
                <a16:creationId xmlns:a16="http://schemas.microsoft.com/office/drawing/2014/main" id="{3ED213D2-241B-2260-A8D4-07CD1217F8EE}"/>
              </a:ext>
            </a:extLst>
          </p:cNvPr>
          <p:cNvSpPr/>
          <p:nvPr/>
        </p:nvSpPr>
        <p:spPr>
          <a:xfrm rot="13022135" flipH="1">
            <a:off x="4494132" y="1438557"/>
            <a:ext cx="1441990" cy="731520"/>
          </a:xfrm>
          <a:prstGeom prst="curved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вверх 22">
            <a:extLst>
              <a:ext uri="{FF2B5EF4-FFF2-40B4-BE49-F238E27FC236}">
                <a16:creationId xmlns:a16="http://schemas.microsoft.com/office/drawing/2014/main" id="{65B6A179-E9E9-8BA2-B37C-2FD3C7455E9C}"/>
              </a:ext>
            </a:extLst>
          </p:cNvPr>
          <p:cNvSpPr/>
          <p:nvPr/>
        </p:nvSpPr>
        <p:spPr>
          <a:xfrm rot="19577582" flipH="1">
            <a:off x="7805545" y="5591297"/>
            <a:ext cx="1392876" cy="730429"/>
          </a:xfrm>
          <a:prstGeom prst="curved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верх 23">
            <a:extLst>
              <a:ext uri="{FF2B5EF4-FFF2-40B4-BE49-F238E27FC236}">
                <a16:creationId xmlns:a16="http://schemas.microsoft.com/office/drawing/2014/main" id="{F2A03DE3-9807-F8A4-EEE0-2FF230004874}"/>
              </a:ext>
            </a:extLst>
          </p:cNvPr>
          <p:cNvSpPr/>
          <p:nvPr/>
        </p:nvSpPr>
        <p:spPr>
          <a:xfrm rot="21094396" flipH="1" flipV="1">
            <a:off x="6755605" y="1297976"/>
            <a:ext cx="1782508" cy="851685"/>
          </a:xfrm>
          <a:prstGeom prst="curved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processor.png (1280×1024)">
            <a:extLst>
              <a:ext uri="{FF2B5EF4-FFF2-40B4-BE49-F238E27FC236}">
                <a16:creationId xmlns:a16="http://schemas.microsoft.com/office/drawing/2014/main" id="{D4D88B3C-B0A3-0409-631A-AF48EBED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2" y="2084831"/>
            <a:ext cx="5157216" cy="41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EF9A05-C10F-70A3-DA64-3E58EB49B6C9}"/>
              </a:ext>
            </a:extLst>
          </p:cNvPr>
          <p:cNvSpPr txBox="1">
            <a:spLocks/>
          </p:cNvSpPr>
          <p:nvPr/>
        </p:nvSpPr>
        <p:spPr>
          <a:xfrm>
            <a:off x="990599" y="-318108"/>
            <a:ext cx="11201401" cy="22109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highlight>
                  <a:srgbClr val="F5BC00"/>
                </a:highlight>
              </a:rPr>
              <a:t>ПРОЦЕССОР ОБРАБАТЫВАЕТ ИНФОРМАЦИЮ </a:t>
            </a:r>
          </a:p>
        </p:txBody>
      </p:sp>
    </p:spTree>
    <p:extLst>
      <p:ext uri="{BB962C8B-B14F-4D97-AF65-F5344CB8AC3E}">
        <p14:creationId xmlns:p14="http://schemas.microsoft.com/office/powerpoint/2010/main" val="11544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powerpointstore.com_w89</Template>
  <TotalTime>57</TotalTime>
  <Words>140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Rostelecom Basis</vt:lpstr>
      <vt:lpstr>Symbol</vt:lpstr>
      <vt:lpstr>Тема Office</vt:lpstr>
      <vt:lpstr>КОМПЬЮТЕР</vt:lpstr>
      <vt:lpstr>УНИВЕРСАЛЬНЫЙ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Воробьева</dc:creator>
  <cp:lastModifiedBy>Анастасия Воробьева</cp:lastModifiedBy>
  <cp:revision>4</cp:revision>
  <dcterms:created xsi:type="dcterms:W3CDTF">2024-09-05T12:07:46Z</dcterms:created>
  <dcterms:modified xsi:type="dcterms:W3CDTF">2024-09-05T13:04:57Z</dcterms:modified>
</cp:coreProperties>
</file>