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3" r:id="rId6"/>
    <p:sldId id="276" r:id="rId7"/>
    <p:sldId id="274" r:id="rId8"/>
    <p:sldId id="265" r:id="rId9"/>
    <p:sldId id="269" r:id="rId10"/>
    <p:sldId id="267" r:id="rId11"/>
    <p:sldId id="268" r:id="rId12"/>
    <p:sldId id="263" r:id="rId13"/>
    <p:sldId id="264" r:id="rId14"/>
    <p:sldId id="266" r:id="rId15"/>
    <p:sldId id="271" r:id="rId16"/>
    <p:sldId id="272" r:id="rId17"/>
    <p:sldId id="278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nyazkova.T.U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39"/>
            <a:ext cx="7828892" cy="76796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  <a:cs typeface="David" pitchFamily="34" charset="-79"/>
              </a:rPr>
              <a:t>Муниципальное дошкольное образовательное учреждение </a:t>
            </a:r>
            <a:br>
              <a:rPr lang="ru-RU" sz="2000" dirty="0">
                <a:solidFill>
                  <a:srgbClr val="7030A0"/>
                </a:solidFill>
                <a:latin typeface="Georgia" pitchFamily="18" charset="0"/>
                <a:cs typeface="David" pitchFamily="34" charset="-79"/>
              </a:rPr>
            </a:br>
            <a:r>
              <a:rPr lang="ru-RU" sz="2000" dirty="0">
                <a:solidFill>
                  <a:srgbClr val="7030A0"/>
                </a:solidFill>
                <a:latin typeface="Georgia" pitchFamily="18" charset="0"/>
                <a:cs typeface="David" pitchFamily="34" charset="-79"/>
              </a:rPr>
              <a:t>Детский сад №1 комбинированного вида г.о. Власиха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09120"/>
            <a:ext cx="4464496" cy="1800200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Выполнила: Князькова Татьяна Юрьевна</a:t>
            </a:r>
          </a:p>
          <a:p>
            <a:pPr algn="l"/>
            <a:r>
              <a:rPr lang="en-US" sz="1600" dirty="0">
                <a:solidFill>
                  <a:srgbClr val="7030A0"/>
                </a:solidFill>
                <a:latin typeface="Georgia" pitchFamily="18" charset="0"/>
              </a:rPr>
              <a:t>E-mail</a:t>
            </a: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:</a:t>
            </a:r>
            <a:r>
              <a:rPr lang="en-US" sz="1600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Georgia" pitchFamily="18" charset="0"/>
                <a:hlinkClick r:id="rId2"/>
              </a:rPr>
              <a:t>Knyazkova.T.U@yandex.ru</a:t>
            </a:r>
            <a:endParaRPr lang="en-US" sz="1600" dirty="0">
              <a:solidFill>
                <a:srgbClr val="7030A0"/>
              </a:solidFill>
              <a:latin typeface="Georgia" pitchFamily="18" charset="0"/>
            </a:endParaRPr>
          </a:p>
          <a:p>
            <a:pPr algn="l"/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Телефон для связи: +7(925)779-87-37</a:t>
            </a:r>
          </a:p>
          <a:p>
            <a:pPr algn="l"/>
            <a:endParaRPr lang="ru-RU" sz="1600" dirty="0">
              <a:solidFill>
                <a:srgbClr val="7030A0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1988840"/>
            <a:ext cx="791747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Тема: «Малышарики на дороге. </a:t>
            </a:r>
          </a:p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Всё и не только о правилах дорожного движения».</a:t>
            </a:r>
          </a:p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(теоретическая часть)</a:t>
            </a:r>
          </a:p>
        </p:txBody>
      </p:sp>
    </p:spTree>
    <p:extLst>
      <p:ext uri="{BB962C8B-B14F-4D97-AF65-F5344CB8AC3E}">
        <p14:creationId xmlns:p14="http://schemas.microsoft.com/office/powerpoint/2010/main" val="8328482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06613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Georgia" pitchFamily="18" charset="0"/>
              </a:rPr>
              <a:t>«</a:t>
            </a:r>
            <a:r>
              <a:rPr lang="ru-RU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Фликеры</a:t>
            </a:r>
            <a:r>
              <a:rPr lang="ru-RU" sz="3200" dirty="0">
                <a:solidFill>
                  <a:srgbClr val="7030A0"/>
                </a:solidFill>
                <a:latin typeface="Georgia" pitchFamily="18" charset="0"/>
              </a:rPr>
              <a:t> детям купите ,родители, пусть на дороге их видят водители!»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05744"/>
            <a:ext cx="7283152" cy="4947592"/>
          </a:xfrm>
        </p:spPr>
        <p:txBody>
          <a:bodyPr>
            <a:normAutofit fontScale="70000" lnSpcReduction="20000"/>
          </a:bodyPr>
          <a:lstStyle/>
          <a:p>
            <a:pPr marL="0" indent="360363">
              <a:buNone/>
            </a:pPr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Фликеры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 – это светоотражающие элементы, которые выполнены в виде маленьких значков, наклеек, или специальных вставок на одежде, обуви, на рюкзаках и сумках. Они отражают свет в темноте и помогают водителям увидеть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 пешехода в ночное время.</a:t>
            </a:r>
          </a:p>
          <a:p>
            <a:pPr marL="0" indent="360363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Световозвращающими </a:t>
            </a:r>
            <a:r>
              <a:rPr lang="ru-RU" dirty="0" err="1">
                <a:solidFill>
                  <a:srgbClr val="7030A0"/>
                </a:solidFill>
                <a:latin typeface="Georgia" pitchFamily="18" charset="0"/>
              </a:rPr>
              <a:t>элемен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7030A0"/>
                </a:solidFill>
                <a:latin typeface="Georgia" pitchFamily="18" charset="0"/>
              </a:rPr>
              <a:t>тами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 могут служить маленькие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 брелки, значки или шевроны,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покрытые отражающим свет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материалом. Они работают по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принципу дорожных знаков: на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брелок наклеен специальный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материал, который возвращает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 свет к источнику.</a:t>
            </a:r>
          </a:p>
        </p:txBody>
      </p:sp>
      <p:sp>
        <p:nvSpPr>
          <p:cNvPr id="4" name="AutoShape 2" descr="Картинки по запросу &quot;фликеры картинки для де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downloader.disk.yandex.ru/preview/dd4ca5a8575ea9ae3cea2e5648612aa483cf5fc8e0196cd09688baf1c8ae1e72/603399df/Ulgk9R2iuwUg-jLfjj1ddwohZywxrWB7EPpSzIkacYpnurIoilPXE6h-0XgZgHPrs9UQV0ggdEJTebFQFFbCGw%3D%3D?uid=0&amp;filename=%D0%9A%D0%B0%D1%80%D1%8B%D1%87.png&amp;disposition=inline&amp;hash=&amp;limit=0&amp;content_type=image%2Fpng&amp;owner_uid=0&amp;tknv=v2&amp;size=1920x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8007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225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фликер образец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6219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ня\Desktop\пдд 2021\fli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1"/>
            <a:ext cx="6624736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Картинки по запросу &quot;фликер образец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2592288" cy="22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0875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704856" cy="79208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Georgia" pitchFamily="18" charset="0"/>
              </a:rPr>
              <a:t>«Уголок безопасности для родителей»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24744"/>
            <a:ext cx="7416824" cy="5472608"/>
          </a:xfrm>
        </p:spPr>
        <p:txBody>
          <a:bodyPr>
            <a:normAutofit fontScale="92500" lnSpcReduction="10000"/>
          </a:bodyPr>
          <a:lstStyle/>
          <a:p>
            <a:pPr marL="0" indent="720725">
              <a:buNone/>
            </a:pPr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Уголок безопасности для родителей оформляется как правило в раздевалках группы, он направлен на взрослых, для помощи их взаимодействия с детьми.</a:t>
            </a:r>
          </a:p>
          <a:p>
            <a:pPr marL="0" indent="720725">
              <a:buNone/>
            </a:pPr>
            <a:r>
              <a:rPr lang="ru-RU" sz="2000" u="sng" dirty="0">
                <a:solidFill>
                  <a:srgbClr val="7030A0"/>
                </a:solidFill>
                <a:latin typeface="Georgia" pitchFamily="18" charset="0"/>
              </a:rPr>
              <a:t>Наполнением может стать: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Консультации для родителей;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Демонстративный материал; 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Плакаты;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Памятки;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Внутренние приказы дошкольного учреждения;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Папки-передвижки;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Рекламные брошюры;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Дополнительная литература;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Методическое пособие;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Примеры игр по безопасности;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Информативные ссылки на интернет - ресурсы (проверенные заранее).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И многое другое.</a:t>
            </a:r>
          </a:p>
        </p:txBody>
      </p:sp>
      <p:pic>
        <p:nvPicPr>
          <p:cNvPr id="2050" name="Picture 2" descr="Наши проекты по ПД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380098" cy="22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1578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&quot;уголок безопасности в детском саду для родител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уголок безопасности в детском саду для родителей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Таня\Desktop\пдд 2021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125557" cy="30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пдд 2021\57HgsLCAq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Картинки по запросу &quot;газета добрая дорога детств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Картинки по запросу &quot;газета добрая дорога детства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56.xn--b1aew.xn--p1ai/upload/site58/document_images/jl7V2OYSnDA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7" name="Picture 15" descr="C:\Users\Таня\Desktop\пдд 2021\jl7V2OYSnDA-8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2110"/>
            <a:ext cx="3377952" cy="23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Картинки по запросу &quot;консультация для родителей по пдд в доу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50" y="605771"/>
            <a:ext cx="1962143" cy="27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6764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975" y="116632"/>
            <a:ext cx="699512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Приложение:</a:t>
            </a:r>
          </a:p>
        </p:txBody>
      </p:sp>
      <p:pic>
        <p:nvPicPr>
          <p:cNvPr id="5122" name="Picture 2" descr="стихи про ПДД для детей 7-8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71732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8988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пдд 2021\пдд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31" y="116632"/>
            <a:ext cx="410416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аня\Desktop\пдд 2021\пдд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50107"/>
            <a:ext cx="4824286" cy="34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5615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7 заповедей,чтобы сохранить детям жиз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42" y="260648"/>
            <a:ext cx="700087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5629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И4 ПДД дет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Таня\Desktop\пдд 2021\stend_pravila_dorozhnogo_dvizhe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25" y="836712"/>
            <a:ext cx="684767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2436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я\Desktop\пдд 2021\IMG_20180913_164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2736304" cy="37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ня\Desktop\пдд 2021\IMG_20200213_125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88432" cy="29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пдд 2021\IMG_20191113_111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2"/>
            <a:ext cx="2445196" cy="32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ня\Desktop\пдд 2021\DSC_0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175684"/>
            <a:ext cx="2886558" cy="22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392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C:\Users\Таня\Desktop\пдд 2021\sinjaja-baboch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26" y="3356992"/>
            <a:ext cx="3785152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1844824"/>
            <a:ext cx="7211144" cy="15841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Georgia" pitchFamily="18" charset="0"/>
              </a:rPr>
              <a:t>Спасибо за внимание!</a:t>
            </a:r>
            <a:br>
              <a:rPr lang="ru-RU" sz="3200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Georgia" pitchFamily="18" charset="0"/>
              </a:rPr>
              <a:t>С уважением, Татьяна Юрьевна.</a:t>
            </a:r>
          </a:p>
        </p:txBody>
      </p:sp>
    </p:spTree>
    <p:extLst>
      <p:ext uri="{BB962C8B-B14F-4D97-AF65-F5344CB8AC3E}">
        <p14:creationId xmlns:p14="http://schemas.microsoft.com/office/powerpoint/2010/main" val="173103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8640"/>
            <a:ext cx="7056784" cy="6480720"/>
          </a:xfrm>
        </p:spPr>
        <p:txBody>
          <a:bodyPr>
            <a:normAutofit/>
          </a:bodyPr>
          <a:lstStyle/>
          <a:p>
            <a:pPr marL="0" indent="720725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Обеспечение безопасности жизнедеятельности является приоритетной задачей для личности, общества, государства.</a:t>
            </a:r>
          </a:p>
          <a:p>
            <a:pPr marL="0" indent="720725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Общеизвестно, что детство это уникальный период в жизни человека, именно в это время формируется здоровье, происходит становление личности. Опыт детства во многом определяет взрослую жизнь человека. В начале пути рядом с беззащитным и доверчивым малышом находятся самые главные люди в его жизни - это </a:t>
            </a:r>
            <a:r>
              <a:rPr lang="ru-RU" sz="1800" u="sng" dirty="0">
                <a:solidFill>
                  <a:srgbClr val="7030A0"/>
                </a:solidFill>
                <a:latin typeface="Georgia" pitchFamily="18" charset="0"/>
              </a:rPr>
              <a:t>родители и воспитатели.</a:t>
            </a:r>
          </a:p>
          <a:p>
            <a:pPr marL="0" indent="720725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Задача взрослых – научить ребёнка безопасному поведению в различных ситуациях. </a:t>
            </a:r>
          </a:p>
          <a:p>
            <a:pPr marL="0" indent="720725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Наблюдения показывают: современные дошкольники, оставшись без руководства взрослого не способны самостоятельно организовать деятельность и наполнить её смыслом. </a:t>
            </a:r>
          </a:p>
          <a:p>
            <a:pPr marL="0" indent="720725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Дошкольный возраст – оптимальный период формирования социальных навыков и трудно питать иллюзии, что они в более зрелом возрасте сами собой возникнут. </a:t>
            </a:r>
          </a:p>
          <a:p>
            <a:pPr marL="0" indent="720725">
              <a:buNone/>
            </a:pP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Безопасность</a:t>
            </a: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 становится очень актуальным и современным понятием. Ей уделяется самое пристальное внимание в образовательных учреждений всех видов и уровней.</a:t>
            </a:r>
          </a:p>
        </p:txBody>
      </p:sp>
    </p:spTree>
    <p:extLst>
      <p:ext uri="{BB962C8B-B14F-4D97-AF65-F5344CB8AC3E}">
        <p14:creationId xmlns:p14="http://schemas.microsoft.com/office/powerpoint/2010/main" val="267269177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676" y="1268760"/>
            <a:ext cx="7355160" cy="46085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Формирование первичных представлений о безопасном поведении в быту, социуме, природе. Воспитание осознанного отношения к выполнению правил безопасности.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Формирование осторожного и осмотрительного отношения к потенциально опасным для человека и окружающего мира природы ситуациям.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Формирование представлений о некоторых типичных опасных ситуациях и способах поведения в них.</a:t>
            </a:r>
          </a:p>
          <a:p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Формирование элементарных представлений о правилах безопасности дорожного движения; воспитание осознанного отношения к необходимости выполнения этих правил.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404664"/>
            <a:ext cx="62750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такое основы безопасности?</a:t>
            </a:r>
            <a:b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3086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60648"/>
            <a:ext cx="7488832" cy="5462067"/>
          </a:xfrm>
        </p:spPr>
        <p:txBody>
          <a:bodyPr>
            <a:normAutofit fontScale="40000" lnSpcReduction="20000"/>
          </a:bodyPr>
          <a:lstStyle/>
          <a:p>
            <a:pPr marL="0" indent="720725">
              <a:buNone/>
            </a:pPr>
            <a:r>
              <a:rPr lang="ru-RU" sz="4300" dirty="0">
                <a:solidFill>
                  <a:srgbClr val="7030A0"/>
                </a:solidFill>
                <a:latin typeface="Georgia" pitchFamily="18" charset="0"/>
              </a:rPr>
              <a:t>Особую роль в формировании у детей правил безопасного поведения в быту, социуме, природе имеют современные </a:t>
            </a:r>
            <a:r>
              <a:rPr lang="ru-RU" sz="4300" b="1" dirty="0">
                <a:solidFill>
                  <a:srgbClr val="7030A0"/>
                </a:solidFill>
                <a:latin typeface="Georgia" pitchFamily="18" charset="0"/>
              </a:rPr>
              <a:t>средства  ИКТ.</a:t>
            </a:r>
          </a:p>
          <a:p>
            <a:pPr marL="0" indent="720725">
              <a:buNone/>
            </a:pPr>
            <a:r>
              <a:rPr lang="ru-RU" sz="4300" b="1" dirty="0">
                <a:solidFill>
                  <a:srgbClr val="7030A0"/>
                </a:solidFill>
                <a:latin typeface="Georgia" pitchFamily="18" charset="0"/>
              </a:rPr>
              <a:t> </a:t>
            </a:r>
            <a:r>
              <a:rPr lang="ru-RU" sz="4300" dirty="0">
                <a:solidFill>
                  <a:srgbClr val="7030A0"/>
                </a:solidFill>
                <a:latin typeface="Georgia" pitchFamily="18" charset="0"/>
              </a:rPr>
              <a:t>Инновационные подходы в данном направлении и комплексно решают поставленные </a:t>
            </a:r>
            <a:r>
              <a:rPr lang="ru-RU" sz="4300" b="1" u="sng" dirty="0">
                <a:solidFill>
                  <a:srgbClr val="7030A0"/>
                </a:solidFill>
                <a:latin typeface="Georgia" pitchFamily="18" charset="0"/>
              </a:rPr>
              <a:t>задачи</a:t>
            </a:r>
            <a:r>
              <a:rPr lang="ru-RU" sz="4300" dirty="0">
                <a:solidFill>
                  <a:srgbClr val="7030A0"/>
                </a:solidFill>
                <a:latin typeface="Georgia" pitchFamily="18" charset="0"/>
              </a:rPr>
              <a:t>: воспитательные, развивающие, обучающие.</a:t>
            </a:r>
          </a:p>
          <a:p>
            <a:pPr marL="0" indent="0">
              <a:buNone/>
            </a:pPr>
            <a:endParaRPr lang="ru-RU" sz="4300" dirty="0">
              <a:solidFill>
                <a:srgbClr val="7030A0"/>
              </a:solidFill>
              <a:latin typeface="Georgia" pitchFamily="18" charset="0"/>
            </a:endParaRPr>
          </a:p>
          <a:p>
            <a:pPr marL="0" indent="720725">
              <a:buNone/>
            </a:pPr>
            <a:r>
              <a:rPr lang="ru-RU" sz="4300" dirty="0">
                <a:solidFill>
                  <a:srgbClr val="7030A0"/>
                </a:solidFill>
                <a:latin typeface="Georgia" pitchFamily="18" charset="0"/>
              </a:rPr>
              <a:t>Опираясь на возрастные психофизиологические и интеллектуальные особенности детей дошкольного возраста, выделен ряд моментов, которые важно учитывать при решении данных задач:</a:t>
            </a:r>
          </a:p>
          <a:p>
            <a:pPr marL="0" indent="0">
              <a:buNone/>
            </a:pPr>
            <a:r>
              <a:rPr lang="ru-RU" sz="4300" dirty="0">
                <a:solidFill>
                  <a:srgbClr val="7030A0"/>
                </a:solidFill>
                <a:latin typeface="Georgia" pitchFamily="18" charset="0"/>
              </a:rPr>
              <a:t>* Вызвать у дошкольников желание соблюдать правила безопасности в, избегая морализации, путем познания, а не запретов.</a:t>
            </a:r>
            <a:br>
              <a:rPr lang="ru-RU" sz="4300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4300" dirty="0">
                <a:solidFill>
                  <a:srgbClr val="7030A0"/>
                </a:solidFill>
                <a:latin typeface="Georgia" pitchFamily="18" charset="0"/>
              </a:rPr>
              <a:t>* Обеспечить активность каждого ребенка при освоении знаний и умений безопасного поведения.</a:t>
            </a:r>
            <a:br>
              <a:rPr lang="ru-RU" sz="4300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4300" dirty="0">
                <a:solidFill>
                  <a:srgbClr val="7030A0"/>
                </a:solidFill>
                <a:latin typeface="Georgia" pitchFamily="18" charset="0"/>
              </a:rPr>
              <a:t>* Внушить ребенку, что опасности можно избежать, если вести себя правильно, при этом, не спровоцировав у него чувство робости и страха, используя имитационное моделирование угрожающих ситуаций и обучение практическим действиям с потенциально опасными предметами.</a:t>
            </a:r>
            <a:br>
              <a:rPr lang="ru-RU" sz="4300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4300" dirty="0">
                <a:solidFill>
                  <a:srgbClr val="7030A0"/>
                </a:solidFill>
                <a:latin typeface="Georgia" pitchFamily="18" charset="0"/>
              </a:rPr>
              <a:t>* В общении с детьми использовать и закреплять такие понятия, как «опасно», «безопасно», «осторожно».</a:t>
            </a:r>
          </a:p>
          <a:p>
            <a:endParaRPr lang="ru-RU" dirty="0"/>
          </a:p>
        </p:txBody>
      </p:sp>
      <p:sp>
        <p:nvSpPr>
          <p:cNvPr id="4" name="AutoShape 2" descr="Картинки по запросу &quot;анимация ребенок у дороги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Таня\Desktop\пдд 2021\hello_html_2df4a9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06" y="4942886"/>
            <a:ext cx="2088232" cy="18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8918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88640"/>
            <a:ext cx="7200800" cy="6336704"/>
          </a:xfrm>
        </p:spPr>
        <p:txBody>
          <a:bodyPr>
            <a:normAutofit fontScale="62500" lnSpcReduction="20000"/>
          </a:bodyPr>
          <a:lstStyle/>
          <a:p>
            <a:pPr marL="0" indent="360363">
              <a:buNone/>
            </a:pPr>
            <a:r>
              <a:rPr lang="ru-RU" u="sng" dirty="0">
                <a:solidFill>
                  <a:srgbClr val="7030A0"/>
                </a:solidFill>
                <a:latin typeface="Georgia" pitchFamily="18" charset="0"/>
              </a:rPr>
              <a:t>К организационно-педагогическим условиям, способствующим эффективной организации педагогического процесса относятся: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создание и организация системы непрерывной подготовки дошкольников к безопасному поведению на дорогах;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специальную подготовку воспитателей по основам безопасности дорожного движения и технологии обучения детей безопасному поведению на дороге и в транспорте;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наличие необходимой учебно-методической базы и </a:t>
            </a:r>
            <a:r>
              <a:rPr lang="ru-RU" dirty="0" err="1">
                <a:solidFill>
                  <a:srgbClr val="7030A0"/>
                </a:solidFill>
                <a:latin typeface="Georgia" pitchFamily="18" charset="0"/>
              </a:rPr>
              <a:t>материальнотехнического</a:t>
            </a: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 обеспечения учебного процесса;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организацию учебного процесса в общем плане работы МДОБУ;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постоянное взаимодействие с социально-педагогической средой при организации и проведении мероприятий, направленных на подготовку дошкольников к безопасному поведению на дорогах (семьи воспитанников, ГИБДД, детские сады района, города, спортивные секции, кружки и клубы по месту жительства и т.д.);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создание в ДОУ кабинета безопасности дорожного движения и соответствующее оборудование.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3276823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6632"/>
            <a:ext cx="7776864" cy="6552728"/>
          </a:xfrm>
        </p:spPr>
        <p:txBody>
          <a:bodyPr>
            <a:normAutofit fontScale="77500" lnSpcReduction="20000"/>
          </a:bodyPr>
          <a:lstStyle/>
          <a:p>
            <a:pPr marL="0" indent="360363">
              <a:buNone/>
            </a:pPr>
            <a:r>
              <a:rPr lang="ru-RU" sz="1800" u="sng" dirty="0">
                <a:solidFill>
                  <a:srgbClr val="7030A0"/>
                </a:solidFill>
                <a:latin typeface="Georgia" pitchFamily="18" charset="0"/>
              </a:rPr>
              <a:t>Организация процесса непрерывной подготовки дошкольников к безопасному поведению, на дороге может быть эффективной лишь при соблюдении следующих принципов: </a:t>
            </a:r>
          </a:p>
          <a:p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непрерывности, систематичности и последовательности обучения; </a:t>
            </a:r>
          </a:p>
          <a:p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наглядности и доступности;</a:t>
            </a:r>
          </a:p>
          <a:p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единства теории и практики обучения и воспитания; </a:t>
            </a:r>
          </a:p>
          <a:p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учета возрастных и индивидуальных особенностей детей; </a:t>
            </a:r>
          </a:p>
          <a:p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сотрудничества детей и взрослых в процессе обучения.</a:t>
            </a:r>
          </a:p>
          <a:p>
            <a:pPr marL="0" indent="0">
              <a:buNone/>
            </a:pPr>
            <a:endParaRPr lang="ru-RU" sz="1800" dirty="0">
              <a:solidFill>
                <a:srgbClr val="7030A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1800" u="sng" dirty="0">
                <a:solidFill>
                  <a:srgbClr val="7030A0"/>
                </a:solidFill>
                <a:latin typeface="Georgia" pitchFamily="18" charset="0"/>
              </a:rPr>
              <a:t>При этом воспитатель должен знать: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1) физиологические и психические качества, имеющие первостепенное значение для безопасного передвижения по дороге;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2) факторы, влияющие на психофизическое состояние ребенка на дороге;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3) наиболее распространенные ошибки пешеходов-детей, связанные с незнанием собственных возможностей;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4) понятие «риск» и связанные с ним особенности поведения детей на дороге;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5) психофизиологические различия в поведении детей и взрослых на дороге;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6) психофизиологические различия в поведении мальчиков и девочек на дороге;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7) особенности поведения детей дошкольного возраста во дворах, на дорогах и за городом;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8) наиболее распространенные ошибки пешеходов, связанные с незнанием психологии водителей;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9) методы работы по предупреждению детского дорожно-транспортного травматизма;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10) факторы, влияющие на результативность занятий по ПДД;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11) методические приемы, используемые на занятиях по ПДД и их специфику;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12) учебные, наглядные и методические пособия;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13) ситуационные и другие практико-ориентированные методы обучения;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14) основные причины нарушения ПДД детьми;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15) типичные ошибки детей на дороге;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16) основные места и время дорожно-транспортных происшествий с детьми;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17) особенности дорожной обстановки в зависимости от времени года и суток;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Georgia" pitchFamily="18" charset="0"/>
              </a:rPr>
              <a:t>18) инновационные педагогические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27840823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385"/>
            <a:ext cx="7992888" cy="8640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«Инновационные </a:t>
            </a:r>
            <a:r>
              <a:rPr lang="ru-RU" sz="2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педагогические технологии»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908720"/>
            <a:ext cx="6923112" cy="58326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Технология «ТРИЗ» (теория решения изобретательских задач, создана ученым-изобретателем Т.С. </a:t>
            </a:r>
            <a:r>
              <a:rPr lang="ru-RU" sz="2400" dirty="0" err="1">
                <a:solidFill>
                  <a:srgbClr val="7030A0"/>
                </a:solidFill>
                <a:latin typeface="Georgia" pitchFamily="18" charset="0"/>
              </a:rPr>
              <a:t>Альтшуллером</a:t>
            </a:r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.);</a:t>
            </a:r>
          </a:p>
          <a:p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Игровые технологии;</a:t>
            </a:r>
          </a:p>
          <a:p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Проектная деятельность;</a:t>
            </a:r>
          </a:p>
          <a:p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Информационно – коммуникативные технологии;</a:t>
            </a:r>
          </a:p>
          <a:p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Мультипликация;</a:t>
            </a:r>
          </a:p>
          <a:p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Мнемотехника;</a:t>
            </a:r>
          </a:p>
          <a:p>
            <a:r>
              <a:rPr lang="ru-RU" sz="2400" dirty="0" err="1">
                <a:solidFill>
                  <a:srgbClr val="7030A0"/>
                </a:solidFill>
                <a:latin typeface="Georgia" pitchFamily="18" charset="0"/>
              </a:rPr>
              <a:t>Разноуровневое</a:t>
            </a:r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 обучение;</a:t>
            </a:r>
          </a:p>
          <a:p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Технология проблемного обучения;</a:t>
            </a:r>
          </a:p>
          <a:p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Исследовательская деятельность;</a:t>
            </a:r>
          </a:p>
          <a:p>
            <a:r>
              <a:rPr lang="ru-RU" sz="2400" dirty="0" err="1">
                <a:solidFill>
                  <a:srgbClr val="7030A0"/>
                </a:solidFill>
                <a:latin typeface="Georgia" pitchFamily="18" charset="0"/>
              </a:rPr>
              <a:t>Здоровьесберегающие</a:t>
            </a:r>
            <a:r>
              <a:rPr lang="ru-RU" sz="2400" dirty="0">
                <a:solidFill>
                  <a:srgbClr val="7030A0"/>
                </a:solidFill>
                <a:latin typeface="Georgia" pitchFamily="18" charset="0"/>
              </a:rPr>
              <a:t> технологии.</a:t>
            </a:r>
          </a:p>
          <a:p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28" name="Picture 4" descr="Кар-Карыч - Смеша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17772"/>
            <a:ext cx="20738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5850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136904" cy="7060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Georgia" pitchFamily="18" charset="0"/>
              </a:rPr>
              <a:t>«Правила дорожные - вы совсем не сложные!»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08720"/>
            <a:ext cx="7609516" cy="259228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u="sng" dirty="0">
                <a:solidFill>
                  <a:srgbClr val="7030A0"/>
                </a:solidFill>
                <a:latin typeface="Georgia" pitchFamily="18" charset="0"/>
              </a:rPr>
              <a:t>Ритуалы. </a:t>
            </a:r>
            <a:r>
              <a:rPr lang="ru-RU" sz="6400" dirty="0">
                <a:solidFill>
                  <a:srgbClr val="7030A0"/>
                </a:solidFill>
                <a:latin typeface="Georgia" pitchFamily="18" charset="0"/>
              </a:rPr>
              <a:t>Соблюдение ПДД должно быть доведено до уровня автоматизма. Это значит, что все действия на дороге ребенок должен выполнять не задумываясь. Например, произносить «волшебную фразу»  перед каждым пересечением дороги: «посмотри налево- посмотри направо, если нет вокруг машин, аккуратно можешь переходить дорогу».</a:t>
            </a:r>
          </a:p>
          <a:p>
            <a:r>
              <a:rPr lang="ru-RU" sz="6400" b="1" u="sng" dirty="0">
                <a:solidFill>
                  <a:srgbClr val="7030A0"/>
                </a:solidFill>
                <a:latin typeface="Georgia" pitchFamily="18" charset="0"/>
              </a:rPr>
              <a:t>Личный пример.</a:t>
            </a:r>
            <a:r>
              <a:rPr lang="ru-RU" sz="6400" dirty="0">
                <a:solidFill>
                  <a:srgbClr val="7030A0"/>
                </a:solidFill>
                <a:latin typeface="Georgia" pitchFamily="18" charset="0"/>
              </a:rPr>
              <a:t> Это очень важный момент, ведь правила поведения на дороге существуют вовсе не для того, чтобы их нарушать. И если в данном месте переходить дорогу запрещено, то это значит, что делать этого нельзя даже при отсутствии машин, даже если очень опаздываете, даже если «мы аккуратно и быстро» и «это один раз». Помните, что разовое нарушение – это тоже нарушение. Ни одно опоздание не стоит человеческой жизни.</a:t>
            </a:r>
          </a:p>
          <a:p>
            <a:r>
              <a:rPr lang="ru-RU" sz="6400" b="1" u="sng" dirty="0">
                <a:solidFill>
                  <a:srgbClr val="7030A0"/>
                </a:solidFill>
                <a:latin typeface="Georgia" pitchFamily="18" charset="0"/>
              </a:rPr>
              <a:t>Методы обучения.</a:t>
            </a:r>
            <a:r>
              <a:rPr lang="ru-RU" sz="6400" dirty="0">
                <a:solidFill>
                  <a:srgbClr val="7030A0"/>
                </a:solidFill>
                <a:latin typeface="Georgia" pitchFamily="18" charset="0"/>
              </a:rPr>
              <a:t> Безусловно — игровой. Таким образом, дети отлично запоминают любую информацию.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" name="AutoShape 2" descr="Картинки по запросу &quot;картинки по  пдд на прозрачном фо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и по запросу &quot;нарисованные детки  и безопасностьна прозрачном фон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888458" cy="26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176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49480" cy="4320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«Рекомендации ГИБДД»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76276"/>
            <a:ext cx="7283152" cy="5893084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Часто мы задаемся вопросом: почему дети попадают в</a:t>
            </a:r>
          </a:p>
          <a:p>
            <a:pPr marL="0" indent="360363">
              <a:buNone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 дорожно-транспортные происшествия? Казалось бы, </a:t>
            </a:r>
          </a:p>
          <a:p>
            <a:pPr marL="0" indent="360363">
              <a:buNone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ответ простой: если ребенок по собственной неосторожности получил травму в дорожно-транспортном происшествии, то это - вина ребенка. </a:t>
            </a:r>
          </a:p>
          <a:p>
            <a:pPr marL="0" indent="360363">
              <a:buNone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Но понятия 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"вина ребенка" не существует</a:t>
            </a: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. Дорожное происшествие с ним означает лишь, что мы, взрослые, где-то недосмотрели, чему-то не научили или же личным примером показали, что можно нарушить "закон дороги". И часто за случаями детского травматизма на дорогах стоит безучастность взрослых к совершаемым детьми правонарушениям.</a:t>
            </a:r>
          </a:p>
          <a:p>
            <a:pPr marL="0" indent="360363">
              <a:buNone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Для ребенка умение вести себя на дороге зависит не только от его желания или нежелания это делать. Ребенок является самым незащищенным участником дорожного движения, и во многом поведение детей на дороге обусловлено их восприятием дорожной ситуации. Именно поэтому безопасность детей на дороге можем обеспечить в первую очередь мы, взрослые: родители, учителя, воспитатели, прохожие и, главным образом, водители транспортных средств.</a:t>
            </a:r>
          </a:p>
          <a:p>
            <a:pPr marL="0" indent="360363">
              <a:buNone/>
            </a:pPr>
            <a:r>
              <a:rPr lang="ru-RU" sz="1600" u="sng" dirty="0">
                <a:solidFill>
                  <a:srgbClr val="7030A0"/>
                </a:solidFill>
                <a:latin typeface="Georgia" pitchFamily="18" charset="0"/>
              </a:rPr>
              <a:t>С чего же начинается безопасность детей дороге? Разумеется, со своевременного обучения умению ориентироваться в дорожной ситуации, воспитания потребности быть дисциплинированным на улице, осмотрительным и осторожным. Личный пример - это самая доходчивая форма обучения для ребенка. </a:t>
            </a: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Помните, если Вы нарушаете Правила, Ваш ребенок будет поступать так же!</a:t>
            </a:r>
          </a:p>
        </p:txBody>
      </p:sp>
      <p:pic>
        <p:nvPicPr>
          <p:cNvPr id="8194" name="Picture 2" descr="Картинки по запросу &quot;внимание дети гибдд  надпис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835"/>
            <a:ext cx="163218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5232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1439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Тема Office</vt:lpstr>
      <vt:lpstr>Муниципальное дошкольное образовательное учреждение  Детский сад №1 комбинированного вида г.о. Власиха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«Инновационные педагогические технологии»</vt:lpstr>
      <vt:lpstr>«Правила дорожные - вы совсем не сложные!»</vt:lpstr>
      <vt:lpstr>«Рекомендации ГИБДД»</vt:lpstr>
      <vt:lpstr>«Фликеры детям купите ,родители, пусть на дороге их видят водители!»</vt:lpstr>
      <vt:lpstr>Презентация PowerPoint</vt:lpstr>
      <vt:lpstr>«Уголок безопасности для родителей»</vt:lpstr>
      <vt:lpstr>Презентация PowerPoint</vt:lpstr>
      <vt:lpstr>Приложение: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С уважением, Татьяна Юрьевна.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№1 комбинированного вида г.о. Власиха</dc:title>
  <dc:creator>Таня</dc:creator>
  <cp:lastModifiedBy>Татьяна</cp:lastModifiedBy>
  <cp:revision>43</cp:revision>
  <dcterms:created xsi:type="dcterms:W3CDTF">2021-02-20T11:20:10Z</dcterms:created>
  <dcterms:modified xsi:type="dcterms:W3CDTF">2024-09-13T11:02:48Z</dcterms:modified>
</cp:coreProperties>
</file>