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0" r:id="rId4"/>
    <p:sldId id="259" r:id="rId5"/>
    <p:sldId id="258" r:id="rId6"/>
    <p:sldId id="262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5B106E36-FD25-4E2D-B0AA-010F637433A0}" type="datetimeFigureOut">
              <a:rPr lang="ru-RU" smtClean="0"/>
              <a:pPr/>
              <a:t>26.12.2023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26.12.2023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26.12.2023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26.12.2023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26.12.2023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26.12.2023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26.12.2023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26.12.2023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smotrim.ru/brand/32839" TargetMode="External"/><Relationship Id="rId2" Type="http://schemas.openxmlformats.org/officeDocument/2006/relationships/hyperlink" Target="https://smotrim.ru/brand/67088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smotrim.ru/brand/21142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1340768"/>
            <a:ext cx="7632848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                     </a:t>
            </a:r>
            <a:r>
              <a:rPr lang="ru-RU" sz="4400" b="1" dirty="0" smtClean="0"/>
              <a:t>ПРОЕКТ </a:t>
            </a:r>
            <a:endParaRPr lang="ru-RU" sz="3600" b="1" dirty="0" smtClean="0"/>
          </a:p>
          <a:p>
            <a:r>
              <a:rPr lang="ru-RU" sz="3600" b="1" dirty="0" smtClean="0"/>
              <a:t>«История появления библиотек»</a:t>
            </a:r>
            <a:r>
              <a:rPr lang="ru-RU" sz="5400" b="1" dirty="0" smtClean="0"/>
              <a:t> </a:t>
            </a:r>
            <a:endParaRPr lang="ru-RU" sz="5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5076056" y="3789040"/>
            <a:ext cx="374441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Предмет: История</a:t>
            </a:r>
          </a:p>
          <a:p>
            <a:r>
              <a:rPr lang="ru-RU" dirty="0" smtClean="0"/>
              <a:t>Наставник: Карякин Антон Александрович</a:t>
            </a:r>
          </a:p>
          <a:p>
            <a:r>
              <a:rPr lang="ru-RU" dirty="0" smtClean="0"/>
              <a:t>Проект выполнила: Глебова Татьяна Дмитриевна </a:t>
            </a:r>
          </a:p>
          <a:p>
            <a:r>
              <a:rPr lang="ru-RU" dirty="0" smtClean="0"/>
              <a:t>Класс: 10 М </a:t>
            </a:r>
          </a:p>
          <a:p>
            <a:r>
              <a:rPr lang="ru-RU" dirty="0" smtClean="0"/>
              <a:t>Классный руководитель: Рыбакова Татьяна Александровна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404664"/>
            <a:ext cx="84969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Практическая часть </a:t>
            </a:r>
          </a:p>
          <a:p>
            <a:r>
              <a:rPr lang="ru-RU" dirty="0" smtClean="0"/>
              <a:t>На практике я решила устроить в школе акцию по созданию домашней библиотеки ,в которой приняли участие ученики с 5 по 11 класс.</a:t>
            </a:r>
          </a:p>
          <a:p>
            <a:r>
              <a:rPr lang="ru-RU" dirty="0" smtClean="0"/>
              <a:t>Наибольшую активность проявили ученики 11 класса и учителя.</a:t>
            </a:r>
            <a:endParaRPr lang="ru-RU" dirty="0"/>
          </a:p>
        </p:txBody>
      </p:sp>
      <p:pic>
        <p:nvPicPr>
          <p:cNvPr id="3" name="Рисунок 2" descr="05WRJ5d3bp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2060848"/>
            <a:ext cx="4499992" cy="2952328"/>
          </a:xfrm>
          <a:prstGeom prst="rect">
            <a:avLst/>
          </a:prstGeom>
        </p:spPr>
      </p:pic>
      <p:pic>
        <p:nvPicPr>
          <p:cNvPr id="4" name="Рисунок 3" descr="072P30qCAj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2708920"/>
            <a:ext cx="3995936" cy="2264569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M5VS74XR60E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4176464" cy="2016224"/>
          </a:xfrm>
          <a:prstGeom prst="rect">
            <a:avLst/>
          </a:prstGeom>
        </p:spPr>
      </p:pic>
      <p:pic>
        <p:nvPicPr>
          <p:cNvPr id="3" name="Рисунок 2" descr="lGti-GZw9rQ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8064" y="116632"/>
            <a:ext cx="3707904" cy="2088232"/>
          </a:xfrm>
          <a:prstGeom prst="rect">
            <a:avLst/>
          </a:prstGeom>
        </p:spPr>
      </p:pic>
      <p:pic>
        <p:nvPicPr>
          <p:cNvPr id="4" name="Рисунок 3" descr="Rmt37ERLcrQ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2420888"/>
            <a:ext cx="4536504" cy="2160240"/>
          </a:xfrm>
          <a:prstGeom prst="rect">
            <a:avLst/>
          </a:prstGeom>
        </p:spPr>
      </p:pic>
      <p:pic>
        <p:nvPicPr>
          <p:cNvPr id="5" name="Рисунок 4" descr="7b5QJNJeFr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5536" y="4725144"/>
            <a:ext cx="4392488" cy="2016224"/>
          </a:xfrm>
          <a:prstGeom prst="rect">
            <a:avLst/>
          </a:prstGeom>
        </p:spPr>
      </p:pic>
      <p:pic>
        <p:nvPicPr>
          <p:cNvPr id="6" name="Рисунок 5" descr="vy4hSInJ0B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292080" y="2276872"/>
            <a:ext cx="3362498" cy="431294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404664"/>
            <a:ext cx="7992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 так же я провела опрос среди учащихся в нашей школе и спросила у них 2 вопроса: 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260648"/>
            <a:ext cx="792088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И в итоге я рассказала о самых первых библиотеках, а так же провела в школе:</a:t>
            </a:r>
          </a:p>
          <a:p>
            <a:pPr marL="342900" indent="-342900">
              <a:buAutoNum type="arabicParenR"/>
            </a:pPr>
            <a:r>
              <a:rPr lang="ru-RU" sz="3600" dirty="0" smtClean="0"/>
              <a:t>Акцию «Домашняя библиотека»</a:t>
            </a:r>
          </a:p>
          <a:p>
            <a:pPr marL="342900" indent="-342900">
              <a:buAutoNum type="arabicParenR"/>
            </a:pPr>
            <a:r>
              <a:rPr lang="ru-RU" sz="3600" dirty="0" smtClean="0"/>
              <a:t>Опрос среди учащихся, где они ответили на 2 вопроса 1)Любят ли они читать .</a:t>
            </a:r>
          </a:p>
          <a:p>
            <a:pPr marL="342900" indent="-342900"/>
            <a:r>
              <a:rPr lang="ru-RU" sz="3600" dirty="0" smtClean="0"/>
              <a:t>   2)Есть ли у них дома мини библиотека.</a:t>
            </a:r>
            <a:endParaRPr lang="ru-RU" sz="3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2492896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/>
              <a:t>Спасибо за внимание!</a:t>
            </a:r>
            <a:endParaRPr lang="ru-RU" sz="48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836712"/>
            <a:ext cx="655272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Цель проекта:</a:t>
            </a:r>
            <a:r>
              <a:rPr lang="ru-RU" dirty="0" smtClean="0"/>
              <a:t> </a:t>
            </a:r>
          </a:p>
          <a:p>
            <a:r>
              <a:rPr lang="ru-RU" sz="2000" b="1" dirty="0" smtClean="0"/>
              <a:t>Теоретическая часть</a:t>
            </a:r>
            <a:r>
              <a:rPr lang="ru-RU" sz="2000" dirty="0" smtClean="0"/>
              <a:t> </a:t>
            </a:r>
          </a:p>
          <a:p>
            <a:pPr marL="342900" indent="-342900">
              <a:buAutoNum type="arabicParenR"/>
            </a:pPr>
            <a:r>
              <a:rPr lang="ru-RU" dirty="0" smtClean="0"/>
              <a:t>Что такое библиотека    </a:t>
            </a:r>
          </a:p>
          <a:p>
            <a:pPr marL="342900" indent="-342900"/>
            <a:r>
              <a:rPr lang="ru-RU" dirty="0" smtClean="0"/>
              <a:t>2)Узнать о первой библиотеке и какие книги там были </a:t>
            </a:r>
          </a:p>
          <a:p>
            <a:pPr marL="342900" indent="-342900"/>
            <a:r>
              <a:rPr lang="ru-RU" dirty="0" smtClean="0"/>
              <a:t>3)Первая библиотека на </a:t>
            </a:r>
            <a:r>
              <a:rPr lang="ru-RU" dirty="0" err="1" smtClean="0"/>
              <a:t>руси</a:t>
            </a:r>
            <a:r>
              <a:rPr lang="ru-RU" dirty="0" smtClean="0"/>
              <a:t> (кто создал, когда и где)</a:t>
            </a:r>
          </a:p>
          <a:p>
            <a:pPr marL="342900" indent="-342900"/>
            <a:r>
              <a:rPr lang="ru-RU" dirty="0" smtClean="0"/>
              <a:t>4)Рассмотреть первые книг</a:t>
            </a:r>
          </a:p>
          <a:p>
            <a:pPr marL="342900" indent="-342900"/>
            <a:r>
              <a:rPr lang="ru-RU" dirty="0" smtClean="0"/>
              <a:t>5)Появление первой общедоступной библиотеки</a:t>
            </a:r>
          </a:p>
          <a:p>
            <a:pPr marL="342900" indent="-342900">
              <a:buAutoNum type="arabicParenR"/>
            </a:pPr>
            <a:endParaRPr lang="ru-RU" dirty="0" smtClean="0"/>
          </a:p>
          <a:p>
            <a:pPr marL="342900" indent="-342900">
              <a:buAutoNum type="arabicParenR"/>
            </a:pPr>
            <a:endParaRPr lang="ru-RU" dirty="0" smtClean="0"/>
          </a:p>
          <a:p>
            <a:pPr marL="342900" indent="-342900">
              <a:buAutoNum type="arabicParenR"/>
            </a:pPr>
            <a:endParaRPr lang="ru-RU" dirty="0" smtClean="0"/>
          </a:p>
          <a:p>
            <a:pPr marL="342900" indent="-342900"/>
            <a:r>
              <a:rPr lang="ru-RU" sz="2000" b="1" dirty="0" smtClean="0"/>
              <a:t>Практическая часть</a:t>
            </a:r>
          </a:p>
          <a:p>
            <a:pPr marL="342900" indent="-342900">
              <a:buAutoNum type="arabicParenR"/>
            </a:pPr>
            <a:r>
              <a:rPr lang="ru-RU" dirty="0" smtClean="0"/>
              <a:t>Рассмотри у какого количества человек есть домашняя библиотека( фото </a:t>
            </a:r>
            <a:r>
              <a:rPr lang="ru-RU" smtClean="0"/>
              <a:t>и опрос)</a:t>
            </a:r>
            <a:endParaRPr lang="ru-RU" dirty="0" smtClean="0"/>
          </a:p>
          <a:p>
            <a:pPr marL="342900" indent="-342900">
              <a:buAutoNum type="arabicParenR"/>
            </a:pPr>
            <a:r>
              <a:rPr lang="ru-RU" dirty="0" smtClean="0"/>
              <a:t>И проведем опрос  о  том любят ли люди читать? </a:t>
            </a:r>
          </a:p>
          <a:p>
            <a:pPr marL="342900" indent="-342900">
              <a:buAutoNum type="arabicParenR"/>
            </a:pP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548680"/>
            <a:ext cx="828092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Библиотека, в переводе с греческого –«</a:t>
            </a:r>
            <a:r>
              <a:rPr lang="ru-RU" sz="2400" dirty="0" err="1" smtClean="0"/>
              <a:t>библио</a:t>
            </a:r>
            <a:r>
              <a:rPr lang="ru-RU" sz="2400" dirty="0" smtClean="0"/>
              <a:t>» - книга, «</a:t>
            </a:r>
            <a:r>
              <a:rPr lang="ru-RU" sz="2400" dirty="0" err="1" smtClean="0"/>
              <a:t>тека</a:t>
            </a:r>
            <a:r>
              <a:rPr lang="ru-RU" sz="2400" dirty="0" smtClean="0"/>
              <a:t>» - хранилище, то есть «хранилище книг». О роли библиотек в жизни людей можно судить уже по тем образным наименованиям, которые им издавна присваивали. Их называли храмами мудрости, памятью человечества, хранилищами сокровищ цивилизации. Библиотека – это обыкновенное и в то же время удивительное место, потому что в этом помещении живут книги. Мы привыкли к книге, редко думаем о ней, как о чуде, как о сокровище, и бывает, что не всегда ценим и бережем её. Но вдумайтесь, ведь книга до недавнего времени была единственным средством передачи знаний от поколения к поколению. Как только люди изобрели письменность, появилась возможность собирать и накапливать знания.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332656"/>
            <a:ext cx="83529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Первая библиотека в Древней Руси основана в 1037 году Ярославом Мудрым в Софийском соборе в Киеве. Первое и единственное упоминание о книгохранилище приведено в «Повести временных лет», оно датируется тем же 1037 годом. Там пишется: «Ярослав же любил книги, и много написанного положил в церкви святой Софии, которую создал сам»</a:t>
            </a:r>
            <a:endParaRPr lang="ru-RU" dirty="0"/>
          </a:p>
        </p:txBody>
      </p:sp>
      <p:pic>
        <p:nvPicPr>
          <p:cNvPr id="1026" name="Picture 2" descr="C:\Users\Маруся\Desktop\slide-17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420888"/>
            <a:ext cx="5791201" cy="37369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620688"/>
            <a:ext cx="81369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Первые библиотеки появились на Древнем Востоке. Самой древней библиотекой мира является </a:t>
            </a:r>
            <a:r>
              <a:rPr lang="ru-RU" b="1" dirty="0" smtClean="0"/>
              <a:t>библиотека ассирийского царя </a:t>
            </a:r>
            <a:r>
              <a:rPr lang="ru-RU" b="1" dirty="0" err="1" smtClean="0"/>
              <a:t>Ашшурбанипала</a:t>
            </a:r>
            <a:r>
              <a:rPr lang="ru-RU" b="1" dirty="0" smtClean="0"/>
              <a:t>  (VII в. до н. э) в Ниневии</a:t>
            </a:r>
            <a:r>
              <a:rPr lang="ru-RU" dirty="0" smtClean="0"/>
              <a:t> – это собрание клинописных табличек из дворца царя. Вновь библиотека была открыта в середине XIX века, что имело огромное значение для понимания культур Месопотамии и для дешифровки клинописи. Остатки  </a:t>
            </a:r>
            <a:r>
              <a:rPr lang="ru-RU" dirty="0" err="1" smtClean="0"/>
              <a:t>Ниневийской</a:t>
            </a:r>
            <a:r>
              <a:rPr lang="ru-RU" dirty="0" smtClean="0"/>
              <a:t> библиотеки (около 20 тысяч табличек) хранятся в Лондоне в Британском музее.</a:t>
            </a:r>
            <a:endParaRPr lang="ru-RU" dirty="0"/>
          </a:p>
        </p:txBody>
      </p:sp>
      <p:pic>
        <p:nvPicPr>
          <p:cNvPr id="5" name="Рисунок 4" descr="biblioteka_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2996952"/>
            <a:ext cx="7632848" cy="36004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Маруся\Desktop\54c765134d46bc1d34697f8b7fa41391-800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276872"/>
            <a:ext cx="7666856" cy="388843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55576" y="404664"/>
            <a:ext cx="763284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Первая книга на Руси</a:t>
            </a:r>
          </a:p>
          <a:p>
            <a:r>
              <a:rPr lang="ru-RU" sz="2400" dirty="0" smtClean="0"/>
              <a:t>Первой книгой на Руси была «</a:t>
            </a:r>
            <a:r>
              <a:rPr lang="ru-RU" sz="2400" dirty="0" smtClean="0">
                <a:solidFill>
                  <a:srgbClr val="C00000"/>
                </a:solidFill>
              </a:rPr>
              <a:t>Речь Философа</a:t>
            </a:r>
            <a:r>
              <a:rPr lang="ru-RU" sz="2400" dirty="0" smtClean="0"/>
              <a:t>»</a:t>
            </a:r>
            <a:endParaRPr lang="ru-RU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Маруся\Desktop\GChDt0yfbY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988840"/>
            <a:ext cx="8181976" cy="385762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23528" y="332656"/>
            <a:ext cx="8136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</a:t>
            </a:r>
            <a:endParaRPr lang="ru-RU" sz="3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404664"/>
            <a:ext cx="8136904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1714-й – год создания первой в России государственной общедоступной библиотеки ,ее учредил</a:t>
            </a:r>
            <a:r>
              <a:rPr lang="ru-RU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 </a:t>
            </a:r>
            <a:r>
              <a:rPr lang="ru-RU" b="1" dirty="0" smtClean="0">
                <a:solidFill>
                  <a:schemeClr val="accent1">
                    <a:lumMod val="20000"/>
                    <a:lumOff val="80000"/>
                  </a:schemeClr>
                </a:solidFill>
                <a:hlinkClick r:id="rId2"/>
              </a:rPr>
              <a:t>Петр I</a:t>
            </a:r>
            <a:r>
              <a:rPr lang="ru-RU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.</a:t>
            </a:r>
          </a:p>
          <a:p>
            <a:r>
              <a:rPr lang="ru-RU" dirty="0" smtClean="0">
                <a:hlinkClick r:id="rId3"/>
              </a:rPr>
              <a:t>Петровскую библиотеку</a:t>
            </a:r>
            <a:r>
              <a:rPr lang="ru-RU" dirty="0" smtClean="0"/>
              <a:t> открыли для посетителей в 1714 году. Располагалась она в одном помещении с Кунсткамерой. Приучать людей к книгам было непросто. Вместо привычной кириллицы в 1708 году Петр ввел так называемый гражданский алфавит. С непривычки читать его было сложно, а уж технические книги, переведенные с иностранных языков, и подавно. Тогда Петр использовал хорошо работающие стимулы. "Приглашали и наливали, скорее всего, водку, может быть, вина какие-то..." – добавила Ирина Вознесенская.</a:t>
            </a:r>
          </a:p>
          <a:p>
            <a:r>
              <a:rPr lang="ru-RU" dirty="0" smtClean="0"/>
              <a:t>Прийти в </a:t>
            </a:r>
            <a:r>
              <a:rPr lang="ru-RU" dirty="0" smtClean="0">
                <a:hlinkClick r:id="rId4"/>
              </a:rPr>
              <a:t>библиотеку</a:t>
            </a:r>
            <a:r>
              <a:rPr lang="ru-RU" dirty="0" smtClean="0"/>
              <a:t> мог любой желающий. Единственное требование к читателям – чистая одежда и чистые руки. Но всё равно за годы и десятилетия общедоступные книги зачитывали практически до дыр. На петровских фолиантах реставраторы находят капли свечного воска, следы плесени и морской соли. И все же они гораздо лучше сохранились, чем более поздние издания. Секрет в особом составе бумаги.</a:t>
            </a:r>
          </a:p>
          <a:p>
            <a:endParaRPr lang="ru-RU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NA2349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196752"/>
            <a:ext cx="8352928" cy="5279388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503</TotalTime>
  <Words>428</Words>
  <Application>Microsoft Office PowerPoint</Application>
  <PresentationFormat>Экран (4:3)</PresentationFormat>
  <Paragraphs>38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Яркая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Маруся</dc:creator>
  <cp:lastModifiedBy>Галина</cp:lastModifiedBy>
  <cp:revision>53</cp:revision>
  <dcterms:created xsi:type="dcterms:W3CDTF">2023-12-24T14:21:52Z</dcterms:created>
  <dcterms:modified xsi:type="dcterms:W3CDTF">2023-12-26T09:04:53Z</dcterms:modified>
</cp:coreProperties>
</file>