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59" r:id="rId8"/>
    <p:sldId id="261" r:id="rId9"/>
    <p:sldId id="260" r:id="rId10"/>
    <p:sldId id="266" r:id="rId11"/>
    <p:sldId id="268" r:id="rId12"/>
    <p:sldId id="269" r:id="rId13"/>
    <p:sldId id="270" r:id="rId14"/>
    <p:sldId id="265" r:id="rId15"/>
    <p:sldId id="271" r:id="rId16"/>
    <p:sldId id="267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5F9F77-11B2-486E-A0E3-E4EBF6C77A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456689-0139-4BAA-85ED-4B45A409DC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37FD64-F74B-44E4-9274-967FA7AAC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91B-17E4-4064-AB72-E8052376CC72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8DA5D6-0663-418F-81A4-D04CBD978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AB9561-D7EA-4B6A-8BC4-844F65F0A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27A6C-4F7A-42AA-ABB5-10D96F1B3C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101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7D5E0C-A4C0-4B62-B7F1-00DF2C330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B061EDE-F7E8-47EB-B2FF-6588ED995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DFA82A-F220-4DE5-A861-EA92ADCC5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91B-17E4-4064-AB72-E8052376CC72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28B44D-E7A6-44DD-AE8C-EEB17E55F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7A6367-A3D3-48AC-99B5-407D1D841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27A6C-4F7A-42AA-ABB5-10D96F1B3C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055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BF68956-E826-4A79-BF47-D5C98F29E3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5A7B095-AEF3-4C65-A8F8-486E1DC85C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AF196E-23A2-4BAD-AF95-50524EACA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91B-17E4-4064-AB72-E8052376CC72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8CAAA4-298E-4191-A65D-3324FC74B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7BC27C-8A4B-42FC-B543-2EAE61DBA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27A6C-4F7A-42AA-ABB5-10D96F1B3C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487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B00D-97F1-4B8A-A550-73360C0D9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3D7427-63ED-42D2-92EB-07D7A2B1D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D7F81E-212C-4772-BB37-44946285B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91B-17E4-4064-AB72-E8052376CC72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711A9B-EFFB-4B36-A46C-E51FAF7B4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4E354B-F37E-4BFD-9662-BEE5A72D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27A6C-4F7A-42AA-ABB5-10D96F1B3C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823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61ED95-D667-4C42-8AD4-D985A1553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411FC5-D69A-440B-AF19-71ED4DA53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31D19F-2B35-480D-A568-75CA8C9F3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91B-17E4-4064-AB72-E8052376CC72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0361C8-741C-49FC-8017-2FA6D54D0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995A3C-6902-4BA7-9324-B4F38BEB7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27A6C-4F7A-42AA-ABB5-10D96F1B3C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671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7F9A68-2E35-4FEE-A91F-A3E0A0C05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6F31ED-8401-40F8-9F53-B6CB4FCFCA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58D047-1CB5-4E17-8330-3209515885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DFD786-EEEE-45B3-8F40-4D229FBA4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91B-17E4-4064-AB72-E8052376CC72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43C22D-72BC-4E48-AADD-78095E747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3D132C-34DE-490E-A615-0718FCF69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27A6C-4F7A-42AA-ABB5-10D96F1B3C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816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689278-3D56-47D6-8078-544424DB2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E1C745-21C5-4BCA-AD42-54C12652F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8A8A58-54FA-424D-9768-DE7555A1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AEE6CED-92CC-4568-BA88-A2553407BE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E51184B-E901-4E10-B320-C5D3D99789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33DE1D0-0C31-49DB-99BE-7BF437510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91B-17E4-4064-AB72-E8052376CC72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F593524-B19C-4807-8F39-BB778EA3C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DBCFC4-D9E4-47AC-A2FF-30019FA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27A6C-4F7A-42AA-ABB5-10D96F1B3C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158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23683B-0C02-4329-B044-AF99F6F71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898B4D3-2BC9-4153-81DF-715986D7F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91B-17E4-4064-AB72-E8052376CC72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847CBF9-F96F-4774-A86D-8426798E6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7107A1-A52E-4C87-B1A0-2E6190FC2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27A6C-4F7A-42AA-ABB5-10D96F1B3C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621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033256F-3AE5-459E-B6DF-1FF20B384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91B-17E4-4064-AB72-E8052376CC72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C986007-54D2-4E8D-84CE-CD2EDB9CC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17780AC-DFF1-4B63-BE5D-D57E468C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27A6C-4F7A-42AA-ABB5-10D96F1B3C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904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38952-B3A8-4456-9CD6-1EA3F7244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BB01C9-4BE0-46DF-8D5F-65F8E1546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DE5B20-51B5-4DEA-8136-7F2844B65F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FBA44B-320B-4D56-AF48-C25D82D86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91B-17E4-4064-AB72-E8052376CC72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1CAEA1-5E65-4CF3-B1C5-63ADC1CF3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E63C09-9BBF-4D77-9498-691773ADD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27A6C-4F7A-42AA-ABB5-10D96F1B3C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394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54BD2-6084-431E-82E9-EC68B21F4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1989A07-111E-4BCB-8B47-1CEA49C413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6E61DC-5559-4D3D-9B6F-F12C5DF09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A8A979-6A40-46EA-BE92-A1F079AAC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91B-17E4-4064-AB72-E8052376CC72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4A7090-4A57-4D0A-8BD8-A9473CAE1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44E6AE-110E-4E76-8BCC-9097C6FC8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27A6C-4F7A-42AA-ABB5-10D96F1B3C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22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74B6AE-8F2E-402B-A011-6DB5C0145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29CD5D-40F9-438B-AD4B-F8D562F46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1C44FE-97FB-4983-AAA8-81FF387989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0D91B-17E4-4064-AB72-E8052376CC72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CD7EE4-1E90-4548-AD71-5AF4970421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7D9E02-71C3-48DD-B8A4-E474898A8D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27A6C-4F7A-42AA-ABB5-10D96F1B3C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25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microsoft.com/office/2007/relationships/hdphoto" Target="../media/hdphoto2.wdp"/><Relationship Id="rId7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9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fif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051814-B516-47C5-9CEB-8AF157B4C5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9241DA-12D3-45E1-8A3D-E819CF78B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0C9CCA-1A41-4B14-BAC7-B54FF237CD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9560"/>
            <a:ext cx="9144000" cy="5958840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ЗАТО г. Североморск «Детский сад № 41»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выступление на тему :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воспитатель: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Ибрагимова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Назенем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Агамедовна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0BEB553-DA63-4ABE-99EF-AF396EE175DD}"/>
              </a:ext>
            </a:extLst>
          </p:cNvPr>
          <p:cNvSpPr/>
          <p:nvPr/>
        </p:nvSpPr>
        <p:spPr>
          <a:xfrm>
            <a:off x="1893225" y="2011680"/>
            <a:ext cx="8161721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« Инновационные технологии </a:t>
            </a:r>
          </a:p>
          <a:p>
            <a:pPr algn="ctr"/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 работе с детьми раннего возраста</a:t>
            </a:r>
          </a:p>
          <a:p>
            <a:pPr algn="ctr"/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«Хеппенинг»</a:t>
            </a:r>
          </a:p>
          <a:p>
            <a:pPr algn="ctr"/>
            <a:endParaRPr lang="ru-RU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4363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7D02434-0FB4-41F6-8E5A-973B75AF3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152D2F-660D-4FBB-9CB8-8985A68C4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77240"/>
            <a:ext cx="9723120" cy="5775960"/>
          </a:xfrm>
        </p:spPr>
        <p:txBody>
          <a:bodyPr>
            <a:normAutofit fontScale="90000"/>
          </a:bodyPr>
          <a:lstStyle/>
          <a:p>
            <a:r>
              <a:rPr lang="ru-RU" sz="3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Нетрадиционное рисование в технике  хеппенинг успокаивает и увлекает, способствует развитию усидчивости, побуждает к поиску нестандартных решений. Рисунки в нетрадиционной технике хеппенинг получаются на порядок быстрей обычных. Это играет огромную роль для маленьких детей, когда им не хватает усидчивости и терпения, чтобы завершить свою работу. Такие занятия добавляют уверенности в себе и в своих силах, да и просто доставляют огромное удовольствие.</a:t>
            </a:r>
            <a:br>
              <a:rPr lang="ru-RU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Главной целью хеппенинга является развитие творческих способностей детей раннего возраста.</a:t>
            </a:r>
            <a:br>
              <a:rPr lang="ru-RU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Хеппенинг является замечательным способом создания маленьких шедевров.</a:t>
            </a:r>
            <a:br>
              <a:rPr lang="ru-RU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885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7D02434-0FB4-41F6-8E5A-973B75AF3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152D2F-660D-4FBB-9CB8-8985A68C4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77240"/>
            <a:ext cx="9723120" cy="882748"/>
          </a:xfrm>
        </p:spPr>
        <p:txBody>
          <a:bodyPr>
            <a:normAutofit/>
          </a:bodyPr>
          <a:lstStyle/>
          <a:p>
            <a:pPr algn="ctr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 ТВОРЧЕСТВО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A24F10-FD31-4D21-9D7A-03FE71B90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790" y="2520809"/>
            <a:ext cx="2904247" cy="3882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53F6CA-5E49-47DD-82A7-DB35CA8049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6" t="6155" b="18564"/>
          <a:stretch/>
        </p:blipFill>
        <p:spPr>
          <a:xfrm>
            <a:off x="7985879" y="1946154"/>
            <a:ext cx="3357009" cy="3812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ADB27F2-54BF-41C3-8306-7F7401C32B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9" t="11333" b="8512"/>
          <a:stretch/>
        </p:blipFill>
        <p:spPr>
          <a:xfrm>
            <a:off x="4594877" y="2437228"/>
            <a:ext cx="2743083" cy="4049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1414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7D02434-0FB4-41F6-8E5A-973B75AF3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152D2F-660D-4FBB-9CB8-8985A68C4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77240"/>
            <a:ext cx="9723120" cy="5775960"/>
          </a:xfrm>
        </p:spPr>
        <p:txBody>
          <a:bodyPr>
            <a:normAutofit/>
          </a:bodyPr>
          <a:lstStyle/>
          <a:p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110A41-5631-4B42-A185-CFB3BC1F77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0" r="340" b="27042"/>
          <a:stretch/>
        </p:blipFill>
        <p:spPr>
          <a:xfrm>
            <a:off x="5460785" y="304800"/>
            <a:ext cx="4121717" cy="3390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CC3478-108E-47FC-8660-05D404849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124200"/>
            <a:ext cx="34290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B1D292C-9861-4670-82D1-553849B07A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3" r="15812" b="27180"/>
          <a:stretch/>
        </p:blipFill>
        <p:spPr>
          <a:xfrm>
            <a:off x="1371600" y="472440"/>
            <a:ext cx="2403660" cy="2346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DA18D7-FD6D-4682-9F5C-B964FC5FF8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r="15526" b="25333"/>
          <a:stretch/>
        </p:blipFill>
        <p:spPr>
          <a:xfrm>
            <a:off x="6975660" y="3756775"/>
            <a:ext cx="2717585" cy="3020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44948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7D02434-0FB4-41F6-8E5A-973B75AF3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152D2F-660D-4FBB-9CB8-8985A68C4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77240"/>
            <a:ext cx="9723120" cy="5775960"/>
          </a:xfrm>
        </p:spPr>
        <p:txBody>
          <a:bodyPr>
            <a:normAutofit/>
          </a:bodyPr>
          <a:lstStyle/>
          <a:p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5037EF-8AC9-4288-9DA9-0EDBBED64F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5" t="29062" r="3541" b="5480"/>
          <a:stretch/>
        </p:blipFill>
        <p:spPr>
          <a:xfrm>
            <a:off x="773723" y="304800"/>
            <a:ext cx="3990653" cy="3237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1BD763-80E1-4592-80CA-379D75341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283" y="239737"/>
            <a:ext cx="3771314" cy="3771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268C5B-45FC-4D04-B6A6-C12DEA432E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4" b="8718"/>
          <a:stretch/>
        </p:blipFill>
        <p:spPr>
          <a:xfrm>
            <a:off x="5136760" y="0"/>
            <a:ext cx="1998431" cy="27877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E13996-9066-4D9F-B50D-FC678C16B5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296" y="3935498"/>
            <a:ext cx="2425505" cy="2425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30D734B-9447-4655-900C-3E1264DE1F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0" b="7247"/>
          <a:stretch/>
        </p:blipFill>
        <p:spPr>
          <a:xfrm>
            <a:off x="4902854" y="3291597"/>
            <a:ext cx="2386291" cy="3069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49415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7D02434-0FB4-41F6-8E5A-973B75AF3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152D2F-660D-4FBB-9CB8-8985A68C4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0" y="777240"/>
            <a:ext cx="9448800" cy="5775960"/>
          </a:xfrm>
        </p:spPr>
        <p:txBody>
          <a:bodyPr>
            <a:normAutofit/>
          </a:bodyPr>
          <a:lstStyle/>
          <a:p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580D5A-E9F5-412F-9F93-437D6B674056}"/>
              </a:ext>
            </a:extLst>
          </p:cNvPr>
          <p:cNvSpPr txBox="1"/>
          <p:nvPr/>
        </p:nvSpPr>
        <p:spPr>
          <a:xfrm>
            <a:off x="1645920" y="1027122"/>
            <a:ext cx="91744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ru-RU" sz="3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F37A6F-D0F3-4787-9C1D-4F5DC0695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19" y="472440"/>
            <a:ext cx="4312163" cy="2828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80194A-F65B-4050-A4F2-09D13ACABE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t="1074" r="3115" b="12937"/>
          <a:stretch/>
        </p:blipFill>
        <p:spPr>
          <a:xfrm>
            <a:off x="6750349" y="360452"/>
            <a:ext cx="4070052" cy="2913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0AD275-4166-4B56-81AD-1766CD5E92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57" y="3634878"/>
            <a:ext cx="3951117" cy="3074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6542EF7-4113-4AB2-81FF-0C8FAA69EF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7" r="15723" b="3241"/>
          <a:stretch/>
        </p:blipFill>
        <p:spPr>
          <a:xfrm>
            <a:off x="1795897" y="3606213"/>
            <a:ext cx="2902712" cy="2979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14768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7D02434-0FB4-41F6-8E5A-973B75AF3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152D2F-660D-4FBB-9CB8-8985A68C4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0" y="777240"/>
            <a:ext cx="9448800" cy="5775960"/>
          </a:xfrm>
        </p:spPr>
        <p:txBody>
          <a:bodyPr>
            <a:normAutofit/>
          </a:bodyPr>
          <a:lstStyle/>
          <a:p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580D5A-E9F5-412F-9F93-437D6B674056}"/>
              </a:ext>
            </a:extLst>
          </p:cNvPr>
          <p:cNvSpPr txBox="1"/>
          <p:nvPr/>
        </p:nvSpPr>
        <p:spPr>
          <a:xfrm>
            <a:off x="1645920" y="1027122"/>
            <a:ext cx="917448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Пусть дети наши рисуют, творят, фантазируют!  Не каждый из них станет художником, но рисование доставит им удовольствие, они познают радость творчества, научатся видеть прекрасное в обычном. Нужно запомнить одно простое правило – бездарных детей нет, есть нераскрытые  дети. А помочь раскрыть таланты должны мы, взрослые!</a:t>
            </a:r>
            <a:endParaRPr lang="ru-RU" sz="3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Пусть наши дети живут с душой художника!</a:t>
            </a:r>
            <a:endParaRPr lang="ru-RU" sz="3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776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5861E9-C095-4574-AAE9-75719FEB4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68EC065-6609-4F56-9B05-A0A7D7A03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6665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BD41A4A-CE8D-4185-BEDF-A21A273686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7379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F43EF2-4019-4DD5-A668-00EC4E24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560" y="914400"/>
            <a:ext cx="9921240" cy="5943600"/>
          </a:xfrm>
        </p:spPr>
        <p:txBody>
          <a:bodyPr>
            <a:normAutofit fontScale="90000"/>
          </a:bodyPr>
          <a:lstStyle/>
          <a:p>
            <a:r>
              <a:rPr lang="ru-RU" altLang="ru-RU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Хеппенинг-</a:t>
            </a:r>
            <a:r>
              <a:rPr lang="ru-RU" alt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это форма современного искусства, представляющая собой действия, событий или ситуации, происходящие при участии художников, но не контролируемые им полностью. </a:t>
            </a:r>
            <a:r>
              <a:rPr lang="ru-RU" altLang="ru-RU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Хеппенинг</a:t>
            </a:r>
            <a:r>
              <a:rPr lang="ru-RU" alt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обычно включает в себя импровизацию и не имеет четкого сценария. (в переводе с английского </a:t>
            </a:r>
            <a:r>
              <a:rPr lang="ru-RU" altLang="ru-RU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«случаться»</a:t>
            </a:r>
            <a:r>
              <a:rPr lang="ru-RU" alt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alt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5780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BD41A4A-CE8D-4185-BEDF-A21A273686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7379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F43EF2-4019-4DD5-A668-00EC4E24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560" y="487680"/>
            <a:ext cx="9921240" cy="6370320"/>
          </a:xfrm>
        </p:spPr>
        <p:txBody>
          <a:bodyPr>
            <a:noAutofit/>
          </a:bodyPr>
          <a:lstStyle/>
          <a:p>
            <a:r>
              <a:rPr lang="ru-RU" sz="4000" b="1" i="0" u="none" strike="noStrike" baseline="0" dirty="0">
                <a:solidFill>
                  <a:srgbClr val="622422"/>
                </a:solidFill>
                <a:latin typeface="Times New Roman" panose="02020603050405020304" pitchFamily="18" charset="0"/>
              </a:rPr>
              <a:t>Актуальность </a:t>
            </a:r>
            <a:r>
              <a:rPr lang="ru-RU" sz="4000" b="0" i="0" u="none" strike="noStrike" baseline="0" dirty="0">
                <a:solidFill>
                  <a:srgbClr val="622422"/>
                </a:solidFill>
                <a:latin typeface="Times New Roman" panose="02020603050405020304" pitchFamily="18" charset="0"/>
              </a:rPr>
              <a:t>проблемы детского творчества объясняется потребностью современного общества в людях с неординарным мышлением, готовых к преобразованию окружающей действительности и творческим прорывам. </a:t>
            </a:r>
            <a:br>
              <a:rPr lang="ru-RU" sz="4000" b="0" i="0" u="none" strike="noStrike" baseline="0" dirty="0">
                <a:solidFill>
                  <a:srgbClr val="622422"/>
                </a:solidFill>
                <a:latin typeface="Times New Roman" panose="02020603050405020304" pitchFamily="18" charset="0"/>
              </a:rPr>
            </a:br>
            <a:r>
              <a:rPr lang="ru-RU" sz="4000" b="0" i="0" u="none" strike="noStrike" baseline="0" dirty="0">
                <a:solidFill>
                  <a:srgbClr val="622422"/>
                </a:solidFill>
                <a:latin typeface="Times New Roman" panose="02020603050405020304" pitchFamily="18" charset="0"/>
              </a:rPr>
              <a:t>Создавать условия для этого необходимо уже в раннем детстве.</a:t>
            </a:r>
            <a:br>
              <a:rPr lang="ru-RU" sz="4000" b="0" i="0" u="none" strike="noStrike" baseline="0" dirty="0">
                <a:solidFill>
                  <a:srgbClr val="622422"/>
                </a:solidFill>
                <a:latin typeface="Times New Roman" panose="02020603050405020304" pitchFamily="18" charset="0"/>
              </a:rPr>
            </a:br>
            <a:r>
              <a:rPr lang="ru-RU" sz="4000" b="1" i="0" u="none" strike="noStrike" baseline="0" dirty="0">
                <a:solidFill>
                  <a:srgbClr val="622422"/>
                </a:solidFill>
                <a:latin typeface="Times New Roman" panose="02020603050405020304" pitchFamily="18" charset="0"/>
              </a:rPr>
              <a:t>Инновации на сегодня –способ оптимизации образовательного процесса, выведения его на новый уровень 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221631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7D02434-0FB4-41F6-8E5A-973B75AF3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152D2F-660D-4FBB-9CB8-8985A68C4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480" y="365125"/>
            <a:ext cx="8564880" cy="618807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Главной целью хеппенинга является развитие творческих способностей детей раннего возраста.</a:t>
            </a:r>
            <a:br>
              <a:rPr lang="ru-RU" sz="4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При этом решаются следующие задачи: развитие мелкой моторики, что способствует развитию речи развитие тактильной чувствительности.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323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10CFCF95-8A4F-48BF-9222-7C5304E6AF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D61076-5E00-4C04-9816-D5D83C870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DF1D57-E135-4DE6-825D-51235D29DF29}"/>
              </a:ext>
            </a:extLst>
          </p:cNvPr>
          <p:cNvSpPr txBox="1"/>
          <p:nvPr/>
        </p:nvSpPr>
        <p:spPr>
          <a:xfrm>
            <a:off x="1021080" y="807720"/>
            <a:ext cx="1033272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0680" algn="l"/>
            <a:r>
              <a:rPr lang="ru-RU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Хеппенинг особенно актуален при работе с детьми раннего возраста по нескольким причинам:</a:t>
            </a:r>
          </a:p>
          <a:p>
            <a:pPr algn="just"/>
            <a:r>
              <a:rPr lang="ru-RU" sz="3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во-первых, импровизация и отсутствие четкого сценария естественно для детей раннего возраста;</a:t>
            </a:r>
            <a:endParaRPr lang="ru-RU" sz="3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во-вторых, результат деятельности заведомо успешен, что усиливает интерес к деятельности;</a:t>
            </a:r>
            <a:endParaRPr lang="ru-RU" sz="3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в-третьих,  хепенинг позволяет экспериментировать с красками, веществами, предметами, что является естественной потребностью детей 2-3 лет;</a:t>
            </a:r>
            <a:endParaRPr lang="ru-RU" sz="3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в-четвертых, хепенинг направлен на поддержку детских инициатив и формирование познавательных действий воспитанников.</a:t>
            </a:r>
            <a:endParaRPr lang="ru-RU" sz="3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913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40A7D84-7CA2-4916-90DE-DB5C89291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CF0466-C900-4D0C-AD1D-562C10CAF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365125"/>
            <a:ext cx="10073640" cy="6492875"/>
          </a:xfrm>
        </p:spPr>
        <p:txBody>
          <a:bodyPr>
            <a:noAutofit/>
          </a:bodyPr>
          <a:lstStyle/>
          <a:p>
            <a:r>
              <a:rPr lang="ru-RU" sz="3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Хеппенинг в работе с детьми 2-3 лет направлен на:</a:t>
            </a:r>
            <a:br>
              <a:rPr lang="ru-RU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представлений о свойствах и качествах некоторых веществ, предметов (песок, краски, бумага и др.);</a:t>
            </a:r>
            <a:br>
              <a:rPr lang="ru-RU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поддержку и развитие детской творческой и познавательной инициативы;</a:t>
            </a:r>
            <a:br>
              <a:rPr lang="ru-RU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сенсорных эталонов (цвет, форма, объем, фактура);</a:t>
            </a:r>
            <a:br>
              <a:rPr lang="ru-RU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предпосылок к развитию воображения;</a:t>
            </a:r>
            <a:br>
              <a:rPr lang="ru-RU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мелкой моторики, тактильного восприятия, пространственной ориентировки;</a:t>
            </a:r>
            <a:br>
              <a:rPr lang="ru-RU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изобразительных навыков;</a:t>
            </a:r>
            <a:br>
              <a:rPr lang="ru-RU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воспитание интереса к творческой и познавательной деятельности;</a:t>
            </a:r>
            <a:br>
              <a:rPr lang="ru-RU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ситуации успеха для каждого ребенка.</a:t>
            </a:r>
            <a:br>
              <a:rPr lang="ru-RU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776817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C872481-C9FD-41AF-BBD4-9B1AF975CB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E63E57-0651-482C-ACDA-2F307F1FD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0640" y="868045"/>
            <a:ext cx="9326880" cy="5776595"/>
          </a:xfrm>
        </p:spPr>
        <p:txBody>
          <a:bodyPr>
            <a:noAutofit/>
          </a:bodyPr>
          <a:lstStyle/>
          <a:p>
            <a:r>
              <a:rPr lang="ru-RU" sz="3500" b="1" i="0" u="none" strike="noStrike" baseline="0" dirty="0">
                <a:solidFill>
                  <a:srgbClr val="622422"/>
                </a:solidFill>
                <a:latin typeface="Times New Roman" panose="02020603050405020304" pitchFamily="18" charset="0"/>
              </a:rPr>
              <a:t>    </a:t>
            </a:r>
            <a:r>
              <a:rPr lang="ru-RU" sz="35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Главное отличие хепенинга от использования методов нетрадиционного рисования заключается в том, что педагог не ставит перед ребенком задачу изобразить что-то конкретное (бабочку, цветок или травку), а насыщает среду материалами и дает возможность ребенку в спонтанном рисовании с помощью линий выразить свои эмоции. При этом образы могут возникнуть самые неожиданные, а могут не возникнуть вообще.</a:t>
            </a:r>
            <a:endParaRPr lang="ru-RU" sz="3500" dirty="0"/>
          </a:p>
        </p:txBody>
      </p:sp>
    </p:spTree>
    <p:extLst>
      <p:ext uri="{BB962C8B-B14F-4D97-AF65-F5344CB8AC3E}">
        <p14:creationId xmlns:p14="http://schemas.microsoft.com/office/powerpoint/2010/main" val="2410588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7D02434-0FB4-41F6-8E5A-973B75AF3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152D2F-660D-4FBB-9CB8-8985A68C4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77240"/>
            <a:ext cx="9723120" cy="5775960"/>
          </a:xfrm>
        </p:spPr>
        <p:txBody>
          <a:bodyPr>
            <a:normAutofit fontScale="90000"/>
          </a:bodyPr>
          <a:lstStyle/>
          <a:p>
            <a:r>
              <a:rPr lang="ru-RU" sz="3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Нетрадиционное рисование в технике  хеппенинг успокаивает и увлекает, способствует развитию усидчивости, побуждает к поиску нестандартных решений. Рисунки в нетрадиционной технике хеппенинг получаются на порядок быстрей обычных. Это играет огромную роль для маленьких детей, когда им не хватает усидчивости и терпения, чтобы завершить свою работу. Такие занятия добавляют уверенности в себе и в своих силах, да и просто доставляют огромное удовольствие.</a:t>
            </a:r>
            <a:br>
              <a:rPr lang="ru-RU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Главной целью хеппенинга является развитие творческих способностей детей раннего возраста.</a:t>
            </a:r>
            <a:br>
              <a:rPr lang="ru-RU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Хеппенинг является замечательным способом создания маленьких шедевров.</a:t>
            </a:r>
            <a:br>
              <a:rPr lang="ru-RU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070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BD41A4A-CE8D-4185-BEDF-A21A273686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7379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F43EF2-4019-4DD5-A668-00EC4E24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240" y="914400"/>
            <a:ext cx="9814560" cy="5943600"/>
          </a:xfrm>
        </p:spPr>
        <p:txBody>
          <a:bodyPr>
            <a:noAutofit/>
          </a:bodyPr>
          <a:lstStyle/>
          <a:p>
            <a:r>
              <a:rPr lang="ru-RU" sz="25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Польза от рисования пальчиками: </a:t>
            </a:r>
            <a:br>
              <a:rPr lang="ru-RU" sz="25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Хорошо развивают мелкую моторику, что способствует развитию речи. • Развитие тактильной чувствительности. Это новые ощущения при макании </a:t>
            </a:r>
            <a:br>
              <a:rPr lang="ru-RU" sz="25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пальчика в краску, при ведении пальчиком по различным поверхностям для рисования. • Осознание </a:t>
            </a:r>
            <a:r>
              <a:rPr lang="ru-RU" sz="25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ребѐнком</a:t>
            </a:r>
            <a:r>
              <a:rPr lang="ru-RU" sz="25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собственного тела. </a:t>
            </a:r>
            <a:br>
              <a:rPr lang="ru-RU" sz="25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Раннее развитие творческих способностей. </a:t>
            </a:r>
            <a:br>
              <a:rPr lang="ru-RU" sz="25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Развитие ловкости пальцев и кистей рук. Раскрашивая пальчиком изображение, малыш учится чувствовать границы. </a:t>
            </a:r>
            <a:br>
              <a:rPr lang="ru-RU" sz="25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Развитие представлений о цвете. </a:t>
            </a:r>
            <a:br>
              <a:rPr lang="ru-RU" sz="25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Развитие воображения и образного мышления. </a:t>
            </a:r>
            <a:br>
              <a:rPr lang="ru-RU" sz="25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личностно-ориентированные технологии обеспечивают условия для развития индивидуальности ребенка раннего возраста, максимально развивают индивидуальные познавательные способности ребенка раннего возраста на основе имеющегося у него жизненного опыта. </a:t>
            </a:r>
            <a:br>
              <a:rPr lang="ru-RU" alt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9543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773</Words>
  <Application>Microsoft Office PowerPoint</Application>
  <PresentationFormat>Широкоэкранный</PresentationFormat>
  <Paragraphs>30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Хеппенинг- это форма современного искусства, представляющая собой действия, событий или ситуации, происходящие при участии художников, но не контролируемые им полностью. Хеппенинг обычно включает в себя импровизацию и не имеет четкого сценария. (в переводе с английского «случаться») </vt:lpstr>
      <vt:lpstr>Актуальность проблемы детского творчества объясняется потребностью современного общества в людях с неординарным мышлением, готовых к преобразованию окружающей действительности и творческим прорывам.  Создавать условия для этого необходимо уже в раннем детстве. Инновации на сегодня –способ оптимизации образовательного процесса, выведения его на новый уровень .</vt:lpstr>
      <vt:lpstr>Главной целью хеппенинга является развитие творческих способностей детей раннего возраста.  При этом решаются следующие задачи: развитие мелкой моторики, что способствует развитию речи развитие тактильной чувствительности.</vt:lpstr>
      <vt:lpstr>Презентация PowerPoint</vt:lpstr>
      <vt:lpstr>Хеппенинг в работе с детьми 2-3 лет направлен на: - формирование представлений о свойствах и качествах некоторых веществ, предметов (песок, краски, бумага и др.); - поддержку и развитие детской творческой и познавательной инициативы; - формирование сенсорных эталонов (цвет, форма, объем, фактура); - формирование предпосылок к развитию воображения; - развитие мелкой моторики, тактильного восприятия, пространственной ориентировки; - развитие изобразительных навыков; - воспитание интереса к творческой и познавательной деятельности; - создание ситуации успеха для каждого ребенка. </vt:lpstr>
      <vt:lpstr>    Главное отличие хепенинга от использования методов нетрадиционного рисования заключается в том, что педагог не ставит перед ребенком задачу изобразить что-то конкретное (бабочку, цветок или травку), а насыщает среду материалами и дает возможность ребенку в спонтанном рисовании с помощью линий выразить свои эмоции. При этом образы могут возникнуть самые неожиданные, а могут не возникнуть вообще.</vt:lpstr>
      <vt:lpstr>Нетрадиционное рисование в технике  хеппенинг успокаивает и увлекает, способствует развитию усидчивости, побуждает к поиску нестандартных решений. Рисунки в нетрадиционной технике хеппенинг получаются на порядок быстрей обычных. Это играет огромную роль для маленьких детей, когда им не хватает усидчивости и терпения, чтобы завершить свою работу. Такие занятия добавляют уверенности в себе и в своих силах, да и просто доставляют огромное удовольствие. Главной целью хеппенинга является развитие творческих способностей детей раннего возраста. Хеппенинг является замечательным способом создания маленьких шедевров. </vt:lpstr>
      <vt:lpstr>Польза от рисования пальчиками:  • Хорошо развивают мелкую моторику, что способствует развитию речи. • Развитие тактильной чувствительности. Это новые ощущения при макании  пальчика в краску, при ведении пальчиком по различным поверхностям для рисования. • Осознание ребѐнком собственного тела.  • Раннее развитие творческих способностей.  • Развитие ловкости пальцев и кистей рук. Раскрашивая пальчиком изображение, малыш учится чувствовать границы.  • Развитие представлений о цвете.  • Развитие воображения и образного мышления.  Таким образом, личностно-ориентированные технологии обеспечивают условия для развития индивидуальности ребенка раннего возраста, максимально развивают индивидуальные познавательные способности ребенка раннего возраста на основе имеющегося у него жизненного опыта.  </vt:lpstr>
      <vt:lpstr>Нетрадиционное рисование в технике  хеппенинг успокаивает и увлекает, способствует развитию усидчивости, побуждает к поиску нестандартных решений. Рисунки в нетрадиционной технике хеппенинг получаются на порядок быстрей обычных. Это играет огромную роль для маленьких детей, когда им не хватает усидчивости и терпения, чтобы завершить свою работу. Такие занятия добавляют уверенности в себе и в своих силах, да и просто доставляют огромное удовольствие. Главной целью хеппенинга является развитие творческих способностей детей раннего возраста. Хеппенинг является замечательным способом создания маленьких шедевров. </vt:lpstr>
      <vt:lpstr>НАШЕ ТВОРЧЕСТВО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</cp:revision>
  <dcterms:created xsi:type="dcterms:W3CDTF">2024-09-21T13:24:36Z</dcterms:created>
  <dcterms:modified xsi:type="dcterms:W3CDTF">2024-09-24T12:44:44Z</dcterms:modified>
</cp:coreProperties>
</file>