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1"/>
  </p:notesMasterIdLst>
  <p:sldIdLst>
    <p:sldId id="308" r:id="rId2"/>
    <p:sldId id="307" r:id="rId3"/>
    <p:sldId id="280" r:id="rId4"/>
    <p:sldId id="256" r:id="rId5"/>
    <p:sldId id="296" r:id="rId6"/>
    <p:sldId id="335" r:id="rId7"/>
    <p:sldId id="286" r:id="rId8"/>
    <p:sldId id="285" r:id="rId9"/>
    <p:sldId id="316" r:id="rId10"/>
    <p:sldId id="269" r:id="rId11"/>
    <p:sldId id="288" r:id="rId12"/>
    <p:sldId id="271" r:id="rId13"/>
    <p:sldId id="304" r:id="rId14"/>
    <p:sldId id="282" r:id="rId15"/>
    <p:sldId id="302" r:id="rId16"/>
    <p:sldId id="267" r:id="rId17"/>
    <p:sldId id="313" r:id="rId18"/>
    <p:sldId id="322" r:id="rId19"/>
    <p:sldId id="276" r:id="rId20"/>
    <p:sldId id="314" r:id="rId21"/>
    <p:sldId id="315" r:id="rId22"/>
    <p:sldId id="277" r:id="rId23"/>
    <p:sldId id="324" r:id="rId24"/>
    <p:sldId id="290" r:id="rId25"/>
    <p:sldId id="311" r:id="rId26"/>
    <p:sldId id="310" r:id="rId27"/>
    <p:sldId id="317" r:id="rId28"/>
    <p:sldId id="268" r:id="rId29"/>
    <p:sldId id="323" r:id="rId30"/>
    <p:sldId id="294" r:id="rId31"/>
    <p:sldId id="283" r:id="rId32"/>
    <p:sldId id="265" r:id="rId33"/>
    <p:sldId id="292" r:id="rId34"/>
    <p:sldId id="295" r:id="rId35"/>
    <p:sldId id="318" r:id="rId36"/>
    <p:sldId id="328" r:id="rId37"/>
    <p:sldId id="332" r:id="rId38"/>
    <p:sldId id="333" r:id="rId39"/>
    <p:sldId id="33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01.png"/><Relationship Id="rId1" Type="http://schemas.openxmlformats.org/officeDocument/2006/relationships/image" Target="../media/image19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C9EAF5-0CB5-4572-8029-86ED1E0D4DDE}" type="doc">
      <dgm:prSet loTypeId="urn:microsoft.com/office/officeart/2005/8/layout/vList4#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47DC1C00-EC62-4F5B-B9F4-4AF3A772E858}">
      <dgm:prSet phldrT="[Текст]" custT="1"/>
      <dgm:spPr/>
      <dgm:t>
        <a:bodyPr/>
        <a:lstStyle/>
        <a:p>
          <a:r>
            <a:rPr lang="ru-RU" sz="2800" b="1" dirty="0" smtClean="0"/>
            <a:t>Ожидаемая продолжительность жизни — оценивает долголетие.</a:t>
          </a:r>
          <a:endParaRPr lang="ru-RU" sz="2800" b="1" dirty="0"/>
        </a:p>
      </dgm:t>
    </dgm:pt>
    <dgm:pt modelId="{23F1441D-4F43-4B46-99A1-14A9B0B2F607}" type="parTrans" cxnId="{965B3188-237A-4E21-B366-FFB6769EF46C}">
      <dgm:prSet/>
      <dgm:spPr/>
      <dgm:t>
        <a:bodyPr/>
        <a:lstStyle/>
        <a:p>
          <a:endParaRPr lang="ru-RU" sz="2400"/>
        </a:p>
      </dgm:t>
    </dgm:pt>
    <dgm:pt modelId="{1573A83A-7C20-4428-91EA-D7662D7DE150}" type="sibTrans" cxnId="{965B3188-237A-4E21-B366-FFB6769EF46C}">
      <dgm:prSet/>
      <dgm:spPr/>
      <dgm:t>
        <a:bodyPr/>
        <a:lstStyle/>
        <a:p>
          <a:endParaRPr lang="ru-RU" sz="2400"/>
        </a:p>
      </dgm:t>
    </dgm:pt>
    <dgm:pt modelId="{1A5CD841-88BE-4270-98BC-A88FAFF0B2F5}">
      <dgm:prSet phldrT="[Текст]" custT="1"/>
      <dgm:spPr/>
      <dgm:t>
        <a:bodyPr/>
        <a:lstStyle/>
        <a:p>
          <a:r>
            <a:rPr lang="ru-RU" sz="2600" b="1" dirty="0" smtClean="0"/>
            <a:t>Уровень грамотности населения страны (среднее количество лет, потраченных на обучение) и ожидаемая продолжительность обучения.</a:t>
          </a:r>
          <a:endParaRPr lang="ru-RU" sz="2600" b="1" dirty="0"/>
        </a:p>
      </dgm:t>
    </dgm:pt>
    <dgm:pt modelId="{A7392004-E40D-4C85-83F8-69D074D932D8}" type="parTrans" cxnId="{EF44C6D5-CFC1-424D-958A-B72BF44A7887}">
      <dgm:prSet/>
      <dgm:spPr/>
      <dgm:t>
        <a:bodyPr/>
        <a:lstStyle/>
        <a:p>
          <a:endParaRPr lang="ru-RU" sz="2400"/>
        </a:p>
      </dgm:t>
    </dgm:pt>
    <dgm:pt modelId="{D260D5D9-DAB7-4933-87F4-7B4360452DF4}" type="sibTrans" cxnId="{EF44C6D5-CFC1-424D-958A-B72BF44A7887}">
      <dgm:prSet/>
      <dgm:spPr/>
      <dgm:t>
        <a:bodyPr/>
        <a:lstStyle/>
        <a:p>
          <a:endParaRPr lang="ru-RU" sz="2400"/>
        </a:p>
      </dgm:t>
    </dgm:pt>
    <dgm:pt modelId="{65B84236-3F95-46F9-AF03-D51222EDA23B}">
      <dgm:prSet phldrT="[Текст]" custT="1"/>
      <dgm:spPr/>
      <dgm:t>
        <a:bodyPr/>
        <a:lstStyle/>
        <a:p>
          <a:r>
            <a:rPr lang="ru-RU" sz="2600" b="1" dirty="0" smtClean="0"/>
            <a:t>Уровень жизни, оценённый через Валовый Национальный Доход на душу населения по паритету покупательной способности в долларах США</a:t>
          </a:r>
          <a:endParaRPr lang="ru-RU" sz="2600" b="1" dirty="0"/>
        </a:p>
      </dgm:t>
    </dgm:pt>
    <dgm:pt modelId="{BD7AC999-C6C4-49ED-A9C7-C069FE0A75AC}" type="parTrans" cxnId="{6F49F9AF-0DFE-4E45-8F0E-84422061A141}">
      <dgm:prSet/>
      <dgm:spPr/>
      <dgm:t>
        <a:bodyPr/>
        <a:lstStyle/>
        <a:p>
          <a:endParaRPr lang="ru-RU" sz="2400"/>
        </a:p>
      </dgm:t>
    </dgm:pt>
    <dgm:pt modelId="{B9FBE6BE-D9EC-4AD3-ABBB-6FB78059561A}" type="sibTrans" cxnId="{6F49F9AF-0DFE-4E45-8F0E-84422061A141}">
      <dgm:prSet/>
      <dgm:spPr/>
      <dgm:t>
        <a:bodyPr/>
        <a:lstStyle/>
        <a:p>
          <a:endParaRPr lang="ru-RU" sz="2400"/>
        </a:p>
      </dgm:t>
    </dgm:pt>
    <dgm:pt modelId="{BCB58D53-9586-4327-86FE-5DCBC098A20B}" type="pres">
      <dgm:prSet presAssocID="{FFC9EAF5-0CB5-4572-8029-86ED1E0D4DD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D09157-50E2-4248-BB21-2FF1021DF1B2}" type="pres">
      <dgm:prSet presAssocID="{47DC1C00-EC62-4F5B-B9F4-4AF3A772E858}" presName="comp" presStyleCnt="0"/>
      <dgm:spPr/>
    </dgm:pt>
    <dgm:pt modelId="{36883776-A295-4B3C-938F-623E1E0392CD}" type="pres">
      <dgm:prSet presAssocID="{47DC1C00-EC62-4F5B-B9F4-4AF3A772E858}" presName="box" presStyleLbl="node1" presStyleIdx="0" presStyleCnt="3" custScaleY="95883"/>
      <dgm:spPr/>
      <dgm:t>
        <a:bodyPr/>
        <a:lstStyle/>
        <a:p>
          <a:endParaRPr lang="ru-RU"/>
        </a:p>
      </dgm:t>
    </dgm:pt>
    <dgm:pt modelId="{C9FB852C-D4F5-4496-B586-321E4C7B6EB7}" type="pres">
      <dgm:prSet presAssocID="{47DC1C00-EC62-4F5B-B9F4-4AF3A772E858}" presName="img" presStyleLbl="fgImgPlace1" presStyleIdx="0" presStyleCnt="3" custScaleX="70275" custLinFactNeighborX="-17429" custLinFactNeighborY="-183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046111-64BF-49C4-A4F6-E1ACC91FB7E3}" type="pres">
      <dgm:prSet presAssocID="{47DC1C00-EC62-4F5B-B9F4-4AF3A772E85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19294D-E6E2-487A-BB43-FA26ED0FD7BF}" type="pres">
      <dgm:prSet presAssocID="{1573A83A-7C20-4428-91EA-D7662D7DE150}" presName="spacer" presStyleCnt="0"/>
      <dgm:spPr/>
    </dgm:pt>
    <dgm:pt modelId="{2535A196-8F3B-4E6F-901E-DE5FC36947D1}" type="pres">
      <dgm:prSet presAssocID="{1A5CD841-88BE-4270-98BC-A88FAFF0B2F5}" presName="comp" presStyleCnt="0"/>
      <dgm:spPr/>
    </dgm:pt>
    <dgm:pt modelId="{27C183B8-C24E-406A-A8FC-6CF995F91858}" type="pres">
      <dgm:prSet presAssocID="{1A5CD841-88BE-4270-98BC-A88FAFF0B2F5}" presName="box" presStyleLbl="node1" presStyleIdx="1" presStyleCnt="3" custScaleY="128167" custLinFactNeighborY="704"/>
      <dgm:spPr/>
      <dgm:t>
        <a:bodyPr/>
        <a:lstStyle/>
        <a:p>
          <a:endParaRPr lang="ru-RU"/>
        </a:p>
      </dgm:t>
    </dgm:pt>
    <dgm:pt modelId="{0D7B1725-4D6F-40DE-A3CD-672435796788}" type="pres">
      <dgm:prSet presAssocID="{1A5CD841-88BE-4270-98BC-A88FAFF0B2F5}" presName="img" presStyleLbl="fgImgPlace1" presStyleIdx="1" presStyleCnt="3" custLinFactNeighborX="-1397" custLinFactNeighborY="-66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C6EFDA7-55FD-49ED-B2E8-18987FFAFF20}" type="pres">
      <dgm:prSet presAssocID="{1A5CD841-88BE-4270-98BC-A88FAFF0B2F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A09194-EF05-43BD-A74D-33A67173B0E8}" type="pres">
      <dgm:prSet presAssocID="{D260D5D9-DAB7-4933-87F4-7B4360452DF4}" presName="spacer" presStyleCnt="0"/>
      <dgm:spPr/>
    </dgm:pt>
    <dgm:pt modelId="{94F7932D-925B-4495-98D1-AD5E248604D1}" type="pres">
      <dgm:prSet presAssocID="{65B84236-3F95-46F9-AF03-D51222EDA23B}" presName="comp" presStyleCnt="0"/>
      <dgm:spPr/>
    </dgm:pt>
    <dgm:pt modelId="{CEB67B4D-3BDD-49DF-857E-82B4DE21EBD3}" type="pres">
      <dgm:prSet presAssocID="{65B84236-3F95-46F9-AF03-D51222EDA23B}" presName="box" presStyleLbl="node1" presStyleIdx="2" presStyleCnt="3" custScaleY="129520"/>
      <dgm:spPr/>
      <dgm:t>
        <a:bodyPr/>
        <a:lstStyle/>
        <a:p>
          <a:endParaRPr lang="ru-RU"/>
        </a:p>
      </dgm:t>
    </dgm:pt>
    <dgm:pt modelId="{CDFC188F-5622-411A-8C8E-71D3D44EE09A}" type="pres">
      <dgm:prSet presAssocID="{65B84236-3F95-46F9-AF03-D51222EDA23B}" presName="img" presStyleLbl="fgImgPlace1" presStyleIdx="2" presStyleCnt="3" custLinFactNeighborX="-1397" custLinFactNeighborY="5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15B517-D7DE-4FD6-B170-A6AB839A542F}" type="pres">
      <dgm:prSet presAssocID="{65B84236-3F95-46F9-AF03-D51222EDA23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61ED94-573E-46F6-AB74-12705A3F1D23}" type="presOf" srcId="{1A5CD841-88BE-4270-98BC-A88FAFF0B2F5}" destId="{27C183B8-C24E-406A-A8FC-6CF995F91858}" srcOrd="0" destOrd="0" presId="urn:microsoft.com/office/officeart/2005/8/layout/vList4#1"/>
    <dgm:cxn modelId="{6BED152E-6DA9-467B-A449-8DC89D8AC276}" type="presOf" srcId="{1A5CD841-88BE-4270-98BC-A88FAFF0B2F5}" destId="{CC6EFDA7-55FD-49ED-B2E8-18987FFAFF20}" srcOrd="1" destOrd="0" presId="urn:microsoft.com/office/officeart/2005/8/layout/vList4#1"/>
    <dgm:cxn modelId="{6F49F9AF-0DFE-4E45-8F0E-84422061A141}" srcId="{FFC9EAF5-0CB5-4572-8029-86ED1E0D4DDE}" destId="{65B84236-3F95-46F9-AF03-D51222EDA23B}" srcOrd="2" destOrd="0" parTransId="{BD7AC999-C6C4-49ED-A9C7-C069FE0A75AC}" sibTransId="{B9FBE6BE-D9EC-4AD3-ABBB-6FB78059561A}"/>
    <dgm:cxn modelId="{B244348C-302B-4A28-A2C0-C1E2E858D432}" type="presOf" srcId="{47DC1C00-EC62-4F5B-B9F4-4AF3A772E858}" destId="{36883776-A295-4B3C-938F-623E1E0392CD}" srcOrd="0" destOrd="0" presId="urn:microsoft.com/office/officeart/2005/8/layout/vList4#1"/>
    <dgm:cxn modelId="{97CA3EC0-00E8-48D5-BD07-63C6926864A4}" type="presOf" srcId="{47DC1C00-EC62-4F5B-B9F4-4AF3A772E858}" destId="{EC046111-64BF-49C4-A4F6-E1ACC91FB7E3}" srcOrd="1" destOrd="0" presId="urn:microsoft.com/office/officeart/2005/8/layout/vList4#1"/>
    <dgm:cxn modelId="{279BE563-9B87-48A1-8BCB-3EF429839C46}" type="presOf" srcId="{FFC9EAF5-0CB5-4572-8029-86ED1E0D4DDE}" destId="{BCB58D53-9586-4327-86FE-5DCBC098A20B}" srcOrd="0" destOrd="0" presId="urn:microsoft.com/office/officeart/2005/8/layout/vList4#1"/>
    <dgm:cxn modelId="{EF44C6D5-CFC1-424D-958A-B72BF44A7887}" srcId="{FFC9EAF5-0CB5-4572-8029-86ED1E0D4DDE}" destId="{1A5CD841-88BE-4270-98BC-A88FAFF0B2F5}" srcOrd="1" destOrd="0" parTransId="{A7392004-E40D-4C85-83F8-69D074D932D8}" sibTransId="{D260D5D9-DAB7-4933-87F4-7B4360452DF4}"/>
    <dgm:cxn modelId="{965B3188-237A-4E21-B366-FFB6769EF46C}" srcId="{FFC9EAF5-0CB5-4572-8029-86ED1E0D4DDE}" destId="{47DC1C00-EC62-4F5B-B9F4-4AF3A772E858}" srcOrd="0" destOrd="0" parTransId="{23F1441D-4F43-4B46-99A1-14A9B0B2F607}" sibTransId="{1573A83A-7C20-4428-91EA-D7662D7DE150}"/>
    <dgm:cxn modelId="{7AC7C70E-0E97-4486-8091-C94C0517F67D}" type="presOf" srcId="{65B84236-3F95-46F9-AF03-D51222EDA23B}" destId="{CEB67B4D-3BDD-49DF-857E-82B4DE21EBD3}" srcOrd="0" destOrd="0" presId="urn:microsoft.com/office/officeart/2005/8/layout/vList4#1"/>
    <dgm:cxn modelId="{4E0D17FD-B22F-4AD7-BCDF-6A9A815C173F}" type="presOf" srcId="{65B84236-3F95-46F9-AF03-D51222EDA23B}" destId="{0415B517-D7DE-4FD6-B170-A6AB839A542F}" srcOrd="1" destOrd="0" presId="urn:microsoft.com/office/officeart/2005/8/layout/vList4#1"/>
    <dgm:cxn modelId="{5F82970A-72F3-4F45-AD59-7CEF1BFD0324}" type="presParOf" srcId="{BCB58D53-9586-4327-86FE-5DCBC098A20B}" destId="{29D09157-50E2-4248-BB21-2FF1021DF1B2}" srcOrd="0" destOrd="0" presId="urn:microsoft.com/office/officeart/2005/8/layout/vList4#1"/>
    <dgm:cxn modelId="{0C3DBF74-F2AB-49B4-8D49-E58D26B95F72}" type="presParOf" srcId="{29D09157-50E2-4248-BB21-2FF1021DF1B2}" destId="{36883776-A295-4B3C-938F-623E1E0392CD}" srcOrd="0" destOrd="0" presId="urn:microsoft.com/office/officeart/2005/8/layout/vList4#1"/>
    <dgm:cxn modelId="{CE607398-FCD5-41B2-B073-FE2CE0362324}" type="presParOf" srcId="{29D09157-50E2-4248-BB21-2FF1021DF1B2}" destId="{C9FB852C-D4F5-4496-B586-321E4C7B6EB7}" srcOrd="1" destOrd="0" presId="urn:microsoft.com/office/officeart/2005/8/layout/vList4#1"/>
    <dgm:cxn modelId="{BF36F204-3A3E-4E8C-93A3-B7F05112BA45}" type="presParOf" srcId="{29D09157-50E2-4248-BB21-2FF1021DF1B2}" destId="{EC046111-64BF-49C4-A4F6-E1ACC91FB7E3}" srcOrd="2" destOrd="0" presId="urn:microsoft.com/office/officeart/2005/8/layout/vList4#1"/>
    <dgm:cxn modelId="{FFD42FF5-83FA-4AEF-B56D-10DD0415144D}" type="presParOf" srcId="{BCB58D53-9586-4327-86FE-5DCBC098A20B}" destId="{4719294D-E6E2-487A-BB43-FA26ED0FD7BF}" srcOrd="1" destOrd="0" presId="urn:microsoft.com/office/officeart/2005/8/layout/vList4#1"/>
    <dgm:cxn modelId="{CF7A1204-6B99-47E3-A45C-49797C435C6A}" type="presParOf" srcId="{BCB58D53-9586-4327-86FE-5DCBC098A20B}" destId="{2535A196-8F3B-4E6F-901E-DE5FC36947D1}" srcOrd="2" destOrd="0" presId="urn:microsoft.com/office/officeart/2005/8/layout/vList4#1"/>
    <dgm:cxn modelId="{91439A93-6CCF-4ECF-994F-68CE8F915966}" type="presParOf" srcId="{2535A196-8F3B-4E6F-901E-DE5FC36947D1}" destId="{27C183B8-C24E-406A-A8FC-6CF995F91858}" srcOrd="0" destOrd="0" presId="urn:microsoft.com/office/officeart/2005/8/layout/vList4#1"/>
    <dgm:cxn modelId="{26823A3F-BEA1-4081-92BD-0E8A87723CA3}" type="presParOf" srcId="{2535A196-8F3B-4E6F-901E-DE5FC36947D1}" destId="{0D7B1725-4D6F-40DE-A3CD-672435796788}" srcOrd="1" destOrd="0" presId="urn:microsoft.com/office/officeart/2005/8/layout/vList4#1"/>
    <dgm:cxn modelId="{49508888-5751-461A-94C5-EF995A8688F4}" type="presParOf" srcId="{2535A196-8F3B-4E6F-901E-DE5FC36947D1}" destId="{CC6EFDA7-55FD-49ED-B2E8-18987FFAFF20}" srcOrd="2" destOrd="0" presId="urn:microsoft.com/office/officeart/2005/8/layout/vList4#1"/>
    <dgm:cxn modelId="{3C24E1F0-A8DD-4543-9E4E-49ED61F14940}" type="presParOf" srcId="{BCB58D53-9586-4327-86FE-5DCBC098A20B}" destId="{3EA09194-EF05-43BD-A74D-33A67173B0E8}" srcOrd="3" destOrd="0" presId="urn:microsoft.com/office/officeart/2005/8/layout/vList4#1"/>
    <dgm:cxn modelId="{8D090241-C767-4612-9065-12FD4786A31B}" type="presParOf" srcId="{BCB58D53-9586-4327-86FE-5DCBC098A20B}" destId="{94F7932D-925B-4495-98D1-AD5E248604D1}" srcOrd="4" destOrd="0" presId="urn:microsoft.com/office/officeart/2005/8/layout/vList4#1"/>
    <dgm:cxn modelId="{38D8DC0F-D273-494F-A5B6-55A7610B1DE8}" type="presParOf" srcId="{94F7932D-925B-4495-98D1-AD5E248604D1}" destId="{CEB67B4D-3BDD-49DF-857E-82B4DE21EBD3}" srcOrd="0" destOrd="0" presId="urn:microsoft.com/office/officeart/2005/8/layout/vList4#1"/>
    <dgm:cxn modelId="{A6EB1C48-80F3-42DD-B579-84B814AD1CF3}" type="presParOf" srcId="{94F7932D-925B-4495-98D1-AD5E248604D1}" destId="{CDFC188F-5622-411A-8C8E-71D3D44EE09A}" srcOrd="1" destOrd="0" presId="urn:microsoft.com/office/officeart/2005/8/layout/vList4#1"/>
    <dgm:cxn modelId="{993C50CA-6BA5-4C4E-880F-A936F055A236}" type="presParOf" srcId="{94F7932D-925B-4495-98D1-AD5E248604D1}" destId="{0415B517-D7DE-4FD6-B170-A6AB839A542F}" srcOrd="2" destOrd="0" presId="urn:microsoft.com/office/officeart/2005/8/layout/vList4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883776-A295-4B3C-938F-623E1E0392CD}">
      <dsp:nvSpPr>
        <dsp:cNvPr id="0" name=""/>
        <dsp:cNvSpPr/>
      </dsp:nvSpPr>
      <dsp:spPr>
        <a:xfrm>
          <a:off x="0" y="0"/>
          <a:ext cx="8856984" cy="13855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Ожидаемая продолжительность жизни — оценивает долголетие.</a:t>
          </a:r>
          <a:endParaRPr lang="ru-RU" sz="2800" kern="1200" dirty="0"/>
        </a:p>
      </dsp:txBody>
      <dsp:txXfrm>
        <a:off x="1915905" y="0"/>
        <a:ext cx="6941078" cy="1385588"/>
      </dsp:txXfrm>
    </dsp:sp>
    <dsp:sp modelId="{C9FB852C-D4F5-4496-B586-321E4C7B6EB7}">
      <dsp:nvSpPr>
        <dsp:cNvPr id="0" name=""/>
        <dsp:cNvSpPr/>
      </dsp:nvSpPr>
      <dsp:spPr>
        <a:xfrm>
          <a:off x="99045" y="93570"/>
          <a:ext cx="1244849" cy="11560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183B8-C24E-406A-A8FC-6CF995F91858}">
      <dsp:nvSpPr>
        <dsp:cNvPr id="0" name=""/>
        <dsp:cNvSpPr/>
      </dsp:nvSpPr>
      <dsp:spPr>
        <a:xfrm>
          <a:off x="0" y="1540270"/>
          <a:ext cx="8856984" cy="18521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Уровень грамотности населения страны (среднее количество лет, потраченных на обучение) и ожидаемая продолжительность обучения.</a:t>
          </a:r>
          <a:endParaRPr lang="ru-RU" sz="2600" kern="1200" dirty="0"/>
        </a:p>
      </dsp:txBody>
      <dsp:txXfrm>
        <a:off x="1915905" y="1540270"/>
        <a:ext cx="6941078" cy="1852118"/>
      </dsp:txXfrm>
    </dsp:sp>
    <dsp:sp modelId="{0D7B1725-4D6F-40DE-A3CD-672435796788}">
      <dsp:nvSpPr>
        <dsp:cNvPr id="0" name=""/>
        <dsp:cNvSpPr/>
      </dsp:nvSpPr>
      <dsp:spPr>
        <a:xfrm>
          <a:off x="119761" y="1870412"/>
          <a:ext cx="1771396" cy="11560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B67B4D-3BDD-49DF-857E-82B4DE21EBD3}">
      <dsp:nvSpPr>
        <dsp:cNvPr id="0" name=""/>
        <dsp:cNvSpPr/>
      </dsp:nvSpPr>
      <dsp:spPr>
        <a:xfrm>
          <a:off x="0" y="3526723"/>
          <a:ext cx="8856984" cy="18716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Уровень жизни, оценённый через Валовый Национальный Доход на душу населения по паритету покупательной способности в долларах США</a:t>
          </a:r>
          <a:endParaRPr lang="ru-RU" sz="2600" kern="1200" dirty="0"/>
        </a:p>
      </dsp:txBody>
      <dsp:txXfrm>
        <a:off x="1915905" y="3526723"/>
        <a:ext cx="6941078" cy="1871670"/>
      </dsp:txXfrm>
    </dsp:sp>
    <dsp:sp modelId="{CDFC188F-5622-411A-8C8E-71D3D44EE09A}">
      <dsp:nvSpPr>
        <dsp:cNvPr id="0" name=""/>
        <dsp:cNvSpPr/>
      </dsp:nvSpPr>
      <dsp:spPr>
        <a:xfrm>
          <a:off x="119761" y="3890306"/>
          <a:ext cx="1771396" cy="11560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AEB59-2363-4CF4-80D8-C06AFD0CD56C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DEE86-835B-44FF-98C4-E6F969463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569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9BC743-569B-4CF4-A8FA-1A074E18D999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8D78CE-DCBD-4CED-A4C0-EB7EDA73F6C0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DEE86-835B-44FF-98C4-E6F96946335A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0325"/>
            <a:ext cx="7772400" cy="1065213"/>
          </a:xfrm>
          <a:solidFill>
            <a:schemeClr val="bg1">
              <a:alpha val="30000"/>
            </a:schemeClr>
          </a:solidFill>
          <a:ln>
            <a:noFill/>
          </a:ln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76825" y="4652963"/>
            <a:ext cx="3592513" cy="1249362"/>
          </a:xfrm>
          <a:noFill/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CC0000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fld id="{D70F28BD-F3AF-496D-A093-47ED9F40B84D}" type="datetime1">
              <a:rPr lang="ru-RU" smtClean="0"/>
              <a:pPr/>
              <a:t>18.09.2024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fld id="{1C9DBA77-3BF5-42E4-B9DB-6829657C5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047BEC-8ABB-434A-A928-9D1734F35264}" type="datetime1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DBA77-3BF5-42E4-B9DB-6829657C5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8C9024-B4A6-4216-B64F-079983BA57BC}" type="datetime1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DBA77-3BF5-42E4-B9DB-6829657C5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2ABDE0-83D4-4D02-BB3C-42B957D8E97F}" type="datetime1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DBA77-3BF5-42E4-B9DB-6829657C5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AE19BA-4EC8-40DE-A785-C0FB6B4F1484}" type="datetime1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DBA77-3BF5-42E4-B9DB-6829657C5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0F15D4-EB5C-46F2-B866-4348052B7542}" type="datetime1">
              <a:rPr lang="ru-RU" smtClean="0"/>
              <a:pPr/>
              <a:t>18.09.2024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DBA77-3BF5-42E4-B9DB-6829657C5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BAAD95-35E6-4129-9A48-D101450D4E92}" type="datetime1">
              <a:rPr lang="ru-RU" smtClean="0"/>
              <a:pPr/>
              <a:t>18.09.2024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DBA77-3BF5-42E4-B9DB-6829657C5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0632B4-5A39-412D-9CBE-6D4DE1DD2A4D}" type="datetime1">
              <a:rPr lang="ru-RU" smtClean="0"/>
              <a:pPr/>
              <a:t>18.09.2024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DBA77-3BF5-42E4-B9DB-6829657C5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7160C6-544B-490F-A211-7C652480448B}" type="datetime1">
              <a:rPr lang="ru-RU" smtClean="0"/>
              <a:pPr/>
              <a:t>18.09.2024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DBA77-3BF5-42E4-B9DB-6829657C5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09D218-414D-4958-86C0-9809572647F3}" type="datetime1">
              <a:rPr lang="ru-RU" smtClean="0"/>
              <a:pPr/>
              <a:t>18.09.2024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DBA77-3BF5-42E4-B9DB-6829657C5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C3AD3-B204-47EB-9E97-F31EE35FFD1B}" type="datetime1">
              <a:rPr lang="ru-RU" smtClean="0"/>
              <a:pPr/>
              <a:t>18.09.2024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DBA77-3BF5-42E4-B9DB-6829657C5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6854A34-5C96-4B30-893B-4FA7F0E8EC1B}" type="datetime1">
              <a:rPr lang="ru-RU" smtClean="0"/>
              <a:pPr/>
              <a:t>18.09.2024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C9DBA77-3BF5-42E4-B9DB-6829657C5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208823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Жизнь и удивительные приключения Робинзона Крузо (1972 г.)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BA77-3BF5-42E4-B9DB-6829657C52A3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1026" name="Picture 2" descr="Жизнь и удивительные приключения Робинзона Крузо (197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2896"/>
            <a:ext cx="8817833" cy="36793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348880"/>
            <a:ext cx="8820472" cy="432048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ru-RU" sz="4400" dirty="0" smtClean="0">
                <a:cs typeface="Times New Roman" panose="02020603050405020304" pitchFamily="18" charset="0"/>
              </a:rPr>
              <a:t>совокупность </a:t>
            </a:r>
            <a:r>
              <a:rPr lang="ru-RU" sz="4400" dirty="0">
                <a:cs typeface="Times New Roman" panose="02020603050405020304" pitchFamily="18" charset="0"/>
              </a:rPr>
              <a:t>качеств, навыков, способностей и знаний человека, используемых </a:t>
            </a:r>
            <a:r>
              <a:rPr lang="ru-RU" sz="4400" dirty="0" smtClean="0">
                <a:cs typeface="Times New Roman" panose="02020603050405020304" pitchFamily="18" charset="0"/>
              </a:rPr>
              <a:t>им </a:t>
            </a:r>
            <a:r>
              <a:rPr lang="ru-RU" sz="4400" dirty="0">
                <a:cs typeface="Times New Roman" panose="02020603050405020304" pitchFamily="18" charset="0"/>
              </a:rPr>
              <a:t>в производственных </a:t>
            </a:r>
            <a:r>
              <a:rPr lang="ru-RU" sz="4400" dirty="0" smtClean="0">
                <a:cs typeface="Times New Roman" panose="02020603050405020304" pitchFamily="18" charset="0"/>
              </a:rPr>
              <a:t>либо потребительских </a:t>
            </a:r>
            <a:r>
              <a:rPr lang="ru-RU" sz="4400" dirty="0">
                <a:cs typeface="Times New Roman" panose="02020603050405020304" pitchFamily="18" charset="0"/>
              </a:rPr>
              <a:t>целях. </a:t>
            </a:r>
            <a:endParaRPr lang="ru-RU" sz="4400" dirty="0" smtClean="0"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fb.ru/misc/i/gallery/25179/572556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516216" y="0"/>
            <a:ext cx="2448272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107504" y="188640"/>
            <a:ext cx="6336704" cy="16561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Человеческий капитал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251520" y="188640"/>
            <a:ext cx="8496300" cy="44012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ja-JP" sz="2800" b="1" dirty="0"/>
              <a:t>" </a:t>
            </a:r>
            <a:r>
              <a:rPr lang="ru-RU" altLang="ja-JP" sz="2800" b="1" dirty="0">
                <a:ea typeface="Batang" pitchFamily="18" charset="-127"/>
                <a:cs typeface="Times New Roman" pitchFamily="18" charset="0"/>
              </a:rPr>
              <a:t>Построение инновационной экономики невозможно </a:t>
            </a:r>
            <a:r>
              <a:rPr lang="ru-RU" altLang="ja-JP" sz="2800" b="1" dirty="0" smtClean="0">
                <a:ea typeface="Batang" pitchFamily="18" charset="-127"/>
                <a:cs typeface="Times New Roman" pitchFamily="18" charset="0"/>
              </a:rPr>
              <a:t>без </a:t>
            </a:r>
            <a:r>
              <a:rPr lang="ru-RU" altLang="ja-JP" sz="2800" b="1" dirty="0">
                <a:ea typeface="Batang" pitchFamily="18" charset="-127"/>
                <a:cs typeface="Times New Roman" pitchFamily="18" charset="0"/>
              </a:rPr>
              <a:t>постоянного развития человеческого </a:t>
            </a:r>
            <a:r>
              <a:rPr lang="ru-RU" altLang="ja-JP" sz="2800" b="1" dirty="0" smtClean="0">
                <a:ea typeface="Batang" pitchFamily="18" charset="-127"/>
                <a:cs typeface="Times New Roman" pitchFamily="18" charset="0"/>
              </a:rPr>
              <a:t>фактора, человеческого </a:t>
            </a:r>
            <a:r>
              <a:rPr lang="ru-RU" altLang="ja-JP" sz="2800" b="1" dirty="0">
                <a:ea typeface="Batang" pitchFamily="18" charset="-127"/>
                <a:cs typeface="Times New Roman" pitchFamily="18" charset="0"/>
              </a:rPr>
              <a:t>капитала, создания полноценного развития личности</a:t>
            </a:r>
            <a:r>
              <a:rPr lang="ru-RU" altLang="ja-JP" sz="2800" b="1" dirty="0">
                <a:cs typeface="Times New Roman" pitchFamily="18" charset="0"/>
              </a:rPr>
              <a:t>, без</a:t>
            </a:r>
            <a:r>
              <a:rPr lang="ru-RU" altLang="ja-JP" sz="2800" b="1" dirty="0">
                <a:ea typeface="Batang" pitchFamily="18" charset="-127"/>
              </a:rPr>
              <a:t> крупных инвестиций в здоровье и образование человека, в обеспечение безопасных и комфортных условий жизни</a:t>
            </a:r>
            <a:r>
              <a:rPr lang="ru-RU" altLang="ja-JP" sz="2800" b="1" dirty="0"/>
              <a:t> </a:t>
            </a:r>
            <a:r>
              <a:rPr lang="ru-RU" altLang="ja-JP" sz="2800" b="1" dirty="0">
                <a:ea typeface="Batang" pitchFamily="18" charset="-127"/>
              </a:rPr>
              <a:t>" </a:t>
            </a:r>
          </a:p>
          <a:p>
            <a:pPr algn="r"/>
            <a:r>
              <a:rPr lang="ru-RU" altLang="ja-JP" sz="2800" b="1" dirty="0"/>
              <a:t>В. В. </a:t>
            </a:r>
            <a:r>
              <a:rPr lang="ru-RU" altLang="ja-JP" sz="2800" b="1" dirty="0" smtClean="0"/>
              <a:t>Путин</a:t>
            </a:r>
          </a:p>
          <a:p>
            <a:pPr algn="r"/>
            <a:endParaRPr lang="ru-RU" sz="2800" b="1" dirty="0">
              <a:ea typeface="ＭＳ Ｐゴシック" pitchFamily="34" charset="-128"/>
            </a:endParaRPr>
          </a:p>
        </p:txBody>
      </p:sp>
      <p:pic>
        <p:nvPicPr>
          <p:cNvPr id="2050" name="Picture 2" descr="Картинки по запросу фото путина"/>
          <p:cNvPicPr>
            <a:picLocks noChangeAspect="1" noChangeArrowheads="1"/>
          </p:cNvPicPr>
          <p:nvPr/>
        </p:nvPicPr>
        <p:blipFill>
          <a:blip r:embed="rId3" cstate="print"/>
          <a:srcRect l="10000" r="1667"/>
          <a:stretch>
            <a:fillRect/>
          </a:stretch>
        </p:blipFill>
        <p:spPr bwMode="auto">
          <a:xfrm>
            <a:off x="539552" y="3753147"/>
            <a:ext cx="3960440" cy="2967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51520" y="1412776"/>
          <a:ext cx="8640960" cy="253516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8803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7157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Физиологического ЧК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Интеллектуального ЧК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Организационного ЧК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63596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ru-RU" sz="24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ru-RU" sz="2400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76" name="Picture 4" descr="http://cs14107.userapi.com/c7008/v7008678/2398/ViRn-RMoNaw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203848" y="4077072"/>
            <a:ext cx="2736304" cy="2487177"/>
          </a:xfrm>
          <a:prstGeom prst="rect">
            <a:avLst/>
          </a:prstGeom>
          <a:ln>
            <a:noFill/>
          </a:ln>
          <a:effectLst>
            <a:softEdge rad="63500"/>
          </a:effectLst>
          <a:extLst/>
        </p:spPr>
      </p:pic>
      <p:pic>
        <p:nvPicPr>
          <p:cNvPr id="3078" name="Picture 6" descr="http://venus-med.ru/uploads/posts/2012-07/1342983975_serdce_jizni.jpe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51520" y="4077072"/>
            <a:ext cx="3024336" cy="253254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080" name="Picture 8" descr="http://csrjournal.com/wp-content/uploads/2015/09/%D1%82%D0%B0%D0%B8%D0%BC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012160" y="4149080"/>
            <a:ext cx="2880320" cy="245030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63272" cy="1008335"/>
          </a:xfrm>
        </p:spPr>
        <p:txBody>
          <a:bodyPr/>
          <a:lstStyle/>
          <a:p>
            <a:r>
              <a:rPr lang="ru-RU" sz="5400" dirty="0" smtClean="0"/>
              <a:t>ЧК состоит</a:t>
            </a:r>
            <a:r>
              <a:rPr lang="en-US" sz="5400" dirty="0" smtClean="0"/>
              <a:t>: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79512" y="1340768"/>
          <a:ext cx="8856984" cy="307821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7309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017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243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9221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Физиологического ЧК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Интеллектуального ЧК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Организационного ЧК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71608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400" kern="1200" dirty="0" smtClean="0">
                          <a:effectLst/>
                        </a:rPr>
                        <a:t>долголетие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400" kern="1200" dirty="0" smtClean="0">
                          <a:effectLst/>
                        </a:rPr>
                        <a:t>здоровье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400" kern="1200" dirty="0" smtClean="0">
                          <a:effectLst/>
                        </a:rPr>
                        <a:t>инвалидность</a:t>
                      </a:r>
                      <a:endParaRPr lang="ru-RU" sz="24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400" kern="1200" dirty="0" smtClean="0">
                          <a:effectLst/>
                        </a:rPr>
                        <a:t>образование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400" kern="1200" dirty="0" smtClean="0">
                          <a:effectLst/>
                        </a:rPr>
                        <a:t>квалификация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400" kern="1200" dirty="0" smtClean="0">
                          <a:effectLst/>
                        </a:rPr>
                        <a:t>знания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400" kern="1200" dirty="0" smtClean="0">
                          <a:effectLst/>
                        </a:rPr>
                        <a:t>профессиональные навыки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400" kern="1200" dirty="0" smtClean="0">
                          <a:effectLst/>
                        </a:rPr>
                        <a:t>коммуникабельность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400" kern="1200" dirty="0" smtClean="0">
                          <a:effectLst/>
                        </a:rPr>
                        <a:t>мобильность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400" kern="1200" dirty="0" smtClean="0">
                          <a:effectLst/>
                        </a:rPr>
                        <a:t>связи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400" kern="1200" dirty="0" smtClean="0">
                          <a:effectLst/>
                        </a:rPr>
                        <a:t>мотивация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76" name="Picture 4" descr="http://cs14107.userapi.com/c7008/v7008678/2398/ViRn-RMoNaw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203848" y="4509120"/>
            <a:ext cx="2584155" cy="2348880"/>
          </a:xfrm>
          <a:prstGeom prst="rect">
            <a:avLst/>
          </a:prstGeom>
          <a:ln>
            <a:noFill/>
          </a:ln>
          <a:effectLst>
            <a:softEdge rad="63500"/>
          </a:effectLst>
          <a:extLst/>
        </p:spPr>
      </p:pic>
      <p:pic>
        <p:nvPicPr>
          <p:cNvPr id="3078" name="Picture 6" descr="http://venus-med.ru/uploads/posts/2012-07/1342983975_serdce_jizni.jpe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79512" y="4506348"/>
            <a:ext cx="2808312" cy="235165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080" name="Picture 8" descr="http://csrjournal.com/wp-content/uploads/2015/09/%D1%82%D0%B0%D0%B8%D0%BC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228184" y="4559628"/>
            <a:ext cx="2701720" cy="229837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080343"/>
          </a:xfrm>
        </p:spPr>
        <p:txBody>
          <a:bodyPr/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ru-RU" sz="4800" dirty="0" smtClean="0"/>
              <a:t>Что поставим на 1 место</a:t>
            </a:r>
            <a:r>
              <a:rPr lang="en-US" sz="4800" dirty="0" smtClean="0"/>
              <a:t>?</a:t>
            </a:r>
            <a:br>
              <a:rPr lang="en-US" sz="4800" dirty="0" smtClean="0"/>
            </a:br>
            <a:endParaRPr lang="ru-RU" sz="4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4294967295"/>
          </p:nvPr>
        </p:nvSpPr>
        <p:spPr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</p:spPr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07704" y="3068960"/>
            <a:ext cx="5112568" cy="7920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/>
              <a:t>Базовые </a:t>
            </a:r>
            <a:r>
              <a:rPr lang="ru-RU" sz="2800" dirty="0"/>
              <a:t>качества </a:t>
            </a:r>
            <a:r>
              <a:rPr lang="ru-RU" sz="2800" dirty="0" smtClean="0"/>
              <a:t>человеческого </a:t>
            </a:r>
            <a:r>
              <a:rPr lang="ru-RU" sz="2800" dirty="0"/>
              <a:t>капитала</a:t>
            </a:r>
          </a:p>
        </p:txBody>
      </p:sp>
    </p:spTree>
    <p:extLst>
      <p:ext uri="{BB962C8B-B14F-4D97-AF65-F5344CB8AC3E}">
        <p14:creationId xmlns="" xmlns:p14="http://schemas.microsoft.com/office/powerpoint/2010/main" val="32569399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922337"/>
          </a:xfrm>
        </p:spPr>
        <p:txBody>
          <a:bodyPr/>
          <a:lstStyle/>
          <a:p>
            <a:r>
              <a:rPr lang="ru-RU" sz="6000" dirty="0" smtClean="0"/>
              <a:t>Мнение…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5400600" cy="5184576"/>
          </a:xfrm>
        </p:spPr>
        <p:txBody>
          <a:bodyPr/>
          <a:lstStyle/>
          <a:p>
            <a:pPr marL="108000" indent="108000" algn="ctr">
              <a:spcBef>
                <a:spcPts val="0"/>
              </a:spcBef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«Роботы смогут заменить человека уже через сто лет», </a:t>
            </a:r>
            <a:endParaRPr lang="ru-RU" sz="4000" dirty="0" smtClean="0">
              <a:solidFill>
                <a:srgbClr val="002060"/>
              </a:solidFill>
            </a:endParaRPr>
          </a:p>
          <a:p>
            <a:pPr marL="108000" indent="108000" algn="ctr">
              <a:spcBef>
                <a:spcPts val="0"/>
              </a:spcBef>
              <a:buNone/>
            </a:pPr>
            <a:r>
              <a:rPr lang="ru-RU" sz="4000" dirty="0" smtClean="0"/>
              <a:t>- </a:t>
            </a:r>
            <a:r>
              <a:rPr lang="ru-RU" sz="3600" dirty="0" smtClean="0"/>
              <a:t>такое мнение высказал эксперт по робототехнике </a:t>
            </a:r>
            <a:r>
              <a:rPr lang="ru-RU" sz="3600" dirty="0" err="1" smtClean="0"/>
              <a:t>Крис</a:t>
            </a:r>
            <a:r>
              <a:rPr lang="ru-RU" sz="3600" dirty="0" smtClean="0"/>
              <a:t> </a:t>
            </a:r>
            <a:r>
              <a:rPr lang="ru-RU" sz="3600" dirty="0" err="1" smtClean="0"/>
              <a:t>Миддлтон</a:t>
            </a:r>
            <a:r>
              <a:rPr lang="ru-RU" sz="3600" dirty="0" smtClean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BA77-3BF5-42E4-B9DB-6829657C52A3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3481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37529"/>
          <a:stretch>
            <a:fillRect/>
          </a:stretch>
        </p:blipFill>
        <p:spPr bwMode="auto">
          <a:xfrm>
            <a:off x="5724128" y="1628800"/>
            <a:ext cx="3236302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36904" cy="4234482"/>
          </a:xfrm>
        </p:spPr>
        <p:txBody>
          <a:bodyPr/>
          <a:lstStyle/>
          <a:p>
            <a:r>
              <a:rPr lang="ru-RU" sz="5400" dirty="0" smtClean="0">
                <a:solidFill>
                  <a:schemeClr val="tx1"/>
                </a:solidFill>
              </a:rPr>
              <a:t>Отличия человеческого капитала от физического капитала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BA77-3BF5-42E4-B9DB-6829657C52A3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40962" name="Picture 2" descr="Картинки по запросу рисунок ста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2"/>
            <a:ext cx="2409825" cy="3333750"/>
          </a:xfrm>
          <a:prstGeom prst="rect">
            <a:avLst/>
          </a:prstGeom>
          <a:noFill/>
        </p:spPr>
      </p:pic>
      <p:pic>
        <p:nvPicPr>
          <p:cNvPr id="40964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643845"/>
            <a:ext cx="3917220" cy="2084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dirty="0" smtClean="0"/>
              <a:t>ИЧР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80920" cy="5112568"/>
          </a:xfrm>
        </p:spPr>
        <p:txBody>
          <a:bodyPr/>
          <a:lstStyle/>
          <a:p>
            <a:pPr marL="108000" indent="144000">
              <a:spcBef>
                <a:spcPts val="0"/>
              </a:spcBef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Индекс человеческого развития </a:t>
            </a:r>
            <a:r>
              <a:rPr lang="ru-RU" sz="3600" dirty="0" smtClean="0"/>
              <a:t> — это комбинированный показатель, характеризующий развитие человека в странах и регионах мира, который составляется Программой развития Организации Объединённых Наций. 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BA77-3BF5-42E4-B9DB-6829657C52A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79296" cy="1080343"/>
          </a:xfrm>
        </p:spPr>
        <p:txBody>
          <a:bodyPr>
            <a:noAutofit/>
          </a:bodyPr>
          <a:lstStyle/>
          <a:p>
            <a:r>
              <a:rPr lang="ru-RU" sz="2400" dirty="0" smtClean="0"/>
              <a:t>ИЧР– </a:t>
            </a:r>
            <a:r>
              <a:rPr lang="ru-RU" sz="2400" dirty="0"/>
              <a:t>важный экономический показатель потенциала людей и качества жизни в отдельно взятой стране.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93224306"/>
              </p:ext>
            </p:extLst>
          </p:nvPr>
        </p:nvGraphicFramePr>
        <p:xfrm>
          <a:off x="107504" y="1340768"/>
          <a:ext cx="885698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3761660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6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ИЧР – индекс человеческого развития стран мира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4316288" cy="5184576"/>
          </a:xfrm>
        </p:spPr>
        <p:txBody>
          <a:bodyPr/>
          <a:lstStyle/>
          <a:p>
            <a:pPr marL="108000" indent="180000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С очень высоким уровнем ИЧР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  <a:endParaRPr lang="ru-RU" dirty="0" smtClean="0">
              <a:solidFill>
                <a:srgbClr val="002060"/>
              </a:solidFill>
            </a:endParaRPr>
          </a:p>
          <a:p>
            <a:pPr marL="108000" indent="18000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Норвегия</a:t>
            </a:r>
          </a:p>
          <a:p>
            <a:pPr marL="108000" indent="18000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Австралия</a:t>
            </a:r>
          </a:p>
          <a:p>
            <a:pPr marL="108000" indent="18000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Швейцария</a:t>
            </a:r>
          </a:p>
          <a:p>
            <a:pPr marL="108000" indent="18000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Дания </a:t>
            </a:r>
          </a:p>
          <a:p>
            <a:pPr marL="108000" indent="18000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Нидерланды</a:t>
            </a:r>
          </a:p>
          <a:p>
            <a:pPr marL="108000" indent="18000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Германия</a:t>
            </a:r>
          </a:p>
          <a:p>
            <a:pPr marL="108000" indent="18000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Ирландия</a:t>
            </a:r>
          </a:p>
          <a:p>
            <a:pPr marL="108000" indent="18000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США</a:t>
            </a:r>
          </a:p>
          <a:p>
            <a:pPr marL="108000" indent="18000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Канада</a:t>
            </a:r>
          </a:p>
          <a:p>
            <a:pPr marL="108000" indent="18000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Новая Зеландия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4008" y="1412776"/>
            <a:ext cx="4248472" cy="5184576"/>
          </a:xfrm>
        </p:spPr>
        <p:txBody>
          <a:bodyPr/>
          <a:lstStyle/>
          <a:p>
            <a:pPr marL="108000" indent="72000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С высоким уровнем ИЧР</a:t>
            </a:r>
            <a:r>
              <a:rPr lang="en-US" sz="3200" dirty="0" smtClean="0">
                <a:solidFill>
                  <a:srgbClr val="002060"/>
                </a:solidFill>
              </a:rPr>
              <a:t>:</a:t>
            </a:r>
            <a:endParaRPr lang="ru-RU" sz="3200" dirty="0" smtClean="0">
              <a:solidFill>
                <a:srgbClr val="002060"/>
              </a:solidFill>
            </a:endParaRPr>
          </a:p>
          <a:p>
            <a:pPr marL="108000" indent="72000">
              <a:spcBef>
                <a:spcPts val="0"/>
              </a:spcBef>
              <a:buNone/>
            </a:pPr>
            <a:r>
              <a:rPr lang="ru-RU" sz="3200" dirty="0" smtClean="0"/>
              <a:t>50.Беларусь</a:t>
            </a:r>
          </a:p>
          <a:p>
            <a:pPr marL="108000" indent="72000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51.РОССИЯ</a:t>
            </a:r>
          </a:p>
          <a:p>
            <a:pPr marL="108000" indent="72000">
              <a:spcBef>
                <a:spcPts val="0"/>
              </a:spcBef>
              <a:buNone/>
            </a:pPr>
            <a:r>
              <a:rPr lang="ru-RU" sz="3200" dirty="0" smtClean="0"/>
              <a:t>52.Оман</a:t>
            </a:r>
          </a:p>
          <a:p>
            <a:pPr marL="108000" indent="72000">
              <a:spcBef>
                <a:spcPts val="0"/>
              </a:spcBef>
              <a:buNone/>
            </a:pPr>
            <a:r>
              <a:rPr lang="ru-RU" sz="3200" dirty="0" smtClean="0"/>
              <a:t>53.Румыния</a:t>
            </a:r>
          </a:p>
          <a:p>
            <a:pPr marL="108000" indent="72000">
              <a:spcBef>
                <a:spcPts val="0"/>
              </a:spcBef>
              <a:buNone/>
            </a:pPr>
            <a:r>
              <a:rPr lang="ru-RU" sz="3200" dirty="0" smtClean="0"/>
              <a:t>54.Уругвай</a:t>
            </a:r>
          </a:p>
          <a:p>
            <a:pPr marL="108000" indent="72000">
              <a:spcBef>
                <a:spcPts val="0"/>
              </a:spcBef>
              <a:buNone/>
            </a:pPr>
            <a:r>
              <a:rPr lang="ru-RU" sz="3200" dirty="0" smtClean="0"/>
              <a:t>55.Багамские о-ва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к видеофрагменту.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5112568" cy="5184576"/>
          </a:xfrm>
        </p:spPr>
        <p:txBody>
          <a:bodyPr/>
          <a:lstStyle/>
          <a:p>
            <a:pPr marL="108000" indent="144000">
              <a:spcBef>
                <a:spcPts val="0"/>
              </a:spcBef>
              <a:buNone/>
            </a:pPr>
            <a:r>
              <a:rPr lang="ru-RU" sz="3400" dirty="0" smtClean="0"/>
              <a:t>1.Кто такой Робинзон Крузо</a:t>
            </a:r>
            <a:r>
              <a:rPr lang="en-US" sz="3400" dirty="0" smtClean="0"/>
              <a:t>?</a:t>
            </a:r>
            <a:endParaRPr lang="ru-RU" sz="3400" dirty="0" smtClean="0"/>
          </a:p>
          <a:p>
            <a:pPr marL="108000" indent="144000">
              <a:spcBef>
                <a:spcPts val="0"/>
              </a:spcBef>
              <a:buNone/>
            </a:pPr>
            <a:r>
              <a:rPr lang="ru-RU" sz="3400" dirty="0" smtClean="0"/>
              <a:t>2.Как Робинзону удалось выжить на острове?</a:t>
            </a:r>
          </a:p>
          <a:p>
            <a:pPr marL="108000" indent="144000">
              <a:spcBef>
                <a:spcPts val="0"/>
              </a:spcBef>
              <a:buNone/>
            </a:pPr>
            <a:r>
              <a:rPr lang="ru-RU" sz="3400" dirty="0" smtClean="0"/>
              <a:t>3.Какими способностями он обладал?</a:t>
            </a:r>
          </a:p>
          <a:p>
            <a:pPr marL="108000" indent="144000">
              <a:spcBef>
                <a:spcPts val="0"/>
              </a:spcBef>
              <a:buNone/>
            </a:pPr>
            <a:r>
              <a:rPr lang="ru-RU" sz="3400" dirty="0" smtClean="0"/>
              <a:t>4.Есть ли у вас такие способности?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BA77-3BF5-42E4-B9DB-6829657C52A3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2050" name="Picture 2" descr="Картинки по запросу фото робинзона круз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412776"/>
            <a:ext cx="3477937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0920" cy="922337"/>
          </a:xfrm>
        </p:spPr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Индекс человеческого развития </a:t>
            </a:r>
            <a:br>
              <a:rPr lang="ru-RU" sz="3600" dirty="0" smtClean="0"/>
            </a:br>
            <a:r>
              <a:rPr lang="ru-RU" sz="3600" dirty="0" smtClean="0"/>
              <a:t>субъектов РФ.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4176464" cy="5400600"/>
          </a:xfrm>
        </p:spPr>
        <p:txBody>
          <a:bodyPr/>
          <a:lstStyle/>
          <a:p>
            <a:pPr marL="108000" indent="144000">
              <a:spcBef>
                <a:spcPts val="0"/>
              </a:spcBef>
              <a:buFont typeface="+mj-lt"/>
              <a:buAutoNum type="arabicPeriod"/>
            </a:pPr>
            <a:r>
              <a:rPr lang="ru-RU" sz="2600" dirty="0" smtClean="0"/>
              <a:t>Москва</a:t>
            </a:r>
          </a:p>
          <a:p>
            <a:pPr marL="108000" indent="144000">
              <a:spcBef>
                <a:spcPts val="0"/>
              </a:spcBef>
              <a:buFont typeface="+mj-lt"/>
              <a:buAutoNum type="arabicPeriod"/>
            </a:pPr>
            <a:r>
              <a:rPr lang="ru-RU" sz="2600" dirty="0" smtClean="0"/>
              <a:t>Санкт-Петербург</a:t>
            </a:r>
          </a:p>
          <a:p>
            <a:pPr marL="108000" indent="144000">
              <a:spcBef>
                <a:spcPts val="0"/>
              </a:spcBef>
              <a:buFont typeface="+mj-lt"/>
              <a:buAutoNum type="arabicPeriod"/>
            </a:pPr>
            <a:r>
              <a:rPr lang="ru-RU" sz="2600" dirty="0" smtClean="0"/>
              <a:t>Тюменская область</a:t>
            </a:r>
          </a:p>
          <a:p>
            <a:pPr marL="108000" indent="144000">
              <a:spcBef>
                <a:spcPts val="0"/>
              </a:spcBef>
              <a:buFont typeface="+mj-lt"/>
              <a:buAutoNum type="arabicPeriod"/>
            </a:pPr>
            <a:r>
              <a:rPr lang="ru-RU" sz="2600" dirty="0" smtClean="0"/>
              <a:t>Ханты-Мансийский автономный округ </a:t>
            </a:r>
          </a:p>
          <a:p>
            <a:pPr marL="108000" indent="144000">
              <a:spcBef>
                <a:spcPts val="0"/>
              </a:spcBef>
              <a:buFont typeface="+mj-lt"/>
              <a:buAutoNum type="arabicPeriod"/>
            </a:pPr>
            <a:r>
              <a:rPr lang="ru-RU" sz="2600" dirty="0" smtClean="0"/>
              <a:t>Татарстан</a:t>
            </a:r>
          </a:p>
          <a:p>
            <a:pPr marL="108000" indent="144000">
              <a:spcBef>
                <a:spcPts val="0"/>
              </a:spcBef>
              <a:buFont typeface="+mj-lt"/>
              <a:buAutoNum type="arabicPeriod"/>
            </a:pPr>
            <a:r>
              <a:rPr lang="ru-RU" sz="2600" dirty="0" smtClean="0"/>
              <a:t>Ямало-Ненецкий АО</a:t>
            </a:r>
          </a:p>
          <a:p>
            <a:pPr marL="108000" indent="144000">
              <a:spcBef>
                <a:spcPts val="0"/>
              </a:spcBef>
              <a:buFont typeface="+mj-lt"/>
              <a:buAutoNum type="arabicPeriod"/>
            </a:pPr>
            <a:r>
              <a:rPr lang="ru-RU" sz="2600" dirty="0" smtClean="0"/>
              <a:t>Ненецкий АО</a:t>
            </a:r>
          </a:p>
          <a:p>
            <a:pPr marL="108000" indent="144000">
              <a:spcBef>
                <a:spcPts val="0"/>
              </a:spcBef>
              <a:buFont typeface="+mj-lt"/>
              <a:buAutoNum type="arabicPeriod"/>
            </a:pPr>
            <a:r>
              <a:rPr lang="ru-RU" sz="2600" dirty="0" smtClean="0"/>
              <a:t>Белгородская область</a:t>
            </a:r>
          </a:p>
          <a:p>
            <a:pPr marL="108000" indent="144000">
              <a:spcBef>
                <a:spcPts val="0"/>
              </a:spcBef>
              <a:buFont typeface="+mj-lt"/>
              <a:buAutoNum type="arabicPeriod"/>
            </a:pPr>
            <a:r>
              <a:rPr lang="ru-RU" sz="2600" dirty="0" smtClean="0"/>
              <a:t>Якутия</a:t>
            </a:r>
          </a:p>
          <a:p>
            <a:pPr marL="108000" indent="144000">
              <a:spcBef>
                <a:spcPts val="0"/>
              </a:spcBef>
              <a:buFont typeface="+mj-lt"/>
              <a:buAutoNum type="arabicPeriod"/>
            </a:pPr>
            <a:r>
              <a:rPr lang="ru-RU" sz="2600" dirty="0" smtClean="0"/>
              <a:t>Томская область</a:t>
            </a:r>
            <a:endParaRPr lang="ru-RU" sz="26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572000" y="1268760"/>
            <a:ext cx="4392488" cy="5400600"/>
          </a:xfrm>
        </p:spPr>
        <p:txBody>
          <a:bodyPr/>
          <a:lstStyle/>
          <a:p>
            <a:pPr marL="108000" indent="144000">
              <a:spcBef>
                <a:spcPts val="0"/>
              </a:spcBef>
              <a:buNone/>
            </a:pPr>
            <a:r>
              <a:rPr lang="ru-RU" sz="2600" dirty="0" smtClean="0"/>
              <a:t>76.Забайкальский край</a:t>
            </a:r>
          </a:p>
          <a:p>
            <a:pPr marL="108000" indent="144000">
              <a:spcBef>
                <a:spcPts val="0"/>
              </a:spcBef>
              <a:buNone/>
            </a:pPr>
            <a:r>
              <a:rPr lang="ru-RU" sz="2600" dirty="0" smtClean="0"/>
              <a:t>77.Псковская область</a:t>
            </a:r>
          </a:p>
          <a:p>
            <a:pPr marL="108000" indent="144000">
              <a:spcBef>
                <a:spcPts val="0"/>
              </a:spcBef>
              <a:buNone/>
            </a:pPr>
            <a:r>
              <a:rPr lang="ru-RU" sz="2600" dirty="0" smtClean="0"/>
              <a:t>78.Карачаево-Черкесская Республика</a:t>
            </a:r>
          </a:p>
          <a:p>
            <a:pPr marL="108000" indent="144000">
              <a:spcBef>
                <a:spcPts val="0"/>
              </a:spcBef>
              <a:buNone/>
            </a:pPr>
            <a:r>
              <a:rPr lang="ru-RU" sz="2600" dirty="0" smtClean="0"/>
              <a:t>79.Республика Алтай</a:t>
            </a:r>
          </a:p>
          <a:p>
            <a:pPr marL="108000" indent="144000">
              <a:spcBef>
                <a:spcPts val="0"/>
              </a:spcBef>
              <a:buNone/>
            </a:pPr>
            <a:r>
              <a:rPr lang="ru-RU" sz="2600" dirty="0" smtClean="0"/>
              <a:t>80.Кабардино-Балкарская Республика</a:t>
            </a:r>
          </a:p>
          <a:p>
            <a:pPr marL="108000" indent="144000">
              <a:spcBef>
                <a:spcPts val="0"/>
              </a:spcBef>
              <a:buNone/>
            </a:pPr>
            <a:r>
              <a:rPr lang="ru-RU" sz="2600" dirty="0" smtClean="0"/>
              <a:t>81.Республика Крым</a:t>
            </a:r>
          </a:p>
          <a:p>
            <a:pPr marL="108000" indent="144000">
              <a:spcBef>
                <a:spcPts val="0"/>
              </a:spcBef>
              <a:buNone/>
            </a:pPr>
            <a:r>
              <a:rPr lang="ru-RU" sz="2600" dirty="0" smtClean="0"/>
              <a:t>82.Чечня</a:t>
            </a:r>
          </a:p>
          <a:p>
            <a:pPr marL="108000" indent="144000">
              <a:spcBef>
                <a:spcPts val="0"/>
              </a:spcBef>
              <a:buNone/>
            </a:pPr>
            <a:r>
              <a:rPr lang="ru-RU" sz="2600" dirty="0" smtClean="0"/>
              <a:t>83.Еврейская АО</a:t>
            </a:r>
          </a:p>
          <a:p>
            <a:pPr marL="108000" indent="144000">
              <a:spcBef>
                <a:spcPts val="0"/>
              </a:spcBef>
              <a:buNone/>
            </a:pPr>
            <a:r>
              <a:rPr lang="ru-RU" sz="2600" dirty="0" smtClean="0"/>
              <a:t>84.Севастополь</a:t>
            </a:r>
          </a:p>
          <a:p>
            <a:pPr marL="108000" indent="144000">
              <a:spcBef>
                <a:spcPts val="0"/>
              </a:spcBef>
              <a:buNone/>
            </a:pPr>
            <a:r>
              <a:rPr lang="ru-RU" sz="2600" dirty="0" smtClean="0"/>
              <a:t>85.Республика Тыва</a:t>
            </a:r>
          </a:p>
          <a:p>
            <a:pPr>
              <a:buFont typeface="Wingdings" pitchFamily="2" charset="2"/>
              <a:buChar char="ü"/>
            </a:pPr>
            <a:endParaRPr lang="ru-RU" sz="2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BA77-3BF5-42E4-B9DB-6829657C52A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3813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Индекс человеческого развития </a:t>
            </a:r>
            <a:br>
              <a:rPr lang="ru-RU" sz="3600" dirty="0" smtClean="0"/>
            </a:br>
            <a:r>
              <a:rPr lang="ru-RU" sz="3600" dirty="0" smtClean="0"/>
              <a:t>субъектов РФ.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23528" y="1628800"/>
            <a:ext cx="8363272" cy="2232247"/>
          </a:xfrm>
        </p:spPr>
        <p:txBody>
          <a:bodyPr/>
          <a:lstStyle/>
          <a:p>
            <a:pPr algn="ctr">
              <a:buNone/>
            </a:pPr>
            <a:r>
              <a:rPr lang="ru-RU" sz="7200" dirty="0" smtClean="0"/>
              <a:t>Архангельская область</a:t>
            </a:r>
            <a:r>
              <a:rPr lang="en-US" sz="7200" dirty="0" smtClean="0"/>
              <a:t>?</a:t>
            </a:r>
            <a:endParaRPr lang="ru-RU" sz="7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BA77-3BF5-42E4-B9DB-6829657C52A3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10" name="Выноска со стрелкой вверх 9"/>
          <p:cNvSpPr/>
          <p:nvPr/>
        </p:nvSpPr>
        <p:spPr>
          <a:xfrm>
            <a:off x="1043608" y="3861048"/>
            <a:ext cx="6984776" cy="2592288"/>
          </a:xfrm>
          <a:prstGeom prst="upArrow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002060"/>
                </a:solidFill>
              </a:rPr>
              <a:t>39 </a:t>
            </a:r>
            <a:r>
              <a:rPr lang="ru-RU" sz="9600" dirty="0" smtClean="0">
                <a:solidFill>
                  <a:srgbClr val="002060"/>
                </a:solidFill>
              </a:rPr>
              <a:t>место</a:t>
            </a:r>
            <a:endParaRPr lang="ru-RU" sz="9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Наш капитал по кирпичику строится из навыков и знаний, которые  помогают в карьерном росте. Фото: PhotoXpress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1520" y="1340768"/>
            <a:ext cx="3816424" cy="283051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4211961" y="1268760"/>
            <a:ext cx="4752528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Сильная сторона России </a:t>
            </a:r>
            <a:r>
              <a:rPr lang="ru-RU" sz="2800" b="1" dirty="0">
                <a:cs typeface="Times New Roman" panose="02020603050405020304" pitchFamily="18" charset="0"/>
              </a:rPr>
              <a:t>- доступность образования.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Слабые стороны:</a:t>
            </a:r>
            <a:r>
              <a:rPr lang="ru-RU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cs typeface="Times New Roman" panose="02020603050405020304" pitchFamily="18" charset="0"/>
              </a:rPr>
              <a:t>уровень безработицы,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cs typeface="Times New Roman" panose="02020603050405020304" pitchFamily="18" charset="0"/>
              </a:rPr>
              <a:t>здоровье населения.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077072"/>
            <a:ext cx="8766051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Для сохранения и развития человеческого капитала в России </a:t>
            </a:r>
            <a:r>
              <a:rPr lang="ru-RU" sz="2400" b="1" dirty="0">
                <a:cs typeface="Times New Roman" panose="02020603050405020304" pitchFamily="18" charset="0"/>
              </a:rPr>
              <a:t>необходимо обеспечивать доступность образования для широких слоев населения, более активно создавать условия для самореализации, создавать качественные рабочие места, повысить качество системы образования, развивать систему здравоохранения.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1008111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cs typeface="Times New Roman" panose="02020603050405020304" pitchFamily="18" charset="0"/>
              </a:rPr>
            </a:br>
            <a:r>
              <a:rPr lang="ru-RU" sz="3600" dirty="0" smtClean="0">
                <a:cs typeface="Times New Roman" panose="02020603050405020304" pitchFamily="18" charset="0"/>
              </a:rPr>
              <a:t>По данным Всемирного Экономического Форума (ВЭФ):</a:t>
            </a:r>
            <a:br>
              <a:rPr lang="ru-RU" sz="3600" dirty="0" smtClean="0">
                <a:cs typeface="Times New Roman" panose="02020603050405020304" pitchFamily="18" charset="0"/>
              </a:rPr>
            </a:br>
            <a:endParaRPr lang="ru-RU" sz="3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251520" y="476673"/>
            <a:ext cx="8573641" cy="329320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Основная проблема России в области человеческого капитала  –  это «разрыв» между необходимым и имеющимся количеством и качеством трудовых </a:t>
            </a:r>
            <a:r>
              <a:rPr lang="ru-RU" sz="3200" b="1" dirty="0" smtClean="0">
                <a:solidFill>
                  <a:srgbClr val="002060"/>
                </a:solidFill>
              </a:rPr>
              <a:t>ресурсов.</a:t>
            </a:r>
            <a:endParaRPr lang="ru-RU" sz="3200" b="1" dirty="0">
              <a:solidFill>
                <a:srgbClr val="002060"/>
              </a:solidFill>
            </a:endParaRPr>
          </a:p>
          <a:p>
            <a:endParaRPr lang="ru-RU" sz="2400" b="1" dirty="0">
              <a:latin typeface="Calibri" pitchFamily="34" charset="0"/>
            </a:endParaRPr>
          </a:p>
          <a:p>
            <a:endParaRPr lang="ru-RU" sz="2400" dirty="0">
              <a:latin typeface="Calibri" pitchFamily="34" charset="0"/>
            </a:endParaRPr>
          </a:p>
        </p:txBody>
      </p:sp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539552" y="4653136"/>
            <a:ext cx="8352927" cy="18158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Стратегия развития России на период до 2025 года определяет восстановление человеческого капитала как одну из главных целей реформ.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139952" y="3789040"/>
            <a:ext cx="504056" cy="792088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6192688" cy="6552728"/>
          </a:xfrm>
        </p:spPr>
        <p:txBody>
          <a:bodyPr/>
          <a:lstStyle/>
          <a:p>
            <a:pPr marL="108000" indent="144000" algn="ctr">
              <a:spcBef>
                <a:spcPts val="0"/>
              </a:spcBef>
              <a:buNone/>
            </a:pPr>
            <a:r>
              <a:rPr lang="ru-RU" sz="4800" dirty="0" smtClean="0"/>
              <a:t>В ближайшие шесть лет чиновники будут создавать «Россию для людей», </a:t>
            </a:r>
          </a:p>
          <a:p>
            <a:pPr marL="108000" indent="144000" algn="ctr">
              <a:spcBef>
                <a:spcPts val="0"/>
              </a:spcBef>
              <a:buNone/>
            </a:pPr>
            <a:r>
              <a:rPr lang="ru-RU" sz="2800" dirty="0" smtClean="0"/>
              <a:t>пообещал президент Владимир Путин. 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BA77-3BF5-42E4-B9DB-6829657C52A3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068960"/>
            <a:ext cx="3384376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/>
              <a:t>Термины и понятия</a:t>
            </a:r>
            <a:endParaRPr lang="ru-RU" dirty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147248" cy="4569371"/>
          </a:xfrm>
        </p:spPr>
        <p:txBody>
          <a:bodyPr/>
          <a:lstStyle/>
          <a:p>
            <a:pPr marL="180000" indent="0">
              <a:spcBef>
                <a:spcPts val="0"/>
              </a:spcBef>
            </a:pPr>
            <a:r>
              <a:rPr lang="ru-RU" sz="5000" dirty="0" smtClean="0"/>
              <a:t>ч</a:t>
            </a:r>
            <a:r>
              <a:rPr lang="ru-RU" sz="5000" b="1" dirty="0" smtClean="0"/>
              <a:t>еловеческий капитал </a:t>
            </a:r>
            <a:endParaRPr lang="en-US" sz="5000" b="1" dirty="0" smtClean="0"/>
          </a:p>
          <a:p>
            <a:pPr marL="180000" indent="0">
              <a:spcBef>
                <a:spcPts val="0"/>
              </a:spcBef>
            </a:pPr>
            <a:r>
              <a:rPr lang="ru-RU" sz="5000" dirty="0" smtClean="0"/>
              <a:t>инвестиции</a:t>
            </a:r>
          </a:p>
          <a:p>
            <a:pPr marL="180000" indent="0">
              <a:spcBef>
                <a:spcPts val="0"/>
              </a:spcBef>
            </a:pPr>
            <a:r>
              <a:rPr lang="ru-RU" sz="5000" b="1" dirty="0" smtClean="0"/>
              <a:t>индекс человеческого развития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82154"/>
          </a:xfrm>
        </p:spPr>
        <p:txBody>
          <a:bodyPr/>
          <a:lstStyle/>
          <a:p>
            <a:r>
              <a:rPr lang="ru-RU" sz="4800" dirty="0" smtClean="0"/>
              <a:t>Вопросы по теме урока.</a:t>
            </a:r>
            <a:endParaRPr lang="ru-RU" sz="4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BA77-3BF5-42E4-B9DB-6829657C52A3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6" name="Выноска-облако 5"/>
          <p:cNvSpPr/>
          <p:nvPr/>
        </p:nvSpPr>
        <p:spPr>
          <a:xfrm>
            <a:off x="2699792" y="1772816"/>
            <a:ext cx="2304256" cy="1584176"/>
          </a:xfrm>
          <a:prstGeom prst="cloudCallout">
            <a:avLst>
              <a:gd name="adj1" fmla="val -109587"/>
              <a:gd name="adj2" fmla="val -19319"/>
            </a:avLst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Что такое ЧК</a:t>
            </a:r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5724128" y="3501008"/>
            <a:ext cx="2520280" cy="1368152"/>
          </a:xfrm>
          <a:prstGeom prst="cloudCallout">
            <a:avLst>
              <a:gd name="adj1" fmla="val -223111"/>
              <a:gd name="adj2" fmla="val -138455"/>
            </a:avLst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>
            <a:off x="2195736" y="4077072"/>
            <a:ext cx="2592288" cy="1368152"/>
          </a:xfrm>
          <a:prstGeom prst="cloudCallout">
            <a:avLst>
              <a:gd name="adj1" fmla="val -77560"/>
              <a:gd name="adj2" fmla="val -170522"/>
            </a:avLst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>
            <a:off x="5724128" y="1772816"/>
            <a:ext cx="2520280" cy="1296144"/>
          </a:xfrm>
          <a:prstGeom prst="cloudCallout">
            <a:avLst>
              <a:gd name="adj1" fmla="val -221897"/>
              <a:gd name="adj2" fmla="val -9472"/>
            </a:avLst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-облако 9"/>
          <p:cNvSpPr/>
          <p:nvPr/>
        </p:nvSpPr>
        <p:spPr>
          <a:xfrm>
            <a:off x="4788024" y="5229200"/>
            <a:ext cx="2664296" cy="1368152"/>
          </a:xfrm>
          <a:prstGeom prst="cloudCallout">
            <a:avLst>
              <a:gd name="adj1" fmla="val -179052"/>
              <a:gd name="adj2" fmla="val -266873"/>
            </a:avLst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33263" r="30449"/>
          <a:stretch>
            <a:fillRect/>
          </a:stretch>
        </p:blipFill>
        <p:spPr bwMode="auto">
          <a:xfrm>
            <a:off x="0" y="1412776"/>
            <a:ext cx="1975935" cy="54452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Игра «Снежный ком»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1828800"/>
          </a:xfrm>
        </p:spPr>
        <p:txBody>
          <a:bodyPr/>
          <a:lstStyle/>
          <a:p>
            <a:pPr algn="ctr">
              <a:buNone/>
            </a:pPr>
            <a:r>
              <a:rPr lang="ru-RU" sz="4800" dirty="0" smtClean="0"/>
              <a:t>Слово- предложение- вопрос- ответ.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BA77-3BF5-42E4-B9DB-6829657C52A3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76804" name="Picture 4" descr="Похожее изображение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501008"/>
            <a:ext cx="3168352" cy="31683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922337"/>
          </a:xfrm>
        </p:spPr>
        <p:txBody>
          <a:bodyPr/>
          <a:lstStyle/>
          <a:p>
            <a:r>
              <a:rPr lang="ru-RU" sz="5400" dirty="0" smtClean="0"/>
              <a:t>Ситуация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4968552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108000" indent="180000" algn="ctr">
              <a:spcBef>
                <a:spcPts val="0"/>
              </a:spcBef>
              <a:buNone/>
            </a:pPr>
            <a:r>
              <a:rPr lang="ru-RU" sz="3600" dirty="0" smtClean="0"/>
              <a:t>Вы проходите собеседование для приёма на работу.</a:t>
            </a:r>
            <a:endParaRPr lang="ru-RU" sz="3600" dirty="0"/>
          </a:p>
          <a:p>
            <a:pPr marL="108000" indent="180000" algn="ctr">
              <a:spcBef>
                <a:spcPts val="0"/>
              </a:spcBef>
              <a:buNone/>
            </a:pPr>
            <a:r>
              <a:rPr lang="ru-RU" sz="3600" i="1" dirty="0" smtClean="0"/>
              <a:t>Какие ваши качества могут быть «бонусами» при приёме на работу?</a:t>
            </a:r>
          </a:p>
          <a:p>
            <a:pPr marL="108000" indent="180000" algn="ctr">
              <a:spcBef>
                <a:spcPts val="0"/>
              </a:spcBef>
              <a:buNone/>
            </a:pPr>
            <a:endParaRPr lang="ru-RU" i="1" dirty="0"/>
          </a:p>
          <a:p>
            <a:pPr marL="108000" indent="180000" algn="ctr">
              <a:spcBef>
                <a:spcPts val="0"/>
              </a:spcBef>
              <a:buNone/>
            </a:pPr>
            <a:r>
              <a:rPr lang="ru-RU" dirty="0" smtClean="0"/>
              <a:t> Все названные элементы составляют </a:t>
            </a:r>
            <a:r>
              <a:rPr lang="ru-RU" dirty="0" smtClean="0">
                <a:solidFill>
                  <a:srgbClr val="002060"/>
                </a:solidFill>
              </a:rPr>
              <a:t>ЧЕЛОВЕЧЕСКИЙ КАПИТАЛ.</a:t>
            </a:r>
            <a:endParaRPr lang="ru-RU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BA77-3BF5-42E4-B9DB-6829657C52A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58201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5338936" cy="936327"/>
          </a:xfrm>
        </p:spPr>
        <p:txBody>
          <a:bodyPr/>
          <a:lstStyle/>
          <a:p>
            <a:r>
              <a:rPr lang="ru-RU" sz="5400" dirty="0" smtClean="0"/>
              <a:t>Выводы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400600"/>
          </a:xfrm>
        </p:spPr>
        <p:txBody>
          <a:bodyPr>
            <a:normAutofit fontScale="70000" lnSpcReduction="20000"/>
          </a:bodyPr>
          <a:lstStyle/>
          <a:p>
            <a:pPr marL="144000" indent="144000">
              <a:lnSpc>
                <a:spcPct val="120000"/>
              </a:lnSpc>
              <a:spcBef>
                <a:spcPts val="0"/>
              </a:spcBef>
            </a:pPr>
            <a:r>
              <a:rPr lang="ru-RU" sz="3600" dirty="0"/>
              <a:t>Инвестиции в человеческий капитал являются наиболее выгодными, по сравнению с другими формы капитала, поскольку приносят достаточно значительный по объему и длительный по времени экономический и социальный эффект. </a:t>
            </a:r>
            <a:endParaRPr lang="ru-RU" sz="3600" dirty="0" smtClean="0"/>
          </a:p>
          <a:p>
            <a:pPr marL="144000" indent="144000">
              <a:lnSpc>
                <a:spcPct val="120000"/>
              </a:lnSpc>
              <a:spcBef>
                <a:spcPts val="0"/>
              </a:spcBef>
            </a:pPr>
            <a:r>
              <a:rPr lang="ru-RU" sz="3600" dirty="0" smtClean="0"/>
              <a:t>Развитие </a:t>
            </a:r>
            <a:r>
              <a:rPr lang="ru-RU" sz="3600" dirty="0"/>
              <a:t>человеческого капитала происходит в течение всей общественной деятельности человека путем постоянного инвестирования как на индивидуальном уровне, так и на уровне предприятия и государства.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93927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3140968"/>
            <a:ext cx="8640960" cy="3601027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4000" dirty="0" err="1" smtClean="0"/>
              <a:t>Филип</a:t>
            </a:r>
            <a:r>
              <a:rPr lang="ru-RU" sz="4000" dirty="0" smtClean="0"/>
              <a:t> </a:t>
            </a:r>
            <a:r>
              <a:rPr lang="ru-RU" sz="4000" dirty="0" err="1" smtClean="0"/>
              <a:t>Хендлер</a:t>
            </a:r>
            <a:r>
              <a:rPr lang="ru-RU" sz="4000" dirty="0" smtClean="0"/>
              <a:t> </a:t>
            </a:r>
            <a:r>
              <a:rPr lang="ru-RU" sz="4000" dirty="0"/>
              <a:t>сказал: «Наша экономика должна быть основана не на естественных ресурсах, </a:t>
            </a:r>
            <a:endParaRPr lang="ru-RU" sz="4000" dirty="0" smtClean="0"/>
          </a:p>
          <a:p>
            <a:pPr algn="ctr">
              <a:spcBef>
                <a:spcPts val="0"/>
              </a:spcBef>
            </a:pPr>
            <a:r>
              <a:rPr lang="ru-RU" sz="4000" dirty="0" smtClean="0">
                <a:solidFill>
                  <a:srgbClr val="002060"/>
                </a:solidFill>
              </a:rPr>
              <a:t>а </a:t>
            </a:r>
            <a:r>
              <a:rPr lang="ru-RU" sz="4000" dirty="0">
                <a:solidFill>
                  <a:srgbClr val="002060"/>
                </a:solidFill>
              </a:rPr>
              <a:t>на умах и на применении научных знаний». </a:t>
            </a:r>
            <a:endParaRPr lang="ru-RU" sz="4000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 l="1929" t="5317" r="1712" b="9446"/>
          <a:stretch>
            <a:fillRect/>
          </a:stretch>
        </p:blipFill>
        <p:spPr>
          <a:xfrm>
            <a:off x="179512" y="188640"/>
            <a:ext cx="6358402" cy="2737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986" name="Picture 2" descr="http://www.ras.ru/fstorage/download.aspx?id=b8a7da8e-d3c1-4269-9e1a-3cb3c3bf4d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16632"/>
            <a:ext cx="2121036" cy="28320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333762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88640"/>
            <a:ext cx="5472608" cy="5472608"/>
          </a:xfrm>
        </p:spPr>
        <p:txBody>
          <a:bodyPr/>
          <a:lstStyle/>
          <a:p>
            <a:pPr algn="ctr">
              <a:buNone/>
            </a:pPr>
            <a:r>
              <a:rPr lang="ru-RU" sz="4700" dirty="0" smtClean="0"/>
              <a:t>«Как увеличить человеческий капитал и его вклад в экономическое и социальное развитие».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BA77-3BF5-42E4-B9DB-6829657C52A3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5325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168352" cy="3168352"/>
          </a:xfrm>
          <a:prstGeom prst="rect">
            <a:avLst/>
          </a:prstGeom>
          <a:noFill/>
        </p:spPr>
      </p:pic>
      <p:pic>
        <p:nvPicPr>
          <p:cNvPr id="53252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 r="5187"/>
          <a:stretch>
            <a:fillRect/>
          </a:stretch>
        </p:blipFill>
        <p:spPr bwMode="auto">
          <a:xfrm>
            <a:off x="179512" y="3645023"/>
            <a:ext cx="3744416" cy="30300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435280" cy="1008335"/>
          </a:xfrm>
        </p:spPr>
        <p:txBody>
          <a:bodyPr/>
          <a:lstStyle/>
          <a:p>
            <a:r>
              <a:rPr lang="ru-RU" dirty="0" smtClean="0"/>
              <a:t>Инвестиции в человеческий капитал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4824536" cy="5256584"/>
          </a:xfrm>
        </p:spPr>
        <p:txBody>
          <a:bodyPr/>
          <a:lstStyle/>
          <a:p>
            <a:r>
              <a:rPr lang="ru-RU" sz="3100" dirty="0" smtClean="0"/>
              <a:t>это любые вложения или действия, повышающие и развивающие способности человека, его квалификацию и, в итоге, повышающие производительность его труда.</a:t>
            </a:r>
            <a:endParaRPr lang="ru-RU" sz="31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9022" y="1916832"/>
            <a:ext cx="3771908" cy="42276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13000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Инвестиции в ЧК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853136"/>
          </a:xfrm>
        </p:spPr>
        <p:txBody>
          <a:bodyPr/>
          <a:lstStyle/>
          <a:p>
            <a:r>
              <a:rPr lang="ru-RU" sz="3600" dirty="0" smtClean="0"/>
              <a:t>Это любые действия, повышающие квалификацию и способности работника.</a:t>
            </a: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Это расходы на:</a:t>
            </a:r>
          </a:p>
          <a:p>
            <a:r>
              <a:rPr lang="ru-RU" sz="3600" dirty="0" smtClean="0"/>
              <a:t>ОБРАЗОВАНИЕ</a:t>
            </a:r>
          </a:p>
          <a:p>
            <a:r>
              <a:rPr lang="ru-RU" sz="3600" dirty="0" smtClean="0"/>
              <a:t>ЗДРАВООХРАНЕНИЕ</a:t>
            </a:r>
          </a:p>
          <a:p>
            <a:r>
              <a:rPr lang="ru-RU" sz="3600" dirty="0" smtClean="0"/>
              <a:t>МОБИЛЬНОСТЬ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BA77-3BF5-42E4-B9DB-6829657C52A3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337"/>
          </a:xfrm>
        </p:spPr>
        <p:txBody>
          <a:bodyPr/>
          <a:lstStyle/>
          <a:p>
            <a:r>
              <a:rPr lang="ru-RU" dirty="0" smtClean="0"/>
              <a:t>Причины инвестиций в ЧК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5400600"/>
          </a:xfrm>
        </p:spPr>
        <p:txBody>
          <a:bodyPr/>
          <a:lstStyle/>
          <a:p>
            <a:pPr marL="108000" indent="108000">
              <a:spcBef>
                <a:spcPts val="0"/>
              </a:spcBef>
              <a:buAutoNum type="arabicParenR"/>
            </a:pPr>
            <a:r>
              <a:rPr lang="ru-RU" sz="2800" dirty="0" smtClean="0"/>
              <a:t>Экономика согласно указу Путина должна расти темпами выше мировых и стать одной из пяти крупнейших в мире. Мировая экономика, по прогнозу Всемирного банка, в </a:t>
            </a:r>
            <a:r>
              <a:rPr lang="ru-RU" sz="2800" dirty="0" smtClean="0"/>
              <a:t>2020–2024 </a:t>
            </a:r>
            <a:r>
              <a:rPr lang="ru-RU" sz="2800" dirty="0" smtClean="0"/>
              <a:t>гг. будет расти в пределах 3,1%, российская – 1,8%. Без увеличения инвестиций в человеческий капитал и инфраструктуру добиться роста быстрее 2% в год вряд ли удастся.</a:t>
            </a:r>
          </a:p>
          <a:p>
            <a:pPr marL="108000" indent="108000">
              <a:spcBef>
                <a:spcPts val="0"/>
              </a:spcBef>
              <a:buFontTx/>
              <a:buAutoNum type="arabicParenR"/>
            </a:pPr>
            <a:r>
              <a:rPr lang="ru-RU" sz="2800" dirty="0" smtClean="0"/>
              <a:t>Хотя рабочая сила сокращается, но можно повысить ее качество и производительность.</a:t>
            </a:r>
          </a:p>
          <a:p>
            <a:pPr marL="108000" indent="108000">
              <a:spcBef>
                <a:spcPts val="0"/>
              </a:spcBef>
              <a:buAutoNum type="arabicParenR"/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BA77-3BF5-42E4-B9DB-6829657C52A3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ru-RU" dirty="0" smtClean="0"/>
              <a:t>Как вы относитесь  пенсионной реформе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Глобальный экономический рост в ближайшие годы также будет замедляться, особенно в развивающихся странах, отмечал Всемирный банк в последнем отчете о перспективах развития мировой экономики: </a:t>
            </a:r>
            <a:r>
              <a:rPr lang="ru-RU" dirty="0" smtClean="0">
                <a:solidFill>
                  <a:srgbClr val="002060"/>
                </a:solidFill>
              </a:rPr>
              <a:t>производительность труда растет все медленнее, население стареет.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BA77-3BF5-42E4-B9DB-6829657C52A3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144000">
              <a:spcBef>
                <a:spcPts val="600"/>
              </a:spcBef>
              <a:buNone/>
            </a:pPr>
            <a:r>
              <a:rPr lang="ru-RU" sz="3600" dirty="0" smtClean="0"/>
              <a:t>1) эссе на тему: «Лучшие инвестиции - это инвестиции в самого себя» У. </a:t>
            </a:r>
            <a:r>
              <a:rPr lang="ru-RU" sz="3600" dirty="0" err="1" smtClean="0"/>
              <a:t>Баффетт</a:t>
            </a:r>
            <a:r>
              <a:rPr lang="ru-RU" sz="3600" dirty="0" smtClean="0"/>
              <a:t>, англ. предприниматель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BA77-3BF5-42E4-B9DB-6829657C52A3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60649"/>
            <a:ext cx="8013576" cy="3240360"/>
          </a:xfrm>
        </p:spPr>
        <p:txBody>
          <a:bodyPr/>
          <a:lstStyle/>
          <a:p>
            <a:pPr algn="ctr">
              <a:buNone/>
            </a:pPr>
            <a:r>
              <a:rPr lang="ru-RU" sz="6000" dirty="0" smtClean="0"/>
              <a:t>Зачем инвестировать в человека</a:t>
            </a:r>
            <a:r>
              <a:rPr lang="en-US" sz="6000" dirty="0" smtClean="0"/>
              <a:t>?</a:t>
            </a:r>
            <a:endParaRPr lang="ru-RU" sz="60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BA77-3BF5-42E4-B9DB-6829657C52A3}" type="slidenum">
              <a:rPr lang="ru-RU" smtClean="0"/>
              <a:pPr/>
              <a:t>36</a:t>
            </a:fld>
            <a:endParaRPr lang="ru-RU"/>
          </a:p>
        </p:txBody>
      </p:sp>
      <p:pic>
        <p:nvPicPr>
          <p:cNvPr id="522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623979"/>
            <a:ext cx="5371412" cy="3078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4392488" cy="2952328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1. Общим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ru-RU" sz="2800" b="0" dirty="0" smtClean="0">
                <a:cs typeface="Times New Roman" panose="02020603050405020304" pitchFamily="18" charset="0"/>
              </a:rPr>
              <a:t>знания </a:t>
            </a:r>
            <a:r>
              <a:rPr lang="ru-RU" sz="2800" b="0" dirty="0">
                <a:cs typeface="Times New Roman" panose="02020603050405020304" pitchFamily="18" charset="0"/>
              </a:rPr>
              <a:t>и навыки безотносительно к тому, где они были </a:t>
            </a:r>
            <a:r>
              <a:rPr lang="ru-RU" sz="2800" b="0" dirty="0" smtClean="0">
                <a:cs typeface="Times New Roman" panose="02020603050405020304" pitchFamily="18" charset="0"/>
              </a:rPr>
              <a:t>получены.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ru-RU" sz="2800" dirty="0" smtClean="0">
                <a:cs typeface="Times New Roman" panose="02020603050405020304" pitchFamily="18" charset="0"/>
              </a:rPr>
              <a:t>Например.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1340768"/>
            <a:ext cx="4301108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2. Специфическим</a:t>
            </a: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/>
                </a:solidFill>
                <a:cs typeface="Times New Roman" panose="02020603050405020304" pitchFamily="18" charset="0"/>
              </a:rPr>
              <a:t>знания и навыки, имеющие ценность там, где они получены.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337"/>
          </a:xfrm>
        </p:spPr>
        <p:txBody>
          <a:bodyPr/>
          <a:lstStyle/>
          <a:p>
            <a:r>
              <a:rPr lang="ru-RU" sz="4800" dirty="0" smtClean="0"/>
              <a:t>ЧК может быть</a:t>
            </a:r>
            <a:endParaRPr lang="ru-RU" sz="4800" dirty="0"/>
          </a:p>
        </p:txBody>
      </p:sp>
      <p:pic>
        <p:nvPicPr>
          <p:cNvPr id="32770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365104"/>
            <a:ext cx="3048000" cy="2286001"/>
          </a:xfrm>
          <a:prstGeom prst="rect">
            <a:avLst/>
          </a:prstGeom>
          <a:noFill/>
        </p:spPr>
      </p:pic>
      <p:pic>
        <p:nvPicPr>
          <p:cNvPr id="32772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717032"/>
            <a:ext cx="3371528" cy="28953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778098"/>
          </a:xfrm>
        </p:spPr>
        <p:txBody>
          <a:bodyPr/>
          <a:lstStyle/>
          <a:p>
            <a:r>
              <a:rPr lang="ru-RU" sz="6000" dirty="0" smtClean="0"/>
              <a:t>Виды ЧК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196752"/>
            <a:ext cx="4176464" cy="639762"/>
          </a:xfrm>
        </p:spPr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</a:rPr>
              <a:t>Положительный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1844824"/>
            <a:ext cx="4176464" cy="4752528"/>
          </a:xfrm>
        </p:spPr>
        <p:txBody>
          <a:bodyPr/>
          <a:lstStyle/>
          <a:p>
            <a:pPr marL="108000" indent="0">
              <a:spcBef>
                <a:spcPts val="0"/>
              </a:spcBef>
              <a:buNone/>
            </a:pPr>
            <a:r>
              <a:rPr lang="ru-RU" sz="3200" b="0" smtClean="0"/>
              <a:t>Определяется, </a:t>
            </a:r>
            <a:r>
              <a:rPr lang="ru-RU" sz="3200" b="0" dirty="0" smtClean="0"/>
              <a:t>как накопленный ЧК, обеспечивающий полезную отдачу от инвестиций в него в процессы развития и роста. </a:t>
            </a:r>
          </a:p>
          <a:p>
            <a:pPr marL="108000" indent="0">
              <a:spcBef>
                <a:spcPts val="0"/>
              </a:spcBef>
              <a:buNone/>
            </a:pPr>
            <a:r>
              <a:rPr lang="ru-RU" sz="3200" dirty="0" smtClean="0"/>
              <a:t>Примеры.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196752"/>
            <a:ext cx="4104456" cy="639762"/>
          </a:xfrm>
        </p:spPr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</a:rPr>
              <a:t>Отрицательный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1844824"/>
            <a:ext cx="4104456" cy="4680520"/>
          </a:xfrm>
        </p:spPr>
        <p:txBody>
          <a:bodyPr/>
          <a:lstStyle/>
          <a:p>
            <a:pPr marL="108000" indent="0">
              <a:spcBef>
                <a:spcPts val="0"/>
              </a:spcBef>
              <a:buNone/>
            </a:pPr>
            <a:r>
              <a:rPr lang="ru-RU" sz="3000" b="0" dirty="0" smtClean="0"/>
              <a:t>Это часть ЧК, не дающая какой-либо полезной отдачи от инвестиций в него для общества, экономики и препятствующая росту качества жизни населения.</a:t>
            </a:r>
            <a:endParaRPr lang="ru-RU" sz="3000" b="0" dirty="0"/>
          </a:p>
        </p:txBody>
      </p:sp>
    </p:spTree>
    <p:extLst>
      <p:ext uri="{BB962C8B-B14F-4D97-AF65-F5344CB8AC3E}">
        <p14:creationId xmlns="" xmlns:p14="http://schemas.microsoft.com/office/powerpoint/2010/main" val="35194931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581128"/>
            <a:ext cx="8784976" cy="2160240"/>
          </a:xfrm>
          <a:solidFill>
            <a:schemeClr val="bg1">
              <a:alpha val="70000"/>
            </a:schemeClr>
          </a:solidFill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ru-RU" sz="21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Национальный ЧК </a:t>
            </a:r>
            <a:r>
              <a:rPr lang="ru-RU" sz="2100" b="0" dirty="0" smtClean="0">
                <a:cs typeface="Times New Roman" panose="02020603050405020304" pitchFamily="18" charset="0"/>
              </a:rPr>
              <a:t>- это часть инновационных трудовых ресурсов, конкурентоспособные знания, инновационные технологии во всех сферах жизнедеятельности, а также качество жизни, обеспечивающие в совокупности конкурентоспособность экономики страны и государства на мировых рынках в условиях глобализации.</a:t>
            </a:r>
            <a:endParaRPr lang="ru-RU" sz="2100" b="0" dirty="0"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052736"/>
            <a:ext cx="8785225" cy="10618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>
                <a:solidFill>
                  <a:srgbClr val="002060"/>
                </a:solidFill>
                <a:cs typeface="Times New Roman" panose="02020603050405020304" pitchFamily="18" charset="0"/>
              </a:rPr>
              <a:t>Индивидуальный ЧК </a:t>
            </a:r>
            <a:r>
              <a:rPr lang="ru-RU" sz="2100" dirty="0">
                <a:cs typeface="Times New Roman" panose="02020603050405020304" pitchFamily="18" charset="0"/>
              </a:rPr>
              <a:t>- запас особенных и специальных знаний, профессиональных навыков индивидуума, позволяющие ему получать дополнительные доходы и другие блага.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276872"/>
            <a:ext cx="5184576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>
                <a:solidFill>
                  <a:srgbClr val="002060"/>
                </a:solidFill>
                <a:cs typeface="Times New Roman" panose="02020603050405020304" pitchFamily="18" charset="0"/>
              </a:rPr>
              <a:t>Корпоративный ЧК </a:t>
            </a:r>
            <a:r>
              <a:rPr lang="ru-RU" sz="2100" dirty="0">
                <a:cs typeface="Times New Roman" panose="02020603050405020304" pitchFamily="18" charset="0"/>
              </a:rPr>
              <a:t>- накопленный фирмой индивидуальный человеческий капитал, ноу-хау, интеллектуальный капитал, особенные управленческие технологии.</a:t>
            </a:r>
          </a:p>
        </p:txBody>
      </p:sp>
      <p:pic>
        <p:nvPicPr>
          <p:cNvPr id="7172" name="Picture 4" descr="http://belinstitute.eu/sites/biss.newmediahost.info/files/styles/medium/public/main/articles/243_4_0.jpg?itok=9qYRkqWx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508104" y="2204864"/>
            <a:ext cx="3168350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1520" y="188641"/>
            <a:ext cx="8640960" cy="720079"/>
          </a:xfrm>
        </p:spPr>
        <p:txBody>
          <a:bodyPr/>
          <a:lstStyle/>
          <a:p>
            <a:r>
              <a:rPr lang="ru-RU" sz="4800" dirty="0" smtClean="0"/>
              <a:t>Виды ЧК</a:t>
            </a:r>
            <a:endParaRPr lang="ru-RU" sz="4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221088"/>
            <a:ext cx="8784976" cy="2288555"/>
          </a:xfrm>
        </p:spPr>
        <p:txBody>
          <a:bodyPr/>
          <a:lstStyle/>
          <a:p>
            <a:r>
              <a:rPr lang="ru-RU" sz="7200" dirty="0" smtClean="0">
                <a:solidFill>
                  <a:srgbClr val="002060"/>
                </a:solidFill>
              </a:rPr>
              <a:t>ЧЕЛОВЕЧЕСКИЙ КАПИТАЛ</a:t>
            </a:r>
            <a:endParaRPr lang="ru-RU" sz="7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82154"/>
          </a:xfrm>
        </p:spPr>
        <p:txBody>
          <a:bodyPr/>
          <a:lstStyle/>
          <a:p>
            <a:r>
              <a:rPr lang="ru-RU" dirty="0" smtClean="0"/>
              <a:t>Сформулируйте вопросы по теме урока</a:t>
            </a:r>
            <a:r>
              <a:rPr lang="ru-RU" smtClean="0"/>
              <a:t>.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BA77-3BF5-42E4-B9DB-6829657C52A3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Выноска-облако 5"/>
          <p:cNvSpPr/>
          <p:nvPr/>
        </p:nvSpPr>
        <p:spPr>
          <a:xfrm>
            <a:off x="2843808" y="1916832"/>
            <a:ext cx="2304256" cy="1584176"/>
          </a:xfrm>
          <a:prstGeom prst="cloudCallout">
            <a:avLst>
              <a:gd name="adj1" fmla="val -117605"/>
              <a:gd name="adj2" fmla="val -52553"/>
            </a:avLst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5724128" y="3429000"/>
            <a:ext cx="2520280" cy="1368152"/>
          </a:xfrm>
          <a:prstGeom prst="cloudCallout">
            <a:avLst>
              <a:gd name="adj1" fmla="val -216881"/>
              <a:gd name="adj2" fmla="val -162083"/>
            </a:avLst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>
            <a:off x="2123728" y="4365104"/>
            <a:ext cx="2592288" cy="1368152"/>
          </a:xfrm>
          <a:prstGeom prst="cloudCallout">
            <a:avLst>
              <a:gd name="adj1" fmla="val -80054"/>
              <a:gd name="adj2" fmla="val -228581"/>
            </a:avLst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>
            <a:off x="5868144" y="1700808"/>
            <a:ext cx="2520280" cy="1296144"/>
          </a:xfrm>
          <a:prstGeom prst="cloudCallout">
            <a:avLst>
              <a:gd name="adj1" fmla="val -214567"/>
              <a:gd name="adj2" fmla="val -27287"/>
            </a:avLst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-облако 9"/>
          <p:cNvSpPr/>
          <p:nvPr/>
        </p:nvSpPr>
        <p:spPr>
          <a:xfrm>
            <a:off x="4788024" y="5229200"/>
            <a:ext cx="2664296" cy="1368152"/>
          </a:xfrm>
          <a:prstGeom prst="cloudCallout">
            <a:avLst>
              <a:gd name="adj1" fmla="val -177319"/>
              <a:gd name="adj2" fmla="val -289826"/>
            </a:avLst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33263" r="30449"/>
          <a:stretch>
            <a:fillRect/>
          </a:stretch>
        </p:blipFill>
        <p:spPr bwMode="auto">
          <a:xfrm>
            <a:off x="0" y="1124744"/>
            <a:ext cx="2080455" cy="57332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476672"/>
            <a:ext cx="3394720" cy="922337"/>
          </a:xfrm>
        </p:spPr>
        <p:txBody>
          <a:bodyPr/>
          <a:lstStyle/>
          <a:p>
            <a:r>
              <a:rPr lang="ru-RU" dirty="0" smtClean="0"/>
              <a:t>Афоризм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5328592" cy="6264696"/>
          </a:xfrm>
        </p:spPr>
        <p:txBody>
          <a:bodyPr/>
          <a:lstStyle/>
          <a:p>
            <a:pPr algn="ctr">
              <a:buNone/>
            </a:pPr>
            <a:r>
              <a:rPr lang="ru-RU" sz="3400" dirty="0" smtClean="0"/>
              <a:t>«Все хозяйственные организации можно, в конечно счете, свести к трем характеристикам: люди, продукт, прибыль, но на первом месте всегда стоят </a:t>
            </a:r>
            <a:r>
              <a:rPr lang="ru-RU" sz="3400" dirty="0" smtClean="0">
                <a:solidFill>
                  <a:srgbClr val="C00000"/>
                </a:solidFill>
              </a:rPr>
              <a:t>ЛЮДИ</a:t>
            </a:r>
            <a:r>
              <a:rPr lang="ru-RU" sz="3400" dirty="0" smtClean="0"/>
              <a:t>», </a:t>
            </a:r>
          </a:p>
          <a:p>
            <a:pPr algn="ctr">
              <a:buNone/>
            </a:pPr>
            <a:r>
              <a:rPr lang="ru-RU" sz="3400" dirty="0" smtClean="0"/>
              <a:t>- Ли </a:t>
            </a:r>
            <a:r>
              <a:rPr lang="ru-RU" sz="3400" dirty="0" err="1" smtClean="0"/>
              <a:t>Якокка</a:t>
            </a:r>
            <a:r>
              <a:rPr lang="ru-RU" sz="3400" dirty="0" smtClean="0"/>
              <a:t> </a:t>
            </a:r>
            <a:r>
              <a:rPr lang="ru-RU" sz="2800" dirty="0" smtClean="0"/>
              <a:t>(американский менеджер)</a:t>
            </a:r>
          </a:p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BA77-3BF5-42E4-B9DB-6829657C52A3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6963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r="13370"/>
          <a:stretch>
            <a:fillRect/>
          </a:stretch>
        </p:blipFill>
        <p:spPr bwMode="auto">
          <a:xfrm>
            <a:off x="5652120" y="1772816"/>
            <a:ext cx="3306155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5400" b="1" dirty="0" smtClean="0"/>
              <a:t>План урока</a:t>
            </a:r>
            <a:r>
              <a:rPr lang="en-US" sz="5400" dirty="0" smtClean="0"/>
              <a:t>:</a:t>
            </a:r>
            <a:endParaRPr lang="ru-RU" sz="54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709120"/>
          </a:xfrm>
        </p:spPr>
        <p:txBody>
          <a:bodyPr/>
          <a:lstStyle/>
          <a:p>
            <a:pPr marL="144000" indent="0">
              <a:spcBef>
                <a:spcPts val="0"/>
              </a:spcBef>
              <a:buNone/>
            </a:pPr>
            <a:r>
              <a:rPr lang="ru-RU" sz="4000" dirty="0" smtClean="0"/>
              <a:t>1.Что такое человеческий капитал</a:t>
            </a:r>
            <a:r>
              <a:rPr lang="en-US" sz="4000" dirty="0" smtClean="0"/>
              <a:t>?</a:t>
            </a:r>
            <a:endParaRPr lang="ru-RU" sz="4000" dirty="0" smtClean="0"/>
          </a:p>
          <a:p>
            <a:pPr marL="144000" indent="0">
              <a:spcBef>
                <a:spcPts val="0"/>
              </a:spcBef>
              <a:buNone/>
            </a:pPr>
            <a:r>
              <a:rPr lang="ru-RU" sz="4000" dirty="0" smtClean="0"/>
              <a:t>2.Как применить свой человеческий капитал</a:t>
            </a:r>
            <a:r>
              <a:rPr lang="en-US" sz="4000" dirty="0" smtClean="0"/>
              <a:t>?</a:t>
            </a:r>
            <a:r>
              <a:rPr lang="ru-RU" sz="4000" dirty="0" smtClean="0"/>
              <a:t> 3.Перспективы развития человеческого капитала России</a:t>
            </a:r>
            <a:r>
              <a:rPr lang="ru-RU" sz="4000" smtClean="0"/>
              <a:t>. </a:t>
            </a:r>
            <a:endParaRPr lang="ru-RU" sz="240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7200" b="1" dirty="0" smtClean="0"/>
              <a:t>Словарь</a:t>
            </a:r>
            <a:endParaRPr lang="ru-RU" sz="7200" dirty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3643306" y="1500174"/>
            <a:ext cx="5187510" cy="4582581"/>
          </a:xfrm>
        </p:spPr>
        <p:txBody>
          <a:bodyPr/>
          <a:lstStyle/>
          <a:p>
            <a:pPr marL="180000" indent="0" algn="ctr"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Ч</a:t>
            </a:r>
            <a:r>
              <a:rPr lang="ru-RU" sz="4800" b="1" dirty="0" smtClean="0">
                <a:solidFill>
                  <a:srgbClr val="002060"/>
                </a:solidFill>
              </a:rPr>
              <a:t>еловеческий </a:t>
            </a:r>
            <a:r>
              <a:rPr lang="ru-RU" sz="4800" b="1" dirty="0" smtClean="0">
                <a:solidFill>
                  <a:srgbClr val="002060"/>
                </a:solidFill>
              </a:rPr>
              <a:t>капитал </a:t>
            </a:r>
            <a:endParaRPr lang="ru-RU" sz="4800" b="1" dirty="0" smtClean="0">
              <a:solidFill>
                <a:srgbClr val="002060"/>
              </a:solidFill>
            </a:endParaRPr>
          </a:p>
          <a:p>
            <a:pPr marL="180000" indent="0" algn="ctr">
              <a:spcBef>
                <a:spcPts val="0"/>
              </a:spcBef>
              <a:buNone/>
            </a:pPr>
            <a:r>
              <a:rPr lang="ru-RU" sz="4800" dirty="0" smtClean="0"/>
              <a:t>Дайте определение.</a:t>
            </a:r>
            <a:endParaRPr lang="en-US" sz="4800" b="1" dirty="0" smtClean="0"/>
          </a:p>
        </p:txBody>
      </p:sp>
      <p:pic>
        <p:nvPicPr>
          <p:cNvPr id="4915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3688085" cy="519803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7272" y="260648"/>
            <a:ext cx="3466728" cy="936104"/>
          </a:xfrm>
        </p:spPr>
        <p:txBody>
          <a:bodyPr/>
          <a:lstStyle/>
          <a:p>
            <a:r>
              <a:rPr lang="ru-RU" sz="3600" dirty="0" smtClean="0"/>
              <a:t>Определение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88640"/>
            <a:ext cx="5400600" cy="6480720"/>
          </a:xfrm>
        </p:spPr>
        <p:txBody>
          <a:bodyPr/>
          <a:lstStyle/>
          <a:p>
            <a:pPr marL="180000" indent="180000">
              <a:spcBef>
                <a:spcPts val="0"/>
              </a:spcBef>
            </a:pPr>
            <a:r>
              <a:rPr lang="ru-RU" sz="2700" dirty="0" smtClean="0">
                <a:solidFill>
                  <a:srgbClr val="002060"/>
                </a:solidFill>
              </a:rPr>
              <a:t>Теодор Шульц </a:t>
            </a:r>
            <a:r>
              <a:rPr lang="ru-RU" sz="2700" dirty="0" smtClean="0"/>
              <a:t>предложил следующее определение: </a:t>
            </a:r>
            <a:r>
              <a:rPr lang="ru-RU" sz="3000" i="1" dirty="0" smtClean="0">
                <a:solidFill>
                  <a:schemeClr val="accent2">
                    <a:lumMod val="50000"/>
                  </a:schemeClr>
                </a:solidFill>
              </a:rPr>
              <a:t>«Все человеческие способности являются или врожденными или приобретенными. Приобретенные человеком ценные качества, которые могут быть усилены соответствующими вложениями, мы называем человеческим капиталом».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BA77-3BF5-42E4-B9DB-6829657C52A3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75780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1726" y="1484784"/>
            <a:ext cx="3319392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man">
  <a:themeElements>
    <a:clrScheme name="Red ma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ed ma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d m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 m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 m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 m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 m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 m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 m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 m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 m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 m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 m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 m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30_Redman</Template>
  <TotalTime>1413</TotalTime>
  <Words>977</Words>
  <Application>Microsoft Office PowerPoint</Application>
  <PresentationFormat>Экран (4:3)</PresentationFormat>
  <Paragraphs>180</Paragraphs>
  <Slides>39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Red man</vt:lpstr>
      <vt:lpstr> Жизнь и удивительные приключения Робинзона Крузо (1972 г.) </vt:lpstr>
      <vt:lpstr>Вопросы к видеофрагменту.</vt:lpstr>
      <vt:lpstr>Слайд 3</vt:lpstr>
      <vt:lpstr>ЧЕЛОВЕЧЕСКИЙ КАПИТАЛ</vt:lpstr>
      <vt:lpstr>Сформулируйте вопросы по теме урока. </vt:lpstr>
      <vt:lpstr>Афоризм</vt:lpstr>
      <vt:lpstr>План урока:</vt:lpstr>
      <vt:lpstr>Словарь</vt:lpstr>
      <vt:lpstr>Определение</vt:lpstr>
      <vt:lpstr>Слайд 10</vt:lpstr>
      <vt:lpstr>Слайд 11</vt:lpstr>
      <vt:lpstr>ЧК состоит:</vt:lpstr>
      <vt:lpstr> Что поставим на 1 место? </vt:lpstr>
      <vt:lpstr> Базовые качества человеческого капитала</vt:lpstr>
      <vt:lpstr>Мнение…</vt:lpstr>
      <vt:lpstr>Отличия человеческого капитала от физического капитала</vt:lpstr>
      <vt:lpstr>ИЧР</vt:lpstr>
      <vt:lpstr>ИЧР– важный экономический показатель потенциала людей и качества жизни в отдельно взятой стране.</vt:lpstr>
      <vt:lpstr>ИЧР – индекс человеческого развития стран мира</vt:lpstr>
      <vt:lpstr> Индекс человеческого развития  субъектов РФ. </vt:lpstr>
      <vt:lpstr> Индекс человеческого развития  субъектов РФ. </vt:lpstr>
      <vt:lpstr> По данным Всемирного Экономического Форума (ВЭФ): </vt:lpstr>
      <vt:lpstr>Слайд 23</vt:lpstr>
      <vt:lpstr>Слайд 24</vt:lpstr>
      <vt:lpstr>Термины и понятия</vt:lpstr>
      <vt:lpstr>Вопросы по теме урока.</vt:lpstr>
      <vt:lpstr>Игра «Снежный ком»</vt:lpstr>
      <vt:lpstr>Ситуация </vt:lpstr>
      <vt:lpstr>Выводы</vt:lpstr>
      <vt:lpstr>Слайд 30</vt:lpstr>
      <vt:lpstr>Инвестиции в человеческий капитал</vt:lpstr>
      <vt:lpstr>Инвестиции в ЧК</vt:lpstr>
      <vt:lpstr>Причины инвестиций в ЧК:</vt:lpstr>
      <vt:lpstr>Как вы относитесь  пенсионной реформе?</vt:lpstr>
      <vt:lpstr>Домашнее задание</vt:lpstr>
      <vt:lpstr>Слайд 36</vt:lpstr>
      <vt:lpstr>ЧК может быть</vt:lpstr>
      <vt:lpstr>Виды ЧК</vt:lpstr>
      <vt:lpstr>Виды ЧК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ЧЕЛОВЕЧЕСКИЙ КАПИТАЛ</dc:title>
  <dc:creator>Ольга</dc:creator>
  <cp:lastModifiedBy>User</cp:lastModifiedBy>
  <cp:revision>222</cp:revision>
  <dcterms:created xsi:type="dcterms:W3CDTF">2013-10-17T15:35:15Z</dcterms:created>
  <dcterms:modified xsi:type="dcterms:W3CDTF">2024-09-18T15:46:27Z</dcterms:modified>
</cp:coreProperties>
</file>