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1" r:id="rId11"/>
    <p:sldId id="263" r:id="rId12"/>
    <p:sldId id="257" r:id="rId13"/>
    <p:sldId id="259" r:id="rId14"/>
    <p:sldId id="258" r:id="rId15"/>
    <p:sldId id="260" r:id="rId16"/>
    <p:sldId id="264" r:id="rId17"/>
    <p:sldId id="265" r:id="rId18"/>
    <p:sldId id="276" r:id="rId19"/>
    <p:sldId id="277" r:id="rId20"/>
    <p:sldId id="266" r:id="rId21"/>
    <p:sldId id="279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83" d="100"/>
          <a:sy n="83" d="100"/>
        </p:scale>
        <p:origin x="-142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Брали ли вы когда-нибудь кредиты?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Для каких целей вы брали кредит?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 постройку дома </c:v>
                </c:pt>
                <c:pt idx="1">
                  <c:v>На покупку машины</c:v>
                </c:pt>
                <c:pt idx="2">
                  <c:v>На покупку техники, мебели</c:v>
                </c:pt>
                <c:pt idx="3">
                  <c:v>Для закрытия кредита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что такое «Автокредитование»?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думаете, купить автомобиль выгоднее в автокредит или взять потребительский?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Автокредит</c:v>
                </c:pt>
                <c:pt idx="1">
                  <c:v>Потребительский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Автокредит: преимущества и недостатки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149080"/>
            <a:ext cx="5004048" cy="242312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Автор работы: ученик 8Б класса Гуськов Сергей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Руководитель проекта: Короткова Я.В. </a:t>
            </a:r>
            <a:r>
              <a:rPr lang="ru-RU" smtClean="0">
                <a:solidFill>
                  <a:schemeClr val="tx1"/>
                </a:solidFill>
              </a:rPr>
              <a:t>учитель </a:t>
            </a:r>
            <a:r>
              <a:rPr lang="ru-RU" dirty="0" smtClean="0">
                <a:solidFill>
                  <a:schemeClr val="tx1"/>
                </a:solidFill>
              </a:rPr>
              <a:t>математики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24536"/>
          </a:xfrm>
        </p:spPr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/>
            </a:pPr>
            <a:r>
              <a:rPr lang="ru-RU" sz="2400" dirty="0" smtClean="0"/>
              <a:t>Постоянная </a:t>
            </a:r>
            <a:r>
              <a:rPr lang="ru-RU" sz="2400" dirty="0"/>
              <a:t>регистрация по месту нахождения структурного подразделения Банка</a:t>
            </a:r>
            <a:r>
              <a:rPr lang="ru-RU" sz="2400" dirty="0" smtClean="0"/>
              <a:t>;</a:t>
            </a:r>
          </a:p>
          <a:p>
            <a:pPr marL="566928" indent="-457200">
              <a:buFont typeface="+mj-lt"/>
              <a:buAutoNum type="arabicPeriod"/>
            </a:pPr>
            <a:r>
              <a:rPr lang="ru-RU" sz="2400" dirty="0" smtClean="0"/>
              <a:t>Срок </a:t>
            </a:r>
            <a:r>
              <a:rPr lang="ru-RU" sz="2400" dirty="0"/>
              <a:t>возврата кредита должен наступить до наступления Заемщику  возраста (65 для женщин и 70 лет для мужчин);</a:t>
            </a:r>
            <a:endParaRPr lang="ru-RU" sz="2400" dirty="0" smtClean="0"/>
          </a:p>
          <a:p>
            <a:pPr marL="566928" indent="-457200">
              <a:buFont typeface="+mj-lt"/>
              <a:buAutoNum type="arabicPeriod"/>
            </a:pPr>
            <a:r>
              <a:rPr lang="ru-RU" sz="2400" dirty="0" smtClean="0"/>
              <a:t>Необходимый </a:t>
            </a:r>
            <a:r>
              <a:rPr lang="ru-RU" sz="2400" dirty="0"/>
              <a:t>стаж на последнем месте работы по найму — не менее 6 месяцев, в собственном бизнесе - не менее 1 года, общий стаж работы за последние 5 лет — не менее 2-х лет; Прописка в регионе нахождения банка;</a:t>
            </a:r>
            <a:endParaRPr lang="ru-RU" sz="2400" dirty="0" smtClean="0"/>
          </a:p>
          <a:p>
            <a:pPr marL="566928" indent="-457200">
              <a:buFont typeface="+mj-lt"/>
              <a:buAutoNum type="arabicPeriod"/>
            </a:pPr>
            <a:r>
              <a:rPr lang="ru-RU" sz="2400" dirty="0" smtClean="0"/>
              <a:t>Отсутствие </a:t>
            </a:r>
            <a:r>
              <a:rPr lang="ru-RU" sz="2400" dirty="0"/>
              <a:t>негативной кредитной истории в банках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0072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Гражданский </a:t>
            </a:r>
            <a:r>
              <a:rPr lang="ru-RU" dirty="0"/>
              <a:t>паспорт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Паспорт </a:t>
            </a:r>
            <a:r>
              <a:rPr lang="ru-RU" dirty="0"/>
              <a:t>супруга(и</a:t>
            </a:r>
            <a:r>
              <a:rPr lang="ru-RU" dirty="0" smtClean="0"/>
              <a:t>)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Свидетельство </a:t>
            </a:r>
            <a:r>
              <a:rPr lang="ru-RU" dirty="0"/>
              <a:t>о браке (если Заемщик состоит в браке)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Справка </a:t>
            </a:r>
            <a:r>
              <a:rPr lang="ru-RU" dirty="0"/>
              <a:t>о доходах за последние 6 месяцев по форме Банка или по форме 2 НДФЛ; Дополнительные документы, подтверждающие доходы Заёмщика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Копия </a:t>
            </a:r>
            <a:r>
              <a:rPr lang="ru-RU" dirty="0"/>
              <a:t>трудовой </a:t>
            </a:r>
            <a:r>
              <a:rPr lang="ru-RU" dirty="0" smtClean="0"/>
              <a:t>книжки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Военный </a:t>
            </a:r>
            <a:r>
              <a:rPr lang="ru-RU" dirty="0"/>
              <a:t>билет (мужчинам, не достигшим 27 лет)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необходимости другие </a:t>
            </a:r>
            <a:r>
              <a:rPr lang="ru-RU" dirty="0" smtClean="0"/>
              <a:t>документы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Водительское удостоверение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СНИЛС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Брали ли вы когда-нибудь кредиты?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каких целей вы брали кредит?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Знаете ли вы, что такое «Автокредит?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вы думаете, купить автомобиль выгоднее в </a:t>
            </a:r>
            <a:r>
              <a:rPr lang="ru-RU" dirty="0" err="1" smtClean="0"/>
              <a:t>автокредит</a:t>
            </a:r>
            <a:r>
              <a:rPr lang="ru-RU" dirty="0" smtClean="0"/>
              <a:t> или взять потребительский?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Автомобиль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ru-RU" dirty="0" smtClean="0"/>
              <a:t>Название:</a:t>
            </a:r>
            <a:r>
              <a:rPr lang="en-US" dirty="0" err="1" smtClean="0"/>
              <a:t>Lada</a:t>
            </a:r>
            <a:r>
              <a:rPr lang="en-US" dirty="0" smtClean="0"/>
              <a:t> </a:t>
            </a:r>
            <a:r>
              <a:rPr lang="en-US" dirty="0" err="1" smtClean="0"/>
              <a:t>Vesta</a:t>
            </a:r>
            <a:endParaRPr lang="en-US" dirty="0" smtClean="0"/>
          </a:p>
          <a:p>
            <a:r>
              <a:rPr lang="ru-RU" dirty="0" smtClean="0"/>
              <a:t>Стоимость:1 591 </a:t>
            </a:r>
            <a:r>
              <a:rPr lang="ru-RU" dirty="0"/>
              <a:t>9</a:t>
            </a:r>
            <a:r>
              <a:rPr lang="ru-RU" dirty="0" smtClean="0"/>
              <a:t>00 рублей</a:t>
            </a:r>
          </a:p>
          <a:p>
            <a:r>
              <a:rPr lang="ru-RU" dirty="0" smtClean="0"/>
              <a:t>Срок:60 месяцев (5 лет)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5305981" cy="33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Таблица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286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Автокредит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Потребительский</a:t>
                      </a:r>
                      <a:r>
                        <a:rPr lang="ru-RU" baseline="0" dirty="0" smtClean="0"/>
                        <a:t> кредит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ГАЗПРОМБАНК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28 422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21 062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33 672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28 887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СОВКОМ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32 733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27 800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АЛЬФА-БАНК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29 200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28 480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СБЕРБАНК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30 745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29 040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РОСБАНК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32 800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26 885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 и недостатки автокредита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1951763"/>
              </p:ext>
            </p:extLst>
          </p:nvPr>
        </p:nvGraphicFramePr>
        <p:xfrm>
          <a:off x="323528" y="1628800"/>
          <a:ext cx="8712968" cy="510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42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/>
                </a:tc>
              </a:tr>
              <a:tr h="1499832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Банки рассматривают условия по уже заданной сумме – стоимости товара.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Для покупки машины по программе кредитования может понадобиться первоначальный взнос. Минимальный размер обычно составляет 10-30% от стоимости.</a:t>
                      </a:r>
                      <a:endParaRPr lang="ru-RU" dirty="0"/>
                    </a:p>
                  </a:txBody>
                  <a:tcPr/>
                </a:tc>
              </a:tr>
              <a:tr h="1026200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Можно воспользоваться госпрограммами субсидирования автокредитов.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государственным программам льготного автокредитования доступен небольшой выбор моделей.</a:t>
                      </a:r>
                      <a:endParaRPr lang="ru-RU" dirty="0"/>
                    </a:p>
                  </a:txBody>
                  <a:tcPr/>
                </a:tc>
              </a:tr>
              <a:tr h="1114139"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Большая вероятность одобрения банков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оформлении автокредита придется покупать дорогую страховку на весь срок выплаты. Высокая ставка.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</a:tr>
              <a:tr h="1026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Машина остается в залоге у банка до полного погашения задолженности.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922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 </a:t>
            </a:r>
            <a:r>
              <a:rPr lang="ru-RU" dirty="0"/>
              <a:t>и недостатки </a:t>
            </a:r>
            <a:r>
              <a:rPr lang="ru-RU" dirty="0" smtClean="0"/>
              <a:t>потребительского кредита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8844451"/>
              </p:ext>
            </p:extLst>
          </p:nvPr>
        </p:nvGraphicFramePr>
        <p:xfrm>
          <a:off x="323528" y="1844824"/>
          <a:ext cx="830160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804"/>
                <a:gridCol w="4150804"/>
              </a:tblGrid>
              <a:tr h="321266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/>
                </a:tc>
              </a:tr>
              <a:tr h="803166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предусмотрен залог, автомобиль сразу переходит в собственность покупателя.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Максимальной суммы займа, которую одобрит банк, может не хватить на машину.</a:t>
                      </a:r>
                      <a:endParaRPr lang="ru-RU" dirty="0"/>
                    </a:p>
                  </a:txBody>
                  <a:tcPr/>
                </a:tc>
              </a:tr>
              <a:tr h="1285066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можно потратить на автомобиль любого года, в том числе и купленный за границей, так как в программе не прописаны требования к будущим покупкам.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снятие или перевод денег со счета может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взиматься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комиссия.</a:t>
                      </a:r>
                      <a:endParaRPr lang="ru-RU" dirty="0"/>
                    </a:p>
                  </a:txBody>
                  <a:tcPr/>
                </a:tc>
              </a:tr>
              <a:tr h="562216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 первоначальный взнос при оформлении.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ставка.</a:t>
                      </a:r>
                      <a:endParaRPr lang="ru-RU" dirty="0"/>
                    </a:p>
                  </a:txBody>
                  <a:tcPr/>
                </a:tc>
              </a:tr>
              <a:tr h="562216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Оформлять полис КАСКО не требуется.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62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/>
              <a:t>Покупка автомобиля - это серьезное финансовое решение, и для многих людей приобретение автомобиля через автокредит является одним из вариантов решения этой задачи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dirty="0"/>
              <a:t>В покупке автомобиля в кредит кроется много рисков и </a:t>
            </a:r>
            <a:r>
              <a:rPr lang="ru-RU" dirty="0" smtClean="0"/>
              <a:t>нюансов:</a:t>
            </a:r>
            <a:endParaRPr lang="ru-RU" dirty="0"/>
          </a:p>
          <a:p>
            <a:pPr marL="514350" lvl="0" indent="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Машину нельзя продать, подарить, обменять пока не погашен кредит. </a:t>
            </a:r>
          </a:p>
          <a:p>
            <a:pPr marL="514350" lvl="0" indent="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Нельзя производить с транспортным средством никаких действий, так как свидетельство о регистрации машины находится в </a:t>
            </a:r>
            <a:r>
              <a:rPr lang="ru-RU" dirty="0" smtClean="0"/>
              <a:t>банке.</a:t>
            </a:r>
          </a:p>
          <a:p>
            <a:pPr marL="514350" lvl="0" indent="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Подводя </a:t>
            </a:r>
            <a:r>
              <a:rPr lang="ru-RU" dirty="0"/>
              <a:t>итоги работы над проектом, я решил, что покупать автомобиль в автокредит не выгодно.</a:t>
            </a:r>
          </a:p>
          <a:p>
            <a:pPr marL="109728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Абрамова </a:t>
            </a:r>
            <a:r>
              <a:rPr lang="ru-RU" dirty="0"/>
              <a:t>М.А., Денежно-кредитная и финансовые системы [Текст]: учебник / М.А. Абрамова — М.: Наука, 2016. </a:t>
            </a:r>
            <a:endParaRPr lang="ru-RU" dirty="0" smtClean="0"/>
          </a:p>
          <a:p>
            <a:r>
              <a:rPr lang="ru-RU" dirty="0" smtClean="0"/>
              <a:t>Абрамова </a:t>
            </a:r>
            <a:r>
              <a:rPr lang="ru-RU" dirty="0"/>
              <a:t>М.А., Александрова Л.С., Деньги, кредит, банки. Денежный и кредитный рынок [Текст]: учебник и практикум для академического </a:t>
            </a:r>
            <a:r>
              <a:rPr lang="ru-RU" dirty="0" err="1"/>
              <a:t>бакалавриата</a:t>
            </a:r>
            <a:r>
              <a:rPr lang="ru-RU" dirty="0"/>
              <a:t>/ М.А. Абрамова, Л.С, Александрова – М.: </a:t>
            </a:r>
            <a:r>
              <a:rPr lang="ru-RU" dirty="0" err="1"/>
              <a:t>Юрайт</a:t>
            </a:r>
            <a:r>
              <a:rPr lang="ru-RU" dirty="0"/>
              <a:t>, 2018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Беляев </a:t>
            </a:r>
            <a:r>
              <a:rPr lang="ru-RU" dirty="0"/>
              <a:t>М.И., Экономика [Текст]: учебник / М.И. Беляев. – М.: МИЛОГИЯ, 2012. </a:t>
            </a:r>
          </a:p>
          <a:p>
            <a:r>
              <a:rPr lang="ru-RU" dirty="0" smtClean="0"/>
              <a:t>Галицкая </a:t>
            </a:r>
            <a:r>
              <a:rPr lang="ru-RU" dirty="0"/>
              <a:t>С.В., Деньги, кредит, финансы [Текст]: учебное пособие / С.В. Галицкая. – М.: ИНФА, 2011. </a:t>
            </a:r>
            <a:endParaRPr lang="ru-RU" dirty="0" smtClean="0"/>
          </a:p>
          <a:p>
            <a:r>
              <a:rPr lang="ru-RU" dirty="0" smtClean="0"/>
              <a:t>Жуков </a:t>
            </a:r>
            <a:r>
              <a:rPr lang="ru-RU" dirty="0"/>
              <a:t>Е.Ф., Зеленкова Н.М., Деньги, кредит, банки [Текст]: учебное пособие / Е.Ф. Жукова, Н.М. </a:t>
            </a:r>
          </a:p>
          <a:p>
            <a:pPr lvl="0"/>
            <a:r>
              <a:rPr lang="ru-RU" dirty="0"/>
              <a:t>Листовки с рекламой  банков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77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25112"/>
          </a:xfrm>
        </p:spPr>
        <p:txBody>
          <a:bodyPr/>
          <a:lstStyle/>
          <a:p>
            <a:pPr marL="109728" indent="0" algn="ctr">
              <a:buNone/>
            </a:pPr>
            <a:endParaRPr lang="ru-RU" dirty="0" smtClean="0"/>
          </a:p>
          <a:p>
            <a:pPr marL="109728" indent="0" algn="ctr">
              <a:buNone/>
            </a:pPr>
            <a:endParaRPr lang="ru-RU" dirty="0"/>
          </a:p>
          <a:p>
            <a:pPr marL="109728" indent="0" algn="ctr">
              <a:buNone/>
            </a:pPr>
            <a:endParaRPr lang="ru-RU" dirty="0" smtClean="0"/>
          </a:p>
          <a:p>
            <a:pPr marL="109728" indent="0"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9264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ru-RU" dirty="0" smtClean="0"/>
              <a:t>Рассмотреть различные виды кредитования для покупки транспортного средства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Провести социологический опрос</a:t>
            </a:r>
          </a:p>
          <a:p>
            <a:r>
              <a:rPr lang="ru-RU" dirty="0" smtClean="0"/>
              <a:t>Изучить литературу видов банковских кредитов.</a:t>
            </a:r>
          </a:p>
          <a:p>
            <a:r>
              <a:rPr lang="ru-RU" dirty="0" smtClean="0"/>
              <a:t>Выявить разницу между автокредитованием и потребительским кредитом </a:t>
            </a:r>
            <a:endParaRPr lang="ru-RU" dirty="0"/>
          </a:p>
          <a:p>
            <a:r>
              <a:rPr lang="ru-RU" dirty="0" smtClean="0"/>
              <a:t>Выявить наиболее выгодный вариант для покупки транспортного средства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кредитов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Ипотечный кредит</a:t>
            </a:r>
          </a:p>
          <a:p>
            <a:r>
              <a:rPr lang="ru-RU" dirty="0" smtClean="0"/>
              <a:t>Лизинг</a:t>
            </a:r>
          </a:p>
          <a:p>
            <a:r>
              <a:rPr lang="ru-RU" dirty="0" smtClean="0"/>
              <a:t>Потребительский</a:t>
            </a:r>
          </a:p>
          <a:p>
            <a:r>
              <a:rPr lang="ru-RU" dirty="0" smtClean="0"/>
              <a:t>Автокредит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Ипотечный кредит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Ипотечный кредит — целевой долгосрочный кредит под залог недвижимости, как приобретаемой, так и имеющейся в собственности у заемщика.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Лизинг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Лизинг</a:t>
            </a:r>
            <a:r>
              <a:rPr lang="ru-RU" dirty="0"/>
              <a:t> — это финансовая услуга, с помощью которой предприятие пользуется имуществом, зарабатывает на нем, а в итоге может получить его в собственность.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Потребительский кредит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Потребительский кредит </a:t>
            </a:r>
            <a:r>
              <a:rPr lang="ru-RU" dirty="0"/>
              <a:t>— кредит, предоставляемый непосредственно гражданам </a:t>
            </a:r>
            <a:r>
              <a:rPr lang="ru-RU" dirty="0" smtClean="0"/>
              <a:t>для </a:t>
            </a:r>
            <a:r>
              <a:rPr lang="ru-RU" dirty="0"/>
              <a:t>приобретения предметов потребления.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Автокредит - это кредит, предоставляемый банком или другой финансовой организацией для покупки автомобиля.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414</TotalTime>
  <Words>690</Words>
  <Application>Microsoft Office PowerPoint</Application>
  <PresentationFormat>Экран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Автокредит: преимущества и недостатки</vt:lpstr>
      <vt:lpstr>Актуальность</vt:lpstr>
      <vt:lpstr>Цель</vt:lpstr>
      <vt:lpstr>Задачи</vt:lpstr>
      <vt:lpstr>Виды кредитов</vt:lpstr>
      <vt:lpstr>Ипотечный кредит</vt:lpstr>
      <vt:lpstr>Лизинг</vt:lpstr>
      <vt:lpstr>Потребительский кредит</vt:lpstr>
      <vt:lpstr>Определение</vt:lpstr>
      <vt:lpstr>Условия</vt:lpstr>
      <vt:lpstr>Документы</vt:lpstr>
      <vt:lpstr>Брали ли вы когда-нибудь кредиты?</vt:lpstr>
      <vt:lpstr>Для каких целей вы брали кредит?</vt:lpstr>
      <vt:lpstr>Знаете ли вы, что такое «Автокредит?</vt:lpstr>
      <vt:lpstr>Как вы думаете, купить автомобиль выгоднее в автокредит или взять потребительский?</vt:lpstr>
      <vt:lpstr>Автомобиль</vt:lpstr>
      <vt:lpstr>Таблица</vt:lpstr>
      <vt:lpstr>Преимущества и недостатки автокредита</vt:lpstr>
      <vt:lpstr>Преимущества и недостатки потребительского кредита</vt:lpstr>
      <vt:lpstr>Вывод</vt:lpstr>
      <vt:lpstr>Литература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Автокредит: плюсы и минусы</dc:title>
  <dc:creator>Учитель</dc:creator>
  <cp:lastModifiedBy>Учитель</cp:lastModifiedBy>
  <cp:revision>32</cp:revision>
  <dcterms:created xsi:type="dcterms:W3CDTF">2024-02-20T10:45:25Z</dcterms:created>
  <dcterms:modified xsi:type="dcterms:W3CDTF">2024-03-14T07:38:40Z</dcterms:modified>
</cp:coreProperties>
</file>