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65" r:id="rId4"/>
    <p:sldId id="269" r:id="rId5"/>
    <p:sldId id="258" r:id="rId6"/>
    <p:sldId id="264" r:id="rId7"/>
    <p:sldId id="266" r:id="rId8"/>
    <p:sldId id="271" r:id="rId9"/>
    <p:sldId id="260" r:id="rId10"/>
    <p:sldId id="259" r:id="rId11"/>
    <p:sldId id="270" r:id="rId12"/>
    <p:sldId id="267" r:id="rId13"/>
    <p:sldId id="261" r:id="rId14"/>
    <p:sldId id="272" r:id="rId15"/>
    <p:sldId id="273" r:id="rId16"/>
    <p:sldId id="275" r:id="rId17"/>
    <p:sldId id="274" r:id="rId18"/>
    <p:sldId id="276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2A2C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3" d="100"/>
          <a:sy n="43" d="100"/>
        </p:scale>
        <p:origin x="78" y="6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3521B2-5540-49A3-B9FC-C1AAA4A8C6DC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7BB8E07-ACB6-4B0E-AAA3-9B503A3D2BEB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Практическая ориентация</a:t>
          </a:r>
          <a:endParaRPr lang="ru-RU" dirty="0">
            <a:solidFill>
              <a:schemeClr val="tx1"/>
            </a:solidFill>
          </a:endParaRPr>
        </a:p>
      </dgm:t>
    </dgm:pt>
    <dgm:pt modelId="{C0B5B7B3-FCE9-48C6-B0F3-9C326CCC8661}" type="parTrans" cxnId="{FF544C4B-BFE7-4EF7-8695-13EDBAAA64AA}">
      <dgm:prSet/>
      <dgm:spPr/>
      <dgm:t>
        <a:bodyPr/>
        <a:lstStyle/>
        <a:p>
          <a:endParaRPr lang="ru-RU"/>
        </a:p>
      </dgm:t>
    </dgm:pt>
    <dgm:pt modelId="{552725B4-44DA-4F46-9596-72A7B94F24B7}" type="sibTrans" cxnId="{FF544C4B-BFE7-4EF7-8695-13EDBAAA64AA}">
      <dgm:prSet/>
      <dgm:spPr>
        <a:solidFill>
          <a:schemeClr val="accent6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Психическое </a:t>
          </a:r>
        </a:p>
        <a:p>
          <a:r>
            <a:rPr lang="ru-RU" dirty="0" smtClean="0">
              <a:solidFill>
                <a:schemeClr val="tx1"/>
              </a:solidFill>
            </a:rPr>
            <a:t>здоровье </a:t>
          </a:r>
          <a:endParaRPr lang="ru-RU" dirty="0">
            <a:solidFill>
              <a:schemeClr val="tx1"/>
            </a:solidFill>
          </a:endParaRPr>
        </a:p>
      </dgm:t>
    </dgm:pt>
    <dgm:pt modelId="{065E3166-1507-4271-A724-DAE313CD9A3D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4400" dirty="0" smtClean="0">
              <a:solidFill>
                <a:schemeClr val="tx1"/>
              </a:solidFill>
            </a:rPr>
            <a:t>ЗТ</a:t>
          </a:r>
          <a:endParaRPr lang="ru-RU" sz="4400" dirty="0">
            <a:solidFill>
              <a:schemeClr val="tx1"/>
            </a:solidFill>
          </a:endParaRPr>
        </a:p>
      </dgm:t>
    </dgm:pt>
    <dgm:pt modelId="{4B289F03-EDC1-421C-97E5-3143F4CE2A20}" type="parTrans" cxnId="{D9A4C35A-0555-4426-BC48-B59B6991140A}">
      <dgm:prSet/>
      <dgm:spPr/>
      <dgm:t>
        <a:bodyPr/>
        <a:lstStyle/>
        <a:p>
          <a:endParaRPr lang="ru-RU"/>
        </a:p>
      </dgm:t>
    </dgm:pt>
    <dgm:pt modelId="{EB6C998B-D2C7-4827-B94B-960CF8989A80}" type="sibTrans" cxnId="{D9A4C35A-0555-4426-BC48-B59B6991140A}">
      <dgm:prSet/>
      <dgm:spPr>
        <a:solidFill>
          <a:srgbClr val="FF0000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Достигаются через учет особенностей класса</a:t>
          </a:r>
          <a:endParaRPr lang="ru-RU" dirty="0">
            <a:solidFill>
              <a:schemeClr val="tx1"/>
            </a:solidFill>
          </a:endParaRPr>
        </a:p>
      </dgm:t>
    </dgm:pt>
    <dgm:pt modelId="{83C34F88-A23B-4215-9750-84D40161D648}">
      <dgm:prSet phldrT="[Текст]" custT="1"/>
      <dgm:spPr/>
      <dgm:t>
        <a:bodyPr/>
        <a:lstStyle/>
        <a:p>
          <a:r>
            <a:rPr lang="ru-RU" sz="2800" dirty="0" smtClean="0">
              <a:solidFill>
                <a:srgbClr val="FF0000"/>
              </a:solidFill>
            </a:rPr>
            <a:t>Система</a:t>
          </a:r>
          <a:endParaRPr lang="ru-RU" sz="2800" dirty="0">
            <a:solidFill>
              <a:srgbClr val="FF0000"/>
            </a:solidFill>
          </a:endParaRPr>
        </a:p>
      </dgm:t>
    </dgm:pt>
    <dgm:pt modelId="{D83771B9-29DA-470D-8BC0-D07137C323BC}" type="parTrans" cxnId="{95ADF0B1-CF56-4927-8F6E-ED079CB44ED1}">
      <dgm:prSet/>
      <dgm:spPr/>
      <dgm:t>
        <a:bodyPr/>
        <a:lstStyle/>
        <a:p>
          <a:endParaRPr lang="ru-RU"/>
        </a:p>
      </dgm:t>
    </dgm:pt>
    <dgm:pt modelId="{EEE7CC48-B0D6-4FE1-985A-B7170491F461}" type="sibTrans" cxnId="{95ADF0B1-CF56-4927-8F6E-ED079CB44ED1}">
      <dgm:prSet/>
      <dgm:spPr/>
      <dgm:t>
        <a:bodyPr/>
        <a:lstStyle/>
        <a:p>
          <a:endParaRPr lang="ru-RU"/>
        </a:p>
      </dgm:t>
    </dgm:pt>
    <dgm:pt modelId="{DC0C0BFE-983D-4DD7-A31B-A421CB8CFC1D}">
      <dgm:prSet phldrT="[Текст]"/>
      <dgm:spPr>
        <a:solidFill>
          <a:srgbClr val="7030A0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Приводят к результату</a:t>
          </a:r>
          <a:endParaRPr lang="ru-RU" dirty="0">
            <a:solidFill>
              <a:schemeClr val="tx1"/>
            </a:solidFill>
          </a:endParaRPr>
        </a:p>
      </dgm:t>
    </dgm:pt>
    <dgm:pt modelId="{E1C65F8B-FBB9-4636-8A64-FFED39EE771A}" type="parTrans" cxnId="{4653F744-F4BD-4AAA-8DB2-6FFA32F11CD7}">
      <dgm:prSet/>
      <dgm:spPr/>
      <dgm:t>
        <a:bodyPr/>
        <a:lstStyle/>
        <a:p>
          <a:endParaRPr lang="ru-RU"/>
        </a:p>
      </dgm:t>
    </dgm:pt>
    <dgm:pt modelId="{FC750B29-540A-460F-958A-B90F4CCB33B6}" type="sibTrans" cxnId="{4653F744-F4BD-4AAA-8DB2-6FFA32F11CD7}">
      <dgm:prSet/>
      <dgm:spPr>
        <a:solidFill>
          <a:srgbClr val="00B0F0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Физическое </a:t>
          </a:r>
        </a:p>
        <a:p>
          <a:r>
            <a:rPr lang="ru-RU" dirty="0" smtClean="0">
              <a:solidFill>
                <a:schemeClr val="tx1"/>
              </a:solidFill>
            </a:rPr>
            <a:t>Здоровье </a:t>
          </a:r>
          <a:endParaRPr lang="ru-RU" dirty="0">
            <a:solidFill>
              <a:schemeClr val="tx1"/>
            </a:solidFill>
          </a:endParaRPr>
        </a:p>
      </dgm:t>
    </dgm:pt>
    <dgm:pt modelId="{066F7EB5-8748-412E-B5F0-69086672E8C1}" type="pres">
      <dgm:prSet presAssocID="{2F3521B2-5540-49A3-B9FC-C1AAA4A8C6DC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5F55FB4F-75ED-4614-AC1C-507976903D95}" type="pres">
      <dgm:prSet presAssocID="{B7BB8E07-ACB6-4B0E-AAA3-9B503A3D2BEB}" presName="composite" presStyleCnt="0"/>
      <dgm:spPr/>
    </dgm:pt>
    <dgm:pt modelId="{9D62810A-068F-4DC6-A4D8-C64CCD6C3224}" type="pres">
      <dgm:prSet presAssocID="{B7BB8E07-ACB6-4B0E-AAA3-9B503A3D2BEB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A6E096-CEF2-4BF7-9740-1FE1BD9AD991}" type="pres">
      <dgm:prSet presAssocID="{B7BB8E07-ACB6-4B0E-AAA3-9B503A3D2BEB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3C2DF8-4B07-4662-B0B3-43BF67C859B3}" type="pres">
      <dgm:prSet presAssocID="{B7BB8E07-ACB6-4B0E-AAA3-9B503A3D2BEB}" presName="BalanceSpacing" presStyleCnt="0"/>
      <dgm:spPr/>
    </dgm:pt>
    <dgm:pt modelId="{C2D59B44-7FD2-481B-8B84-B11A2BF1D774}" type="pres">
      <dgm:prSet presAssocID="{B7BB8E07-ACB6-4B0E-AAA3-9B503A3D2BEB}" presName="BalanceSpacing1" presStyleCnt="0"/>
      <dgm:spPr/>
    </dgm:pt>
    <dgm:pt modelId="{E06CD6A3-2F63-4A41-90F1-EDEF942B682A}" type="pres">
      <dgm:prSet presAssocID="{552725B4-44DA-4F46-9596-72A7B94F24B7}" presName="Accent1Text" presStyleLbl="node1" presStyleIdx="1" presStyleCnt="6"/>
      <dgm:spPr/>
      <dgm:t>
        <a:bodyPr/>
        <a:lstStyle/>
        <a:p>
          <a:endParaRPr lang="ru-RU"/>
        </a:p>
      </dgm:t>
    </dgm:pt>
    <dgm:pt modelId="{C844EA81-7FF6-4182-B497-853BE710F727}" type="pres">
      <dgm:prSet presAssocID="{552725B4-44DA-4F46-9596-72A7B94F24B7}" presName="spaceBetweenRectangles" presStyleCnt="0"/>
      <dgm:spPr/>
    </dgm:pt>
    <dgm:pt modelId="{A7A15073-8D78-4BF2-90B8-8742EB30DB3B}" type="pres">
      <dgm:prSet presAssocID="{065E3166-1507-4271-A724-DAE313CD9A3D}" presName="composite" presStyleCnt="0"/>
      <dgm:spPr/>
    </dgm:pt>
    <dgm:pt modelId="{982C7163-13EC-4256-A82A-354008063A26}" type="pres">
      <dgm:prSet presAssocID="{065E3166-1507-4271-A724-DAE313CD9A3D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4CE8A0-2F8F-4924-A401-60F904BBAE7F}" type="pres">
      <dgm:prSet presAssocID="{065E3166-1507-4271-A724-DAE313CD9A3D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628C2F-5FA4-475D-A19E-AE010463ED3C}" type="pres">
      <dgm:prSet presAssocID="{065E3166-1507-4271-A724-DAE313CD9A3D}" presName="BalanceSpacing" presStyleCnt="0"/>
      <dgm:spPr/>
    </dgm:pt>
    <dgm:pt modelId="{AF7A250E-06D2-4C51-B339-D88C3C64039E}" type="pres">
      <dgm:prSet presAssocID="{065E3166-1507-4271-A724-DAE313CD9A3D}" presName="BalanceSpacing1" presStyleCnt="0"/>
      <dgm:spPr/>
    </dgm:pt>
    <dgm:pt modelId="{E7B99640-5F6B-4E52-8D2D-CC80D9B277D3}" type="pres">
      <dgm:prSet presAssocID="{EB6C998B-D2C7-4827-B94B-960CF8989A80}" presName="Accent1Text" presStyleLbl="node1" presStyleIdx="3" presStyleCnt="6"/>
      <dgm:spPr/>
      <dgm:t>
        <a:bodyPr/>
        <a:lstStyle/>
        <a:p>
          <a:endParaRPr lang="ru-RU"/>
        </a:p>
      </dgm:t>
    </dgm:pt>
    <dgm:pt modelId="{505B4D10-2CD8-4071-9A88-3FE6A5B85778}" type="pres">
      <dgm:prSet presAssocID="{EB6C998B-D2C7-4827-B94B-960CF8989A80}" presName="spaceBetweenRectangles" presStyleCnt="0"/>
      <dgm:spPr/>
    </dgm:pt>
    <dgm:pt modelId="{0AC8BE7C-8E87-49F7-B459-4DC3C4C53857}" type="pres">
      <dgm:prSet presAssocID="{DC0C0BFE-983D-4DD7-A31B-A421CB8CFC1D}" presName="composite" presStyleCnt="0"/>
      <dgm:spPr/>
    </dgm:pt>
    <dgm:pt modelId="{7BDA9D3F-6754-4572-88AB-7AE022CF0D68}" type="pres">
      <dgm:prSet presAssocID="{DC0C0BFE-983D-4DD7-A31B-A421CB8CFC1D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B72480-BA1C-4519-A4E0-B2C77DE7F194}" type="pres">
      <dgm:prSet presAssocID="{DC0C0BFE-983D-4DD7-A31B-A421CB8CFC1D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8FCE6C-7E37-4A70-99C8-A97E3B860A63}" type="pres">
      <dgm:prSet presAssocID="{DC0C0BFE-983D-4DD7-A31B-A421CB8CFC1D}" presName="BalanceSpacing" presStyleCnt="0"/>
      <dgm:spPr/>
    </dgm:pt>
    <dgm:pt modelId="{0389C444-601A-44BB-988A-866EAA974267}" type="pres">
      <dgm:prSet presAssocID="{DC0C0BFE-983D-4DD7-A31B-A421CB8CFC1D}" presName="BalanceSpacing1" presStyleCnt="0"/>
      <dgm:spPr/>
    </dgm:pt>
    <dgm:pt modelId="{A90F21BE-09DE-4A98-B864-848756D1A5C3}" type="pres">
      <dgm:prSet presAssocID="{FC750B29-540A-460F-958A-B90F4CCB33B6}" presName="Accent1Text" presStyleLbl="node1" presStyleIdx="5" presStyleCnt="6"/>
      <dgm:spPr/>
      <dgm:t>
        <a:bodyPr/>
        <a:lstStyle/>
        <a:p>
          <a:endParaRPr lang="ru-RU"/>
        </a:p>
      </dgm:t>
    </dgm:pt>
  </dgm:ptLst>
  <dgm:cxnLst>
    <dgm:cxn modelId="{295D0108-3151-45E3-A246-558086F175A1}" type="presOf" srcId="{EB6C998B-D2C7-4827-B94B-960CF8989A80}" destId="{E7B99640-5F6B-4E52-8D2D-CC80D9B277D3}" srcOrd="0" destOrd="0" presId="urn:microsoft.com/office/officeart/2008/layout/AlternatingHexagons"/>
    <dgm:cxn modelId="{EBAD1C85-3AD9-4BD3-8DBC-8D6DB968C631}" type="presOf" srcId="{065E3166-1507-4271-A724-DAE313CD9A3D}" destId="{982C7163-13EC-4256-A82A-354008063A26}" srcOrd="0" destOrd="0" presId="urn:microsoft.com/office/officeart/2008/layout/AlternatingHexagons"/>
    <dgm:cxn modelId="{49185DA9-EC48-45B8-9F76-F7F289A81C2F}" type="presOf" srcId="{2F3521B2-5540-49A3-B9FC-C1AAA4A8C6DC}" destId="{066F7EB5-8748-412E-B5F0-69086672E8C1}" srcOrd="0" destOrd="0" presId="urn:microsoft.com/office/officeart/2008/layout/AlternatingHexagons"/>
    <dgm:cxn modelId="{95ADF0B1-CF56-4927-8F6E-ED079CB44ED1}" srcId="{065E3166-1507-4271-A724-DAE313CD9A3D}" destId="{83C34F88-A23B-4215-9750-84D40161D648}" srcOrd="0" destOrd="0" parTransId="{D83771B9-29DA-470D-8BC0-D07137C323BC}" sibTransId="{EEE7CC48-B0D6-4FE1-985A-B7170491F461}"/>
    <dgm:cxn modelId="{42B75C27-6775-418A-A6B3-C582FA642B7F}" type="presOf" srcId="{FC750B29-540A-460F-958A-B90F4CCB33B6}" destId="{A90F21BE-09DE-4A98-B864-848756D1A5C3}" srcOrd="0" destOrd="0" presId="urn:microsoft.com/office/officeart/2008/layout/AlternatingHexagons"/>
    <dgm:cxn modelId="{B4DBD749-6F87-41F0-8F97-932544D2CA00}" type="presOf" srcId="{552725B4-44DA-4F46-9596-72A7B94F24B7}" destId="{E06CD6A3-2F63-4A41-90F1-EDEF942B682A}" srcOrd="0" destOrd="0" presId="urn:microsoft.com/office/officeart/2008/layout/AlternatingHexagons"/>
    <dgm:cxn modelId="{FF544C4B-BFE7-4EF7-8695-13EDBAAA64AA}" srcId="{2F3521B2-5540-49A3-B9FC-C1AAA4A8C6DC}" destId="{B7BB8E07-ACB6-4B0E-AAA3-9B503A3D2BEB}" srcOrd="0" destOrd="0" parTransId="{C0B5B7B3-FCE9-48C6-B0F3-9C326CCC8661}" sibTransId="{552725B4-44DA-4F46-9596-72A7B94F24B7}"/>
    <dgm:cxn modelId="{919026AC-7D21-4B9F-8A1E-34BCB926FABB}" type="presOf" srcId="{83C34F88-A23B-4215-9750-84D40161D648}" destId="{154CE8A0-2F8F-4924-A401-60F904BBAE7F}" srcOrd="0" destOrd="0" presId="urn:microsoft.com/office/officeart/2008/layout/AlternatingHexagons"/>
    <dgm:cxn modelId="{6884E391-0639-4982-9A0B-775630702759}" type="presOf" srcId="{B7BB8E07-ACB6-4B0E-AAA3-9B503A3D2BEB}" destId="{9D62810A-068F-4DC6-A4D8-C64CCD6C3224}" srcOrd="0" destOrd="0" presId="urn:microsoft.com/office/officeart/2008/layout/AlternatingHexagons"/>
    <dgm:cxn modelId="{C91A16CE-9A0B-459B-88EE-D92B27F406C2}" type="presOf" srcId="{DC0C0BFE-983D-4DD7-A31B-A421CB8CFC1D}" destId="{7BDA9D3F-6754-4572-88AB-7AE022CF0D68}" srcOrd="0" destOrd="0" presId="urn:microsoft.com/office/officeart/2008/layout/AlternatingHexagons"/>
    <dgm:cxn modelId="{4653F744-F4BD-4AAA-8DB2-6FFA32F11CD7}" srcId="{2F3521B2-5540-49A3-B9FC-C1AAA4A8C6DC}" destId="{DC0C0BFE-983D-4DD7-A31B-A421CB8CFC1D}" srcOrd="2" destOrd="0" parTransId="{E1C65F8B-FBB9-4636-8A64-FFED39EE771A}" sibTransId="{FC750B29-540A-460F-958A-B90F4CCB33B6}"/>
    <dgm:cxn modelId="{D9A4C35A-0555-4426-BC48-B59B6991140A}" srcId="{2F3521B2-5540-49A3-B9FC-C1AAA4A8C6DC}" destId="{065E3166-1507-4271-A724-DAE313CD9A3D}" srcOrd="1" destOrd="0" parTransId="{4B289F03-EDC1-421C-97E5-3143F4CE2A20}" sibTransId="{EB6C998B-D2C7-4827-B94B-960CF8989A80}"/>
    <dgm:cxn modelId="{8A26A17E-3540-4BEC-BA88-434EBB737E1B}" type="presParOf" srcId="{066F7EB5-8748-412E-B5F0-69086672E8C1}" destId="{5F55FB4F-75ED-4614-AC1C-507976903D95}" srcOrd="0" destOrd="0" presId="urn:microsoft.com/office/officeart/2008/layout/AlternatingHexagons"/>
    <dgm:cxn modelId="{60117C28-36D9-4890-928A-ADC10D374748}" type="presParOf" srcId="{5F55FB4F-75ED-4614-AC1C-507976903D95}" destId="{9D62810A-068F-4DC6-A4D8-C64CCD6C3224}" srcOrd="0" destOrd="0" presId="urn:microsoft.com/office/officeart/2008/layout/AlternatingHexagons"/>
    <dgm:cxn modelId="{29B4102A-319D-4DEC-BBF3-5556786DD8DD}" type="presParOf" srcId="{5F55FB4F-75ED-4614-AC1C-507976903D95}" destId="{00A6E096-CEF2-4BF7-9740-1FE1BD9AD991}" srcOrd="1" destOrd="0" presId="urn:microsoft.com/office/officeart/2008/layout/AlternatingHexagons"/>
    <dgm:cxn modelId="{CC1B8944-D267-4213-8791-B54736CD19CB}" type="presParOf" srcId="{5F55FB4F-75ED-4614-AC1C-507976903D95}" destId="{AF3C2DF8-4B07-4662-B0B3-43BF67C859B3}" srcOrd="2" destOrd="0" presId="urn:microsoft.com/office/officeart/2008/layout/AlternatingHexagons"/>
    <dgm:cxn modelId="{B9DEA97C-1995-4775-BA66-3459351A4913}" type="presParOf" srcId="{5F55FB4F-75ED-4614-AC1C-507976903D95}" destId="{C2D59B44-7FD2-481B-8B84-B11A2BF1D774}" srcOrd="3" destOrd="0" presId="urn:microsoft.com/office/officeart/2008/layout/AlternatingHexagons"/>
    <dgm:cxn modelId="{22B69ED2-121E-4DC7-969D-D276283D8A8B}" type="presParOf" srcId="{5F55FB4F-75ED-4614-AC1C-507976903D95}" destId="{E06CD6A3-2F63-4A41-90F1-EDEF942B682A}" srcOrd="4" destOrd="0" presId="urn:microsoft.com/office/officeart/2008/layout/AlternatingHexagons"/>
    <dgm:cxn modelId="{A608A31A-010D-4725-91CF-DD38A83BAF7E}" type="presParOf" srcId="{066F7EB5-8748-412E-B5F0-69086672E8C1}" destId="{C844EA81-7FF6-4182-B497-853BE710F727}" srcOrd="1" destOrd="0" presId="urn:microsoft.com/office/officeart/2008/layout/AlternatingHexagons"/>
    <dgm:cxn modelId="{6FFFC52C-67EB-44CF-98C6-6395A9F2E755}" type="presParOf" srcId="{066F7EB5-8748-412E-B5F0-69086672E8C1}" destId="{A7A15073-8D78-4BF2-90B8-8742EB30DB3B}" srcOrd="2" destOrd="0" presId="urn:microsoft.com/office/officeart/2008/layout/AlternatingHexagons"/>
    <dgm:cxn modelId="{8013F6B7-A030-4310-806C-394839A5DCE7}" type="presParOf" srcId="{A7A15073-8D78-4BF2-90B8-8742EB30DB3B}" destId="{982C7163-13EC-4256-A82A-354008063A26}" srcOrd="0" destOrd="0" presId="urn:microsoft.com/office/officeart/2008/layout/AlternatingHexagons"/>
    <dgm:cxn modelId="{4D9F8F8B-392A-44D6-AA69-0F03B3C95DD1}" type="presParOf" srcId="{A7A15073-8D78-4BF2-90B8-8742EB30DB3B}" destId="{154CE8A0-2F8F-4924-A401-60F904BBAE7F}" srcOrd="1" destOrd="0" presId="urn:microsoft.com/office/officeart/2008/layout/AlternatingHexagons"/>
    <dgm:cxn modelId="{7028CA01-CC17-45F2-A879-35B99394AFAC}" type="presParOf" srcId="{A7A15073-8D78-4BF2-90B8-8742EB30DB3B}" destId="{6C628C2F-5FA4-475D-A19E-AE010463ED3C}" srcOrd="2" destOrd="0" presId="urn:microsoft.com/office/officeart/2008/layout/AlternatingHexagons"/>
    <dgm:cxn modelId="{0E58E2D9-9425-415B-B25C-446DFF6F49F7}" type="presParOf" srcId="{A7A15073-8D78-4BF2-90B8-8742EB30DB3B}" destId="{AF7A250E-06D2-4C51-B339-D88C3C64039E}" srcOrd="3" destOrd="0" presId="urn:microsoft.com/office/officeart/2008/layout/AlternatingHexagons"/>
    <dgm:cxn modelId="{92AD02D8-4974-406E-8D09-521FEE6B8EA7}" type="presParOf" srcId="{A7A15073-8D78-4BF2-90B8-8742EB30DB3B}" destId="{E7B99640-5F6B-4E52-8D2D-CC80D9B277D3}" srcOrd="4" destOrd="0" presId="urn:microsoft.com/office/officeart/2008/layout/AlternatingHexagons"/>
    <dgm:cxn modelId="{87C5CE50-7B7E-4BC5-97F5-EAE8E72E5380}" type="presParOf" srcId="{066F7EB5-8748-412E-B5F0-69086672E8C1}" destId="{505B4D10-2CD8-4071-9A88-3FE6A5B85778}" srcOrd="3" destOrd="0" presId="urn:microsoft.com/office/officeart/2008/layout/AlternatingHexagons"/>
    <dgm:cxn modelId="{686D28CE-4E83-4C3A-B125-88B6AF0A31D3}" type="presParOf" srcId="{066F7EB5-8748-412E-B5F0-69086672E8C1}" destId="{0AC8BE7C-8E87-49F7-B459-4DC3C4C53857}" srcOrd="4" destOrd="0" presId="urn:microsoft.com/office/officeart/2008/layout/AlternatingHexagons"/>
    <dgm:cxn modelId="{FFFC4923-58EA-487C-8C89-E1A5D116B583}" type="presParOf" srcId="{0AC8BE7C-8E87-49F7-B459-4DC3C4C53857}" destId="{7BDA9D3F-6754-4572-88AB-7AE022CF0D68}" srcOrd="0" destOrd="0" presId="urn:microsoft.com/office/officeart/2008/layout/AlternatingHexagons"/>
    <dgm:cxn modelId="{497751D7-E173-4B7A-A3D7-3070B9EC6812}" type="presParOf" srcId="{0AC8BE7C-8E87-49F7-B459-4DC3C4C53857}" destId="{8AB72480-BA1C-4519-A4E0-B2C77DE7F194}" srcOrd="1" destOrd="0" presId="urn:microsoft.com/office/officeart/2008/layout/AlternatingHexagons"/>
    <dgm:cxn modelId="{9A3809E0-7217-447F-B1F6-4B641434DAF0}" type="presParOf" srcId="{0AC8BE7C-8E87-49F7-B459-4DC3C4C53857}" destId="{808FCE6C-7E37-4A70-99C8-A97E3B860A63}" srcOrd="2" destOrd="0" presId="urn:microsoft.com/office/officeart/2008/layout/AlternatingHexagons"/>
    <dgm:cxn modelId="{E903FA1F-2242-4B39-ADFB-43727F127559}" type="presParOf" srcId="{0AC8BE7C-8E87-49F7-B459-4DC3C4C53857}" destId="{0389C444-601A-44BB-988A-866EAA974267}" srcOrd="3" destOrd="0" presId="urn:microsoft.com/office/officeart/2008/layout/AlternatingHexagons"/>
    <dgm:cxn modelId="{6DA8A484-F28C-4768-BAD9-87CD1D89BCD8}" type="presParOf" srcId="{0AC8BE7C-8E87-49F7-B459-4DC3C4C53857}" destId="{A90F21BE-09DE-4A98-B864-848756D1A5C3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62810A-068F-4DC6-A4D8-C64CCD6C3224}">
      <dsp:nvSpPr>
        <dsp:cNvPr id="0" name=""/>
        <dsp:cNvSpPr/>
      </dsp:nvSpPr>
      <dsp:spPr>
        <a:xfrm rot="5400000">
          <a:off x="2825400" y="96495"/>
          <a:ext cx="1459910" cy="1270121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Практическая ориентация</a:t>
          </a:r>
          <a:endParaRPr lang="ru-RU" sz="1000" kern="1200" dirty="0">
            <a:solidFill>
              <a:schemeClr val="tx1"/>
            </a:solidFill>
          </a:endParaRPr>
        </a:p>
      </dsp:txBody>
      <dsp:txXfrm rot="-5400000">
        <a:off x="3118221" y="229104"/>
        <a:ext cx="874267" cy="1004904"/>
      </dsp:txXfrm>
    </dsp:sp>
    <dsp:sp modelId="{00A6E096-CEF2-4BF7-9740-1FE1BD9AD991}">
      <dsp:nvSpPr>
        <dsp:cNvPr id="0" name=""/>
        <dsp:cNvSpPr/>
      </dsp:nvSpPr>
      <dsp:spPr>
        <a:xfrm>
          <a:off x="4228958" y="293583"/>
          <a:ext cx="1629259" cy="8759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6CD6A3-2F63-4A41-90F1-EDEF942B682A}">
      <dsp:nvSpPr>
        <dsp:cNvPr id="0" name=""/>
        <dsp:cNvSpPr/>
      </dsp:nvSpPr>
      <dsp:spPr>
        <a:xfrm rot="5400000">
          <a:off x="1453669" y="96495"/>
          <a:ext cx="1459910" cy="1270121"/>
        </a:xfrm>
        <a:prstGeom prst="hexagon">
          <a:avLst>
            <a:gd name="adj" fmla="val 25000"/>
            <a:gd name="vf" fmla="val 11547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Психическое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здоровье </a:t>
          </a:r>
          <a:endParaRPr lang="ru-RU" sz="1200" kern="1200" dirty="0">
            <a:solidFill>
              <a:schemeClr val="tx1"/>
            </a:solidFill>
          </a:endParaRPr>
        </a:p>
      </dsp:txBody>
      <dsp:txXfrm rot="-5400000">
        <a:off x="1746490" y="229104"/>
        <a:ext cx="874267" cy="1004904"/>
      </dsp:txXfrm>
    </dsp:sp>
    <dsp:sp modelId="{982C7163-13EC-4256-A82A-354008063A26}">
      <dsp:nvSpPr>
        <dsp:cNvPr id="0" name=""/>
        <dsp:cNvSpPr/>
      </dsp:nvSpPr>
      <dsp:spPr>
        <a:xfrm rot="5400000">
          <a:off x="2136907" y="1335667"/>
          <a:ext cx="1459910" cy="1270121"/>
        </a:xfrm>
        <a:prstGeom prst="hexagon">
          <a:avLst>
            <a:gd name="adj" fmla="val 25000"/>
            <a:gd name="vf" fmla="val 115470"/>
          </a:avLst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>
              <a:solidFill>
                <a:schemeClr val="tx1"/>
              </a:solidFill>
            </a:rPr>
            <a:t>ЗТ</a:t>
          </a:r>
          <a:endParaRPr lang="ru-RU" sz="4400" kern="1200" dirty="0">
            <a:solidFill>
              <a:schemeClr val="tx1"/>
            </a:solidFill>
          </a:endParaRPr>
        </a:p>
      </dsp:txBody>
      <dsp:txXfrm rot="-5400000">
        <a:off x="2429728" y="1468276"/>
        <a:ext cx="874267" cy="1004904"/>
      </dsp:txXfrm>
    </dsp:sp>
    <dsp:sp modelId="{154CE8A0-2F8F-4924-A401-60F904BBAE7F}">
      <dsp:nvSpPr>
        <dsp:cNvPr id="0" name=""/>
        <dsp:cNvSpPr/>
      </dsp:nvSpPr>
      <dsp:spPr>
        <a:xfrm>
          <a:off x="602541" y="1532754"/>
          <a:ext cx="1576703" cy="8759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rgbClr val="FF0000"/>
              </a:solidFill>
            </a:rPr>
            <a:t>Система</a:t>
          </a:r>
          <a:endParaRPr lang="ru-RU" sz="2800" kern="1200" dirty="0">
            <a:solidFill>
              <a:srgbClr val="FF0000"/>
            </a:solidFill>
          </a:endParaRPr>
        </a:p>
      </dsp:txBody>
      <dsp:txXfrm>
        <a:off x="602541" y="1532754"/>
        <a:ext cx="1576703" cy="875946"/>
      </dsp:txXfrm>
    </dsp:sp>
    <dsp:sp modelId="{E7B99640-5F6B-4E52-8D2D-CC80D9B277D3}">
      <dsp:nvSpPr>
        <dsp:cNvPr id="0" name=""/>
        <dsp:cNvSpPr/>
      </dsp:nvSpPr>
      <dsp:spPr>
        <a:xfrm rot="5400000">
          <a:off x="3508638" y="1335667"/>
          <a:ext cx="1459910" cy="1270121"/>
        </a:xfrm>
        <a:prstGeom prst="hexagon">
          <a:avLst>
            <a:gd name="adj" fmla="val 25000"/>
            <a:gd name="vf" fmla="val 11547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1"/>
              </a:solidFill>
            </a:rPr>
            <a:t>Достигаются через учет особенностей класса</a:t>
          </a:r>
          <a:endParaRPr lang="ru-RU" sz="1100" kern="1200" dirty="0">
            <a:solidFill>
              <a:schemeClr val="tx1"/>
            </a:solidFill>
          </a:endParaRPr>
        </a:p>
      </dsp:txBody>
      <dsp:txXfrm rot="-5400000">
        <a:off x="3801459" y="1468276"/>
        <a:ext cx="874267" cy="1004904"/>
      </dsp:txXfrm>
    </dsp:sp>
    <dsp:sp modelId="{7BDA9D3F-6754-4572-88AB-7AE022CF0D68}">
      <dsp:nvSpPr>
        <dsp:cNvPr id="0" name=""/>
        <dsp:cNvSpPr/>
      </dsp:nvSpPr>
      <dsp:spPr>
        <a:xfrm rot="5400000">
          <a:off x="2825400" y="2574838"/>
          <a:ext cx="1459910" cy="1270121"/>
        </a:xfrm>
        <a:prstGeom prst="hexagon">
          <a:avLst>
            <a:gd name="adj" fmla="val 25000"/>
            <a:gd name="vf" fmla="val 115470"/>
          </a:avLst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Приводят к результату</a:t>
          </a:r>
          <a:endParaRPr lang="ru-RU" sz="1000" kern="1200" dirty="0">
            <a:solidFill>
              <a:schemeClr val="tx1"/>
            </a:solidFill>
          </a:endParaRPr>
        </a:p>
      </dsp:txBody>
      <dsp:txXfrm rot="-5400000">
        <a:off x="3118221" y="2707447"/>
        <a:ext cx="874267" cy="1004904"/>
      </dsp:txXfrm>
    </dsp:sp>
    <dsp:sp modelId="{8AB72480-BA1C-4519-A4E0-B2C77DE7F194}">
      <dsp:nvSpPr>
        <dsp:cNvPr id="0" name=""/>
        <dsp:cNvSpPr/>
      </dsp:nvSpPr>
      <dsp:spPr>
        <a:xfrm>
          <a:off x="4228958" y="2771926"/>
          <a:ext cx="1629259" cy="8759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0F21BE-09DE-4A98-B864-848756D1A5C3}">
      <dsp:nvSpPr>
        <dsp:cNvPr id="0" name=""/>
        <dsp:cNvSpPr/>
      </dsp:nvSpPr>
      <dsp:spPr>
        <a:xfrm rot="5400000">
          <a:off x="1453669" y="2574838"/>
          <a:ext cx="1459910" cy="1270121"/>
        </a:xfrm>
        <a:prstGeom prst="hexagon">
          <a:avLst>
            <a:gd name="adj" fmla="val 25000"/>
            <a:gd name="vf" fmla="val 115470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tx1"/>
              </a:solidFill>
            </a:rPr>
            <a:t>Физическое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tx1"/>
              </a:solidFill>
            </a:rPr>
            <a:t>Здоровье </a:t>
          </a:r>
          <a:endParaRPr lang="ru-RU" sz="1300" kern="1200" dirty="0">
            <a:solidFill>
              <a:schemeClr val="tx1"/>
            </a:solidFill>
          </a:endParaRPr>
        </a:p>
      </dsp:txBody>
      <dsp:txXfrm rot="-5400000">
        <a:off x="1746490" y="2707447"/>
        <a:ext cx="874267" cy="10049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D058EE-1447-450E-905D-6465949E4C80}" type="datetimeFigureOut">
              <a:rPr lang="ru-RU" smtClean="0"/>
              <a:t>16.08.2024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E31524-AAEE-47E7-8D59-FF3E1594C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256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31524-AAEE-47E7-8D59-FF3E1594CB6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452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dirty="0" smtClean="0"/>
              <a:t>Для детектива важна хорошая физическая форма. Сейчас нам необходимо собрать улики. Перед Вами 3 коробки, мы будем выбирать из всплывающих слов только имена прилагательные, но и оставшиеся слова: глаголы и существительные аккуратно разложим по своим коробкам. Итак, правила: Видим прилагательное – присесть, глагол – подпрыгнуть, существительное – хлопнем в ладоши. Начали:</a:t>
            </a:r>
          </a:p>
          <a:p>
            <a:pPr eaLnBrk="1" hangingPunct="1">
              <a:spcBef>
                <a:spcPct val="0"/>
              </a:spcBef>
            </a:pPr>
            <a:r>
              <a:rPr lang="ru-RU" dirty="0" smtClean="0"/>
              <a:t>Слова: Белый, краснота, белизна, белеть, синеть, синь, славные, хороша, синева, зелень, молодую, веселых, деревянное, красивым, красить.</a:t>
            </a:r>
          </a:p>
          <a:p>
            <a:pPr eaLnBrk="1" hangingPunct="1">
              <a:spcBef>
                <a:spcPct val="0"/>
              </a:spcBef>
            </a:pPr>
            <a:r>
              <a:rPr lang="ru-RU" dirty="0" smtClean="0"/>
              <a:t>При выборе прилагательного прошу аргументировать: как определили часть речи?</a:t>
            </a:r>
          </a:p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2CF8639-F0E9-4B51-839D-59B2EDA253F3}" type="slidenum">
              <a:rPr lang="ru-RU" smtClean="0"/>
              <a:pPr/>
              <a:t>14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8308334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Земле                           территории</a:t>
            </a:r>
          </a:p>
          <a:p>
            <a:r>
              <a:rPr lang="ru-RU" dirty="0" smtClean="0"/>
              <a:t>Родной                          официальные</a:t>
            </a:r>
          </a:p>
          <a:p>
            <a:r>
              <a:rPr lang="ru-RU" dirty="0" smtClean="0"/>
              <a:t>Является                        документы</a:t>
            </a:r>
          </a:p>
          <a:p>
            <a:r>
              <a:rPr lang="ru-RU" dirty="0" smtClean="0"/>
              <a:t>Говорят</a:t>
            </a:r>
          </a:p>
          <a:p>
            <a:r>
              <a:rPr lang="ru-RU" dirty="0" smtClean="0"/>
              <a:t>Большинство                 республик</a:t>
            </a:r>
          </a:p>
          <a:p>
            <a:r>
              <a:rPr lang="ru-RU" dirty="0" smtClean="0"/>
              <a:t>Населения                    эталон</a:t>
            </a:r>
          </a:p>
          <a:p>
            <a:r>
              <a:rPr lang="ru-RU" dirty="0" smtClean="0"/>
              <a:t>Сближает                     государственный</a:t>
            </a:r>
          </a:p>
          <a:p>
            <a:r>
              <a:rPr lang="ru-RU" dirty="0" smtClean="0"/>
              <a:t>Укреплению                народы</a:t>
            </a:r>
          </a:p>
          <a:p>
            <a:r>
              <a:rPr lang="ru-RU" dirty="0" smtClean="0"/>
              <a:t>Создают                       единым</a:t>
            </a:r>
          </a:p>
          <a:p>
            <a:r>
              <a:rPr lang="ru-RU" dirty="0" smtClean="0"/>
              <a:t>писатели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0FC05-C52E-4E53-BE8A-3035D4920EF7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9393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Каким членом предложения является глагол?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Как мы  их подчёркнули?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Сказуемое двумя чертами.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 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Физкультминутка. Но глаголы не всегда являются сказуемым в предложении. Неопределенная форма глагола может быль любым членом предложения.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 Перед вами таблица, которая напомнит вам, какие члены предложения бывают.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Сейчас начнут появляться предложения, а ваша задача  подсказать мне, какова синтаксическая роль глагола в этих примерах. Будьте очень внимательны: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Подлежащее, вы присядете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Сказуемое: подпрыгните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Дополнение: поднимите руки вверх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Определение: хлопните в ладоши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Обстоятельство: сядете на стульчик.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Подлежащее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Сказуемое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Дополнение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Определение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Обстоятельство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Что?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Что делать?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Что сделать?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Вопросы косвенных падежей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Какой?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Где? Когда? Куда? Откуда? Почему? Зачем? Как?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/>
              <a:t>Жить</a:t>
            </a:r>
            <a:r>
              <a:rPr lang="ru-RU" dirty="0" smtClean="0"/>
              <a:t> – Родине служить.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 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/>
              <a:t>Любить </a:t>
            </a:r>
            <a:r>
              <a:rPr lang="ru-RU" dirty="0" smtClean="0"/>
              <a:t>– значит прощать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Я (что делаю?)</a:t>
            </a:r>
            <a:r>
              <a:rPr lang="ru-RU" b="1" i="1" dirty="0" smtClean="0"/>
              <a:t>иду</a:t>
            </a:r>
            <a:r>
              <a:rPr lang="ru-RU" dirty="0" smtClean="0"/>
              <a:t> в школу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Мы </a:t>
            </a:r>
            <a:r>
              <a:rPr lang="ru-RU" b="1" dirty="0" smtClean="0"/>
              <a:t>готовим</a:t>
            </a:r>
            <a:r>
              <a:rPr lang="ru-RU" dirty="0" smtClean="0"/>
              <a:t> суп.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Прошу вас (о чём?)</a:t>
            </a:r>
            <a:r>
              <a:rPr lang="ru-RU" b="1" dirty="0" smtClean="0"/>
              <a:t>не шуметь.</a:t>
            </a:r>
            <a:endParaRPr lang="ru-RU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Желание (какое?)</a:t>
            </a:r>
            <a:r>
              <a:rPr lang="ru-RU" b="1" dirty="0" smtClean="0"/>
              <a:t>готовить </a:t>
            </a:r>
            <a:r>
              <a:rPr lang="ru-RU" dirty="0" smtClean="0"/>
              <a:t>было у него постоянным.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Мечта (какая?)</a:t>
            </a:r>
            <a:r>
              <a:rPr lang="ru-RU" b="1" dirty="0" smtClean="0"/>
              <a:t>накормить </a:t>
            </a:r>
            <a:r>
              <a:rPr lang="ru-RU" dirty="0" smtClean="0"/>
              <a:t>гостей  с каждой минутой становилась всё сильней.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Я пришел  на урок (с какой целью?) </a:t>
            </a:r>
            <a:r>
              <a:rPr lang="ru-RU" b="1" dirty="0" smtClean="0"/>
              <a:t>учиться.</a:t>
            </a:r>
            <a:endParaRPr lang="ru-RU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91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A193CBA-36CA-40F5-A0AC-D7D66F417A15}" type="slidenum">
              <a:rPr lang="ru-RU" smtClean="0"/>
              <a:pPr/>
              <a:t>17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78719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5">
            <a:extLst>
              <a:ext uri="{FF2B5EF4-FFF2-40B4-BE49-F238E27FC236}">
                <a16:creationId xmlns:a16="http://schemas.microsoft.com/office/drawing/2014/main" id="{63102D73-5738-49FD-AFAA-DFE5C30D63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20" r="1"/>
          <a:stretch/>
        </p:blipFill>
        <p:spPr>
          <a:xfrm>
            <a:off x="7378700" y="0"/>
            <a:ext cx="4813300" cy="6858000"/>
          </a:xfrm>
          <a:prstGeom prst="rect">
            <a:avLst/>
          </a:prstGeom>
          <a:solidFill>
            <a:srgbClr val="404058"/>
          </a:solidFill>
          <a:ln>
            <a:solidFill>
              <a:schemeClr val="bg1"/>
            </a:solidFill>
          </a:ln>
        </p:spPr>
      </p:pic>
      <p:sp>
        <p:nvSpPr>
          <p:cNvPr id="20" name="자유형: 도형 21">
            <a:extLst>
              <a:ext uri="{FF2B5EF4-FFF2-40B4-BE49-F238E27FC236}">
                <a16:creationId xmlns:a16="http://schemas.microsoft.com/office/drawing/2014/main" id="{A53F591A-5C33-4B93-BDC8-D237A300EC7C}"/>
              </a:ext>
            </a:extLst>
          </p:cNvPr>
          <p:cNvSpPr/>
          <p:nvPr/>
        </p:nvSpPr>
        <p:spPr>
          <a:xfrm>
            <a:off x="11069958" y="10072"/>
            <a:ext cx="1122042" cy="2244086"/>
          </a:xfrm>
          <a:custGeom>
            <a:avLst/>
            <a:gdLst>
              <a:gd name="connsiteX0" fmla="*/ 2068286 w 2068286"/>
              <a:gd name="connsiteY0" fmla="*/ 0 h 4136572"/>
              <a:gd name="connsiteX1" fmla="*/ 2068286 w 2068286"/>
              <a:gd name="connsiteY1" fmla="*/ 1221695 h 4136572"/>
              <a:gd name="connsiteX2" fmla="*/ 1221695 w 2068286"/>
              <a:gd name="connsiteY2" fmla="*/ 2068286 h 4136572"/>
              <a:gd name="connsiteX3" fmla="*/ 2068286 w 2068286"/>
              <a:gd name="connsiteY3" fmla="*/ 2914877 h 4136572"/>
              <a:gd name="connsiteX4" fmla="*/ 2068286 w 2068286"/>
              <a:gd name="connsiteY4" fmla="*/ 4136572 h 4136572"/>
              <a:gd name="connsiteX5" fmla="*/ 0 w 2068286"/>
              <a:gd name="connsiteY5" fmla="*/ 2068286 h 4136572"/>
              <a:gd name="connsiteX6" fmla="*/ 2068286 w 2068286"/>
              <a:gd name="connsiteY6" fmla="*/ 0 h 4136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68286" h="4136572">
                <a:moveTo>
                  <a:pt x="2068286" y="0"/>
                </a:moveTo>
                <a:lnTo>
                  <a:pt x="2068286" y="1221695"/>
                </a:lnTo>
                <a:cubicBezTo>
                  <a:pt x="1600727" y="1221695"/>
                  <a:pt x="1221695" y="1600727"/>
                  <a:pt x="1221695" y="2068286"/>
                </a:cubicBezTo>
                <a:cubicBezTo>
                  <a:pt x="1221695" y="2535845"/>
                  <a:pt x="1600727" y="2914877"/>
                  <a:pt x="2068286" y="2914877"/>
                </a:cubicBezTo>
                <a:lnTo>
                  <a:pt x="2068286" y="4136572"/>
                </a:lnTo>
                <a:cubicBezTo>
                  <a:pt x="926003" y="4136572"/>
                  <a:pt x="0" y="3210569"/>
                  <a:pt x="0" y="2068286"/>
                </a:cubicBezTo>
                <a:cubicBezTo>
                  <a:pt x="0" y="926003"/>
                  <a:pt x="926003" y="0"/>
                  <a:pt x="2068286" y="0"/>
                </a:cubicBezTo>
                <a:close/>
              </a:path>
            </a:pathLst>
          </a:custGeom>
          <a:solidFill>
            <a:srgbClr val="E85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 sz="24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4620" y="6130334"/>
            <a:ext cx="1871366" cy="663220"/>
          </a:xfrm>
          <a:prstGeom prst="rect">
            <a:avLst/>
          </a:prstGeom>
        </p:spPr>
      </p:pic>
      <p:sp>
        <p:nvSpPr>
          <p:cNvPr id="22" name="원형: 비어 있음 8">
            <a:extLst>
              <a:ext uri="{FF2B5EF4-FFF2-40B4-BE49-F238E27FC236}">
                <a16:creationId xmlns:a16="http://schemas.microsoft.com/office/drawing/2014/main" id="{E97ADC35-E20D-4743-B403-22008133D549}"/>
              </a:ext>
            </a:extLst>
          </p:cNvPr>
          <p:cNvSpPr/>
          <p:nvPr/>
        </p:nvSpPr>
        <p:spPr>
          <a:xfrm>
            <a:off x="5611304" y="4873354"/>
            <a:ext cx="1705062" cy="1705062"/>
          </a:xfrm>
          <a:prstGeom prst="donut">
            <a:avLst>
              <a:gd name="adj" fmla="val 29534"/>
            </a:avLst>
          </a:prstGeom>
          <a:solidFill>
            <a:srgbClr val="E85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76" y="1122363"/>
            <a:ext cx="7046259" cy="2387600"/>
          </a:xfrm>
        </p:spPr>
        <p:txBody>
          <a:bodyPr anchor="b"/>
          <a:lstStyle>
            <a:lvl1pPr algn="ctr">
              <a:defRPr sz="6000" b="1">
                <a:solidFill>
                  <a:srgbClr val="2A2C3D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41230" y="3602038"/>
            <a:ext cx="454319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A9431-E31A-42C7-88BF-E72B370AA113}" type="datetimeFigureOut">
              <a:rPr lang="ru-RU" smtClean="0"/>
              <a:t>16.08.2024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DB69B-589D-42D8-8347-7F26545515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738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8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4">
            <a:extLst>
              <a:ext uri="{FF2B5EF4-FFF2-40B4-BE49-F238E27FC236}">
                <a16:creationId xmlns:a16="http://schemas.microsoft.com/office/drawing/2014/main" id="{63127869-5B1F-495F-B766-A49B2818E8C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93486" y="1471384"/>
            <a:ext cx="11205028" cy="2935509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8" name="원형: 비어 있음 17">
            <a:extLst>
              <a:ext uri="{FF2B5EF4-FFF2-40B4-BE49-F238E27FC236}">
                <a16:creationId xmlns:a16="http://schemas.microsoft.com/office/drawing/2014/main" id="{56585E91-3047-4FE9-8820-29AA2DAD93B1}"/>
              </a:ext>
            </a:extLst>
          </p:cNvPr>
          <p:cNvSpPr/>
          <p:nvPr/>
        </p:nvSpPr>
        <p:spPr>
          <a:xfrm>
            <a:off x="0" y="5871044"/>
            <a:ext cx="986956" cy="986956"/>
          </a:xfrm>
          <a:prstGeom prst="donut">
            <a:avLst>
              <a:gd name="adj" fmla="val 29534"/>
            </a:avLst>
          </a:prstGeom>
          <a:solidFill>
            <a:srgbClr val="4040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" name="자유형: 도형 18">
            <a:extLst>
              <a:ext uri="{FF2B5EF4-FFF2-40B4-BE49-F238E27FC236}">
                <a16:creationId xmlns:a16="http://schemas.microsoft.com/office/drawing/2014/main" id="{E942D94E-FBD9-44E3-9062-9F9AD6CB0E06}"/>
              </a:ext>
            </a:extLst>
          </p:cNvPr>
          <p:cNvSpPr/>
          <p:nvPr/>
        </p:nvSpPr>
        <p:spPr>
          <a:xfrm>
            <a:off x="11542518" y="10072"/>
            <a:ext cx="649481" cy="1298964"/>
          </a:xfrm>
          <a:custGeom>
            <a:avLst/>
            <a:gdLst>
              <a:gd name="connsiteX0" fmla="*/ 2068286 w 2068286"/>
              <a:gd name="connsiteY0" fmla="*/ 0 h 4136572"/>
              <a:gd name="connsiteX1" fmla="*/ 2068286 w 2068286"/>
              <a:gd name="connsiteY1" fmla="*/ 1221695 h 4136572"/>
              <a:gd name="connsiteX2" fmla="*/ 1221695 w 2068286"/>
              <a:gd name="connsiteY2" fmla="*/ 2068286 h 4136572"/>
              <a:gd name="connsiteX3" fmla="*/ 2068286 w 2068286"/>
              <a:gd name="connsiteY3" fmla="*/ 2914877 h 4136572"/>
              <a:gd name="connsiteX4" fmla="*/ 2068286 w 2068286"/>
              <a:gd name="connsiteY4" fmla="*/ 4136572 h 4136572"/>
              <a:gd name="connsiteX5" fmla="*/ 0 w 2068286"/>
              <a:gd name="connsiteY5" fmla="*/ 2068286 h 4136572"/>
              <a:gd name="connsiteX6" fmla="*/ 2068286 w 2068286"/>
              <a:gd name="connsiteY6" fmla="*/ 0 h 4136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68286" h="4136572">
                <a:moveTo>
                  <a:pt x="2068286" y="0"/>
                </a:moveTo>
                <a:lnTo>
                  <a:pt x="2068286" y="1221695"/>
                </a:lnTo>
                <a:cubicBezTo>
                  <a:pt x="1600727" y="1221695"/>
                  <a:pt x="1221695" y="1600727"/>
                  <a:pt x="1221695" y="2068286"/>
                </a:cubicBezTo>
                <a:cubicBezTo>
                  <a:pt x="1221695" y="2535845"/>
                  <a:pt x="1600727" y="2914877"/>
                  <a:pt x="2068286" y="2914877"/>
                </a:cubicBezTo>
                <a:lnTo>
                  <a:pt x="2068286" y="4136572"/>
                </a:lnTo>
                <a:cubicBezTo>
                  <a:pt x="926003" y="4136572"/>
                  <a:pt x="0" y="3210569"/>
                  <a:pt x="0" y="2068286"/>
                </a:cubicBezTo>
                <a:cubicBezTo>
                  <a:pt x="0" y="926003"/>
                  <a:pt x="926003" y="0"/>
                  <a:pt x="2068286" y="0"/>
                </a:cubicBezTo>
                <a:close/>
              </a:path>
            </a:pathLst>
          </a:custGeom>
          <a:solidFill>
            <a:srgbClr val="E85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 sz="24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5580" y="6183674"/>
            <a:ext cx="1799976" cy="63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27545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9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>
            <a:extLst>
              <a:ext uri="{FF2B5EF4-FFF2-40B4-BE49-F238E27FC236}">
                <a16:creationId xmlns:a16="http://schemas.microsoft.com/office/drawing/2014/main" id="{CD7E7407-F2F1-4677-8021-3AE6B50D36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85" b="-1"/>
          <a:stretch/>
        </p:blipFill>
        <p:spPr>
          <a:xfrm>
            <a:off x="0" y="3242733"/>
            <a:ext cx="12192000" cy="3615266"/>
          </a:xfrm>
          <a:prstGeom prst="rect">
            <a:avLst/>
          </a:prstGeom>
        </p:spPr>
      </p:pic>
      <p:sp>
        <p:nvSpPr>
          <p:cNvPr id="19" name="원형: 비어 있음 18">
            <a:extLst>
              <a:ext uri="{FF2B5EF4-FFF2-40B4-BE49-F238E27FC236}">
                <a16:creationId xmlns:a16="http://schemas.microsoft.com/office/drawing/2014/main" id="{1A119FE0-1240-4EA4-B17E-C821E5D52776}"/>
              </a:ext>
            </a:extLst>
          </p:cNvPr>
          <p:cNvSpPr/>
          <p:nvPr/>
        </p:nvSpPr>
        <p:spPr>
          <a:xfrm flipV="1">
            <a:off x="0" y="10072"/>
            <a:ext cx="986956" cy="986956"/>
          </a:xfrm>
          <a:prstGeom prst="donut">
            <a:avLst>
              <a:gd name="adj" fmla="val 29534"/>
            </a:avLst>
          </a:prstGeom>
          <a:solidFill>
            <a:srgbClr val="4040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" name="자유형: 도형 19">
            <a:extLst>
              <a:ext uri="{FF2B5EF4-FFF2-40B4-BE49-F238E27FC236}">
                <a16:creationId xmlns:a16="http://schemas.microsoft.com/office/drawing/2014/main" id="{D7C1BAA2-97AD-4D05-B344-B1A3EF7EF181}"/>
              </a:ext>
            </a:extLst>
          </p:cNvPr>
          <p:cNvSpPr/>
          <p:nvPr/>
        </p:nvSpPr>
        <p:spPr>
          <a:xfrm flipV="1">
            <a:off x="11542518" y="5559036"/>
            <a:ext cx="649481" cy="1298964"/>
          </a:xfrm>
          <a:custGeom>
            <a:avLst/>
            <a:gdLst>
              <a:gd name="connsiteX0" fmla="*/ 2068286 w 2068286"/>
              <a:gd name="connsiteY0" fmla="*/ 0 h 4136572"/>
              <a:gd name="connsiteX1" fmla="*/ 2068286 w 2068286"/>
              <a:gd name="connsiteY1" fmla="*/ 1221695 h 4136572"/>
              <a:gd name="connsiteX2" fmla="*/ 1221695 w 2068286"/>
              <a:gd name="connsiteY2" fmla="*/ 2068286 h 4136572"/>
              <a:gd name="connsiteX3" fmla="*/ 2068286 w 2068286"/>
              <a:gd name="connsiteY3" fmla="*/ 2914877 h 4136572"/>
              <a:gd name="connsiteX4" fmla="*/ 2068286 w 2068286"/>
              <a:gd name="connsiteY4" fmla="*/ 4136572 h 4136572"/>
              <a:gd name="connsiteX5" fmla="*/ 0 w 2068286"/>
              <a:gd name="connsiteY5" fmla="*/ 2068286 h 4136572"/>
              <a:gd name="connsiteX6" fmla="*/ 2068286 w 2068286"/>
              <a:gd name="connsiteY6" fmla="*/ 0 h 4136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68286" h="4136572">
                <a:moveTo>
                  <a:pt x="2068286" y="0"/>
                </a:moveTo>
                <a:lnTo>
                  <a:pt x="2068286" y="1221695"/>
                </a:lnTo>
                <a:cubicBezTo>
                  <a:pt x="1600727" y="1221695"/>
                  <a:pt x="1221695" y="1600727"/>
                  <a:pt x="1221695" y="2068286"/>
                </a:cubicBezTo>
                <a:cubicBezTo>
                  <a:pt x="1221695" y="2535845"/>
                  <a:pt x="1600727" y="2914877"/>
                  <a:pt x="2068286" y="2914877"/>
                </a:cubicBezTo>
                <a:lnTo>
                  <a:pt x="2068286" y="4136572"/>
                </a:lnTo>
                <a:cubicBezTo>
                  <a:pt x="926003" y="4136572"/>
                  <a:pt x="0" y="3210569"/>
                  <a:pt x="0" y="2068286"/>
                </a:cubicBezTo>
                <a:cubicBezTo>
                  <a:pt x="0" y="926003"/>
                  <a:pt x="926003" y="0"/>
                  <a:pt x="2068286" y="0"/>
                </a:cubicBezTo>
                <a:close/>
              </a:path>
            </a:pathLst>
          </a:custGeom>
          <a:solidFill>
            <a:srgbClr val="E85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그림 개체 틀 4">
            <a:extLst>
              <a:ext uri="{FF2B5EF4-FFF2-40B4-BE49-F238E27FC236}">
                <a16:creationId xmlns:a16="http://schemas.microsoft.com/office/drawing/2014/main" id="{859A49EF-CD68-43B1-87EB-CFC8F8A5FD3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93486" y="3242733"/>
            <a:ext cx="11205028" cy="2754207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5580" y="6190719"/>
            <a:ext cx="1799976" cy="637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4167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0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자유형: 도형 20">
            <a:extLst>
              <a:ext uri="{FF2B5EF4-FFF2-40B4-BE49-F238E27FC236}">
                <a16:creationId xmlns:a16="http://schemas.microsoft.com/office/drawing/2014/main" id="{67E42294-5EF0-4E9B-9522-8663DF3A3486}"/>
              </a:ext>
            </a:extLst>
          </p:cNvPr>
          <p:cNvSpPr/>
          <p:nvPr/>
        </p:nvSpPr>
        <p:spPr>
          <a:xfrm flipH="1">
            <a:off x="0" y="1834762"/>
            <a:ext cx="1122042" cy="2244086"/>
          </a:xfrm>
          <a:custGeom>
            <a:avLst/>
            <a:gdLst>
              <a:gd name="connsiteX0" fmla="*/ 2068286 w 2068286"/>
              <a:gd name="connsiteY0" fmla="*/ 0 h 4136572"/>
              <a:gd name="connsiteX1" fmla="*/ 2068286 w 2068286"/>
              <a:gd name="connsiteY1" fmla="*/ 1221695 h 4136572"/>
              <a:gd name="connsiteX2" fmla="*/ 1221695 w 2068286"/>
              <a:gd name="connsiteY2" fmla="*/ 2068286 h 4136572"/>
              <a:gd name="connsiteX3" fmla="*/ 2068286 w 2068286"/>
              <a:gd name="connsiteY3" fmla="*/ 2914877 h 4136572"/>
              <a:gd name="connsiteX4" fmla="*/ 2068286 w 2068286"/>
              <a:gd name="connsiteY4" fmla="*/ 4136572 h 4136572"/>
              <a:gd name="connsiteX5" fmla="*/ 0 w 2068286"/>
              <a:gd name="connsiteY5" fmla="*/ 2068286 h 4136572"/>
              <a:gd name="connsiteX6" fmla="*/ 2068286 w 2068286"/>
              <a:gd name="connsiteY6" fmla="*/ 0 h 4136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68286" h="4136572">
                <a:moveTo>
                  <a:pt x="2068286" y="0"/>
                </a:moveTo>
                <a:lnTo>
                  <a:pt x="2068286" y="1221695"/>
                </a:lnTo>
                <a:cubicBezTo>
                  <a:pt x="1600727" y="1221695"/>
                  <a:pt x="1221695" y="1600727"/>
                  <a:pt x="1221695" y="2068286"/>
                </a:cubicBezTo>
                <a:cubicBezTo>
                  <a:pt x="1221695" y="2535845"/>
                  <a:pt x="1600727" y="2914877"/>
                  <a:pt x="2068286" y="2914877"/>
                </a:cubicBezTo>
                <a:lnTo>
                  <a:pt x="2068286" y="4136572"/>
                </a:lnTo>
                <a:cubicBezTo>
                  <a:pt x="926003" y="4136572"/>
                  <a:pt x="0" y="3210569"/>
                  <a:pt x="0" y="2068286"/>
                </a:cubicBezTo>
                <a:cubicBezTo>
                  <a:pt x="0" y="926003"/>
                  <a:pt x="926003" y="0"/>
                  <a:pt x="2068286" y="0"/>
                </a:cubicBezTo>
                <a:close/>
              </a:path>
            </a:pathLst>
          </a:custGeom>
          <a:solidFill>
            <a:srgbClr val="E85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" name="자유형: 도형 19">
            <a:extLst>
              <a:ext uri="{FF2B5EF4-FFF2-40B4-BE49-F238E27FC236}">
                <a16:creationId xmlns:a16="http://schemas.microsoft.com/office/drawing/2014/main" id="{9F2A0FAE-7E32-4969-BDD6-6A9BF3D6CCD5}"/>
              </a:ext>
            </a:extLst>
          </p:cNvPr>
          <p:cNvSpPr/>
          <p:nvPr/>
        </p:nvSpPr>
        <p:spPr>
          <a:xfrm>
            <a:off x="11069958" y="1834762"/>
            <a:ext cx="1122042" cy="2244086"/>
          </a:xfrm>
          <a:custGeom>
            <a:avLst/>
            <a:gdLst>
              <a:gd name="connsiteX0" fmla="*/ 2068286 w 2068286"/>
              <a:gd name="connsiteY0" fmla="*/ 0 h 4136572"/>
              <a:gd name="connsiteX1" fmla="*/ 2068286 w 2068286"/>
              <a:gd name="connsiteY1" fmla="*/ 1221695 h 4136572"/>
              <a:gd name="connsiteX2" fmla="*/ 1221695 w 2068286"/>
              <a:gd name="connsiteY2" fmla="*/ 2068286 h 4136572"/>
              <a:gd name="connsiteX3" fmla="*/ 2068286 w 2068286"/>
              <a:gd name="connsiteY3" fmla="*/ 2914877 h 4136572"/>
              <a:gd name="connsiteX4" fmla="*/ 2068286 w 2068286"/>
              <a:gd name="connsiteY4" fmla="*/ 4136572 h 4136572"/>
              <a:gd name="connsiteX5" fmla="*/ 0 w 2068286"/>
              <a:gd name="connsiteY5" fmla="*/ 2068286 h 4136572"/>
              <a:gd name="connsiteX6" fmla="*/ 2068286 w 2068286"/>
              <a:gd name="connsiteY6" fmla="*/ 0 h 4136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68286" h="4136572">
                <a:moveTo>
                  <a:pt x="2068286" y="0"/>
                </a:moveTo>
                <a:lnTo>
                  <a:pt x="2068286" y="1221695"/>
                </a:lnTo>
                <a:cubicBezTo>
                  <a:pt x="1600727" y="1221695"/>
                  <a:pt x="1221695" y="1600727"/>
                  <a:pt x="1221695" y="2068286"/>
                </a:cubicBezTo>
                <a:cubicBezTo>
                  <a:pt x="1221695" y="2535845"/>
                  <a:pt x="1600727" y="2914877"/>
                  <a:pt x="2068286" y="2914877"/>
                </a:cubicBezTo>
                <a:lnTo>
                  <a:pt x="2068286" y="4136572"/>
                </a:lnTo>
                <a:cubicBezTo>
                  <a:pt x="926003" y="4136572"/>
                  <a:pt x="0" y="3210569"/>
                  <a:pt x="0" y="2068286"/>
                </a:cubicBezTo>
                <a:cubicBezTo>
                  <a:pt x="0" y="926003"/>
                  <a:pt x="926003" y="0"/>
                  <a:pt x="2068286" y="0"/>
                </a:cubicBezTo>
                <a:close/>
              </a:path>
            </a:pathLst>
          </a:custGeom>
          <a:solidFill>
            <a:srgbClr val="4040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그림 개체 틀 7">
            <a:extLst>
              <a:ext uri="{FF2B5EF4-FFF2-40B4-BE49-F238E27FC236}">
                <a16:creationId xmlns:a16="http://schemas.microsoft.com/office/drawing/2014/main" id="{9288E1AD-037E-4A95-B20B-FFA91BDB3D1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31494" y="1956255"/>
            <a:ext cx="3441532" cy="200110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7" name="그림 개체 틀 7">
            <a:extLst>
              <a:ext uri="{FF2B5EF4-FFF2-40B4-BE49-F238E27FC236}">
                <a16:creationId xmlns:a16="http://schemas.microsoft.com/office/drawing/2014/main" id="{9638C275-1DB2-46E8-97B4-D505726F3CF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75234" y="1956255"/>
            <a:ext cx="3441532" cy="200110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8F7432C2-D749-44F5-A4A1-FA0F4BF606E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118974" y="1956255"/>
            <a:ext cx="3441532" cy="200110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6176054"/>
            <a:ext cx="1799976" cy="63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82830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1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그림 16">
            <a:extLst>
              <a:ext uri="{FF2B5EF4-FFF2-40B4-BE49-F238E27FC236}">
                <a16:creationId xmlns:a16="http://schemas.microsoft.com/office/drawing/2014/main" id="{833B7528-7CA5-49B1-A3C2-8CB53543C4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원형: 비어 있음 19">
            <a:extLst>
              <a:ext uri="{FF2B5EF4-FFF2-40B4-BE49-F238E27FC236}">
                <a16:creationId xmlns:a16="http://schemas.microsoft.com/office/drawing/2014/main" id="{D3EC6320-B4F9-4B00-A65F-156AE2C11A9B}"/>
              </a:ext>
            </a:extLst>
          </p:cNvPr>
          <p:cNvSpPr/>
          <p:nvPr/>
        </p:nvSpPr>
        <p:spPr>
          <a:xfrm flipH="1" flipV="1">
            <a:off x="11205043" y="10072"/>
            <a:ext cx="986956" cy="986956"/>
          </a:xfrm>
          <a:prstGeom prst="donut">
            <a:avLst>
              <a:gd name="adj" fmla="val 29534"/>
            </a:avLst>
          </a:prstGeom>
          <a:solidFill>
            <a:srgbClr val="E85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" name="자유형: 도형 20">
            <a:extLst>
              <a:ext uri="{FF2B5EF4-FFF2-40B4-BE49-F238E27FC236}">
                <a16:creationId xmlns:a16="http://schemas.microsoft.com/office/drawing/2014/main" id="{12EBB817-5CDA-4824-B6FC-5DAAAAD57AA8}"/>
              </a:ext>
            </a:extLst>
          </p:cNvPr>
          <p:cNvSpPr/>
          <p:nvPr/>
        </p:nvSpPr>
        <p:spPr>
          <a:xfrm flipH="1" flipV="1">
            <a:off x="0" y="5559036"/>
            <a:ext cx="649481" cy="1298964"/>
          </a:xfrm>
          <a:custGeom>
            <a:avLst/>
            <a:gdLst>
              <a:gd name="connsiteX0" fmla="*/ 2068286 w 2068286"/>
              <a:gd name="connsiteY0" fmla="*/ 0 h 4136572"/>
              <a:gd name="connsiteX1" fmla="*/ 2068286 w 2068286"/>
              <a:gd name="connsiteY1" fmla="*/ 1221695 h 4136572"/>
              <a:gd name="connsiteX2" fmla="*/ 1221695 w 2068286"/>
              <a:gd name="connsiteY2" fmla="*/ 2068286 h 4136572"/>
              <a:gd name="connsiteX3" fmla="*/ 2068286 w 2068286"/>
              <a:gd name="connsiteY3" fmla="*/ 2914877 h 4136572"/>
              <a:gd name="connsiteX4" fmla="*/ 2068286 w 2068286"/>
              <a:gd name="connsiteY4" fmla="*/ 4136572 h 4136572"/>
              <a:gd name="connsiteX5" fmla="*/ 0 w 2068286"/>
              <a:gd name="connsiteY5" fmla="*/ 2068286 h 4136572"/>
              <a:gd name="connsiteX6" fmla="*/ 2068286 w 2068286"/>
              <a:gd name="connsiteY6" fmla="*/ 0 h 4136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68286" h="4136572">
                <a:moveTo>
                  <a:pt x="2068286" y="0"/>
                </a:moveTo>
                <a:lnTo>
                  <a:pt x="2068286" y="1221695"/>
                </a:lnTo>
                <a:cubicBezTo>
                  <a:pt x="1600727" y="1221695"/>
                  <a:pt x="1221695" y="1600727"/>
                  <a:pt x="1221695" y="2068286"/>
                </a:cubicBezTo>
                <a:cubicBezTo>
                  <a:pt x="1221695" y="2535845"/>
                  <a:pt x="1600727" y="2914877"/>
                  <a:pt x="2068286" y="2914877"/>
                </a:cubicBezTo>
                <a:lnTo>
                  <a:pt x="2068286" y="4136572"/>
                </a:lnTo>
                <a:cubicBezTo>
                  <a:pt x="926003" y="4136572"/>
                  <a:pt x="0" y="3210569"/>
                  <a:pt x="0" y="2068286"/>
                </a:cubicBezTo>
                <a:cubicBezTo>
                  <a:pt x="0" y="926003"/>
                  <a:pt x="926003" y="0"/>
                  <a:pt x="2068286" y="0"/>
                </a:cubicBezTo>
                <a:close/>
              </a:path>
            </a:pathLst>
          </a:custGeom>
          <a:solidFill>
            <a:srgbClr val="E85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 sz="24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5580" y="6190719"/>
            <a:ext cx="1799976" cy="637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05420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2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그림 19">
            <a:extLst>
              <a:ext uri="{FF2B5EF4-FFF2-40B4-BE49-F238E27FC236}">
                <a16:creationId xmlns:a16="http://schemas.microsoft.com/office/drawing/2014/main" id="{CA26E7AF-1A34-4312-BD26-6BF7B367D6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83"/>
          <a:stretch/>
        </p:blipFill>
        <p:spPr>
          <a:xfrm>
            <a:off x="8483600" y="0"/>
            <a:ext cx="3708399" cy="6858000"/>
          </a:xfrm>
          <a:prstGeom prst="rect">
            <a:avLst/>
          </a:prstGeom>
        </p:spPr>
      </p:pic>
      <p:sp>
        <p:nvSpPr>
          <p:cNvPr id="21" name="원형: 비어 있음 20">
            <a:extLst>
              <a:ext uri="{FF2B5EF4-FFF2-40B4-BE49-F238E27FC236}">
                <a16:creationId xmlns:a16="http://schemas.microsoft.com/office/drawing/2014/main" id="{0064244D-8ABB-43AA-B50A-011C877F1381}"/>
              </a:ext>
            </a:extLst>
          </p:cNvPr>
          <p:cNvSpPr/>
          <p:nvPr/>
        </p:nvSpPr>
        <p:spPr>
          <a:xfrm>
            <a:off x="10486938" y="0"/>
            <a:ext cx="1705062" cy="1705062"/>
          </a:xfrm>
          <a:prstGeom prst="donut">
            <a:avLst>
              <a:gd name="adj" fmla="val 29534"/>
            </a:avLst>
          </a:prstGeom>
          <a:solidFill>
            <a:srgbClr val="E85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" name="자유형: 도형 21">
            <a:extLst>
              <a:ext uri="{FF2B5EF4-FFF2-40B4-BE49-F238E27FC236}">
                <a16:creationId xmlns:a16="http://schemas.microsoft.com/office/drawing/2014/main" id="{E21F158A-2A97-44D7-8781-689296DF9855}"/>
              </a:ext>
            </a:extLst>
          </p:cNvPr>
          <p:cNvSpPr/>
          <p:nvPr/>
        </p:nvSpPr>
        <p:spPr>
          <a:xfrm rot="5400000">
            <a:off x="7922579" y="5174936"/>
            <a:ext cx="1122042" cy="2244086"/>
          </a:xfrm>
          <a:custGeom>
            <a:avLst/>
            <a:gdLst>
              <a:gd name="connsiteX0" fmla="*/ 2068286 w 2068286"/>
              <a:gd name="connsiteY0" fmla="*/ 0 h 4136572"/>
              <a:gd name="connsiteX1" fmla="*/ 2068286 w 2068286"/>
              <a:gd name="connsiteY1" fmla="*/ 1221695 h 4136572"/>
              <a:gd name="connsiteX2" fmla="*/ 1221695 w 2068286"/>
              <a:gd name="connsiteY2" fmla="*/ 2068286 h 4136572"/>
              <a:gd name="connsiteX3" fmla="*/ 2068286 w 2068286"/>
              <a:gd name="connsiteY3" fmla="*/ 2914877 h 4136572"/>
              <a:gd name="connsiteX4" fmla="*/ 2068286 w 2068286"/>
              <a:gd name="connsiteY4" fmla="*/ 4136572 h 4136572"/>
              <a:gd name="connsiteX5" fmla="*/ 0 w 2068286"/>
              <a:gd name="connsiteY5" fmla="*/ 2068286 h 4136572"/>
              <a:gd name="connsiteX6" fmla="*/ 2068286 w 2068286"/>
              <a:gd name="connsiteY6" fmla="*/ 0 h 4136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68286" h="4136572">
                <a:moveTo>
                  <a:pt x="2068286" y="0"/>
                </a:moveTo>
                <a:lnTo>
                  <a:pt x="2068286" y="1221695"/>
                </a:lnTo>
                <a:cubicBezTo>
                  <a:pt x="1600727" y="1221695"/>
                  <a:pt x="1221695" y="1600727"/>
                  <a:pt x="1221695" y="2068286"/>
                </a:cubicBezTo>
                <a:cubicBezTo>
                  <a:pt x="1221695" y="2535845"/>
                  <a:pt x="1600727" y="2914877"/>
                  <a:pt x="2068286" y="2914877"/>
                </a:cubicBezTo>
                <a:lnTo>
                  <a:pt x="2068286" y="4136572"/>
                </a:lnTo>
                <a:cubicBezTo>
                  <a:pt x="926003" y="4136572"/>
                  <a:pt x="0" y="3210569"/>
                  <a:pt x="0" y="2068286"/>
                </a:cubicBezTo>
                <a:cubicBezTo>
                  <a:pt x="0" y="926003"/>
                  <a:pt x="926003" y="0"/>
                  <a:pt x="2068286" y="0"/>
                </a:cubicBezTo>
                <a:close/>
              </a:path>
            </a:pathLst>
          </a:custGeom>
          <a:solidFill>
            <a:srgbClr val="E85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" name="그림 개체 틀 11">
            <a:extLst>
              <a:ext uri="{FF2B5EF4-FFF2-40B4-BE49-F238E27FC236}">
                <a16:creationId xmlns:a16="http://schemas.microsoft.com/office/drawing/2014/main" id="{575E4761-DAE9-4DE1-BC33-DB19FFE38D6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245773" y="723085"/>
            <a:ext cx="2563220" cy="5415776"/>
          </a:xfrm>
          <a:prstGeom prst="roundRect">
            <a:avLst>
              <a:gd name="adj" fmla="val 11269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>
              <a:defRPr lang="ko-KR" altLang="en-US" sz="20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6198339"/>
            <a:ext cx="1799976" cy="637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17158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3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그림 18">
            <a:extLst>
              <a:ext uri="{FF2B5EF4-FFF2-40B4-BE49-F238E27FC236}">
                <a16:creationId xmlns:a16="http://schemas.microsoft.com/office/drawing/2014/main" id="{C96A2EB7-7C57-4DDD-A69B-B91C260ECA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83"/>
          <a:stretch/>
        </p:blipFill>
        <p:spPr>
          <a:xfrm flipH="1">
            <a:off x="0" y="0"/>
            <a:ext cx="3708399" cy="6858000"/>
          </a:xfrm>
          <a:prstGeom prst="rect">
            <a:avLst/>
          </a:prstGeom>
        </p:spPr>
      </p:pic>
      <p:sp>
        <p:nvSpPr>
          <p:cNvPr id="22" name="원형: 비어 있음 21">
            <a:extLst>
              <a:ext uri="{FF2B5EF4-FFF2-40B4-BE49-F238E27FC236}">
                <a16:creationId xmlns:a16="http://schemas.microsoft.com/office/drawing/2014/main" id="{AC098B20-49A7-4F4E-AD93-11A261CF599D}"/>
              </a:ext>
            </a:extLst>
          </p:cNvPr>
          <p:cNvSpPr/>
          <p:nvPr/>
        </p:nvSpPr>
        <p:spPr>
          <a:xfrm flipH="1" flipV="1">
            <a:off x="0" y="5152938"/>
            <a:ext cx="1705062" cy="1705062"/>
          </a:xfrm>
          <a:prstGeom prst="donut">
            <a:avLst>
              <a:gd name="adj" fmla="val 29534"/>
            </a:avLst>
          </a:prstGeom>
          <a:solidFill>
            <a:srgbClr val="E85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" name="자유형: 도형 22">
            <a:extLst>
              <a:ext uri="{FF2B5EF4-FFF2-40B4-BE49-F238E27FC236}">
                <a16:creationId xmlns:a16="http://schemas.microsoft.com/office/drawing/2014/main" id="{0A387090-7CF4-4F6D-9913-6E1C2D3A275E}"/>
              </a:ext>
            </a:extLst>
          </p:cNvPr>
          <p:cNvSpPr/>
          <p:nvPr/>
        </p:nvSpPr>
        <p:spPr>
          <a:xfrm rot="5400000" flipH="1" flipV="1">
            <a:off x="3147379" y="-561022"/>
            <a:ext cx="1122042" cy="2244086"/>
          </a:xfrm>
          <a:custGeom>
            <a:avLst/>
            <a:gdLst>
              <a:gd name="connsiteX0" fmla="*/ 2068286 w 2068286"/>
              <a:gd name="connsiteY0" fmla="*/ 0 h 4136572"/>
              <a:gd name="connsiteX1" fmla="*/ 2068286 w 2068286"/>
              <a:gd name="connsiteY1" fmla="*/ 1221695 h 4136572"/>
              <a:gd name="connsiteX2" fmla="*/ 1221695 w 2068286"/>
              <a:gd name="connsiteY2" fmla="*/ 2068286 h 4136572"/>
              <a:gd name="connsiteX3" fmla="*/ 2068286 w 2068286"/>
              <a:gd name="connsiteY3" fmla="*/ 2914877 h 4136572"/>
              <a:gd name="connsiteX4" fmla="*/ 2068286 w 2068286"/>
              <a:gd name="connsiteY4" fmla="*/ 4136572 h 4136572"/>
              <a:gd name="connsiteX5" fmla="*/ 0 w 2068286"/>
              <a:gd name="connsiteY5" fmla="*/ 2068286 h 4136572"/>
              <a:gd name="connsiteX6" fmla="*/ 2068286 w 2068286"/>
              <a:gd name="connsiteY6" fmla="*/ 0 h 4136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68286" h="4136572">
                <a:moveTo>
                  <a:pt x="2068286" y="0"/>
                </a:moveTo>
                <a:lnTo>
                  <a:pt x="2068286" y="1221695"/>
                </a:lnTo>
                <a:cubicBezTo>
                  <a:pt x="1600727" y="1221695"/>
                  <a:pt x="1221695" y="1600727"/>
                  <a:pt x="1221695" y="2068286"/>
                </a:cubicBezTo>
                <a:cubicBezTo>
                  <a:pt x="1221695" y="2535845"/>
                  <a:pt x="1600727" y="2914877"/>
                  <a:pt x="2068286" y="2914877"/>
                </a:cubicBezTo>
                <a:lnTo>
                  <a:pt x="2068286" y="4136572"/>
                </a:lnTo>
                <a:cubicBezTo>
                  <a:pt x="926003" y="4136572"/>
                  <a:pt x="0" y="3210569"/>
                  <a:pt x="0" y="2068286"/>
                </a:cubicBezTo>
                <a:cubicBezTo>
                  <a:pt x="0" y="926003"/>
                  <a:pt x="926003" y="0"/>
                  <a:pt x="2068286" y="0"/>
                </a:cubicBezTo>
                <a:close/>
              </a:path>
            </a:pathLst>
          </a:custGeom>
          <a:solidFill>
            <a:srgbClr val="E85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" name="그림 개체 틀 5">
            <a:extLst>
              <a:ext uri="{FF2B5EF4-FFF2-40B4-BE49-F238E27FC236}">
                <a16:creationId xmlns:a16="http://schemas.microsoft.com/office/drawing/2014/main" id="{520C00FC-5E12-469C-BB4A-26F967502BB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45091" y="945615"/>
            <a:ext cx="6633748" cy="4966769"/>
          </a:xfrm>
          <a:prstGeom prst="roundRect">
            <a:avLst>
              <a:gd name="adj" fmla="val 174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0" marR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960" y="6168434"/>
            <a:ext cx="1799976" cy="63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56422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4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그림 18">
            <a:extLst>
              <a:ext uri="{FF2B5EF4-FFF2-40B4-BE49-F238E27FC236}">
                <a16:creationId xmlns:a16="http://schemas.microsoft.com/office/drawing/2014/main" id="{FB0332E3-B7C1-4A87-BD92-6FF003A7D3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83"/>
          <a:stretch/>
        </p:blipFill>
        <p:spPr>
          <a:xfrm>
            <a:off x="8483600" y="0"/>
            <a:ext cx="3708399" cy="6858000"/>
          </a:xfrm>
          <a:prstGeom prst="rect">
            <a:avLst/>
          </a:prstGeom>
        </p:spPr>
      </p:pic>
      <p:sp>
        <p:nvSpPr>
          <p:cNvPr id="22" name="원형: 비어 있음 21">
            <a:extLst>
              <a:ext uri="{FF2B5EF4-FFF2-40B4-BE49-F238E27FC236}">
                <a16:creationId xmlns:a16="http://schemas.microsoft.com/office/drawing/2014/main" id="{4C0294B5-32CF-47D9-8B39-A62FEDE463C7}"/>
              </a:ext>
            </a:extLst>
          </p:cNvPr>
          <p:cNvSpPr/>
          <p:nvPr/>
        </p:nvSpPr>
        <p:spPr>
          <a:xfrm flipH="1">
            <a:off x="7631068" y="0"/>
            <a:ext cx="1705062" cy="1705062"/>
          </a:xfrm>
          <a:prstGeom prst="donut">
            <a:avLst>
              <a:gd name="adj" fmla="val 29534"/>
            </a:avLst>
          </a:prstGeom>
          <a:solidFill>
            <a:srgbClr val="E85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" name="자유형: 도형 22">
            <a:extLst>
              <a:ext uri="{FF2B5EF4-FFF2-40B4-BE49-F238E27FC236}">
                <a16:creationId xmlns:a16="http://schemas.microsoft.com/office/drawing/2014/main" id="{BFB6FCD0-CA9B-4EDC-8F6B-54609C0395A7}"/>
              </a:ext>
            </a:extLst>
          </p:cNvPr>
          <p:cNvSpPr/>
          <p:nvPr/>
        </p:nvSpPr>
        <p:spPr>
          <a:xfrm rot="16200000" flipH="1">
            <a:off x="10508936" y="5174936"/>
            <a:ext cx="1122042" cy="2244086"/>
          </a:xfrm>
          <a:custGeom>
            <a:avLst/>
            <a:gdLst>
              <a:gd name="connsiteX0" fmla="*/ 2068286 w 2068286"/>
              <a:gd name="connsiteY0" fmla="*/ 0 h 4136572"/>
              <a:gd name="connsiteX1" fmla="*/ 2068286 w 2068286"/>
              <a:gd name="connsiteY1" fmla="*/ 1221695 h 4136572"/>
              <a:gd name="connsiteX2" fmla="*/ 1221695 w 2068286"/>
              <a:gd name="connsiteY2" fmla="*/ 2068286 h 4136572"/>
              <a:gd name="connsiteX3" fmla="*/ 2068286 w 2068286"/>
              <a:gd name="connsiteY3" fmla="*/ 2914877 h 4136572"/>
              <a:gd name="connsiteX4" fmla="*/ 2068286 w 2068286"/>
              <a:gd name="connsiteY4" fmla="*/ 4136572 h 4136572"/>
              <a:gd name="connsiteX5" fmla="*/ 0 w 2068286"/>
              <a:gd name="connsiteY5" fmla="*/ 2068286 h 4136572"/>
              <a:gd name="connsiteX6" fmla="*/ 2068286 w 2068286"/>
              <a:gd name="connsiteY6" fmla="*/ 0 h 4136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68286" h="4136572">
                <a:moveTo>
                  <a:pt x="2068286" y="0"/>
                </a:moveTo>
                <a:lnTo>
                  <a:pt x="2068286" y="1221695"/>
                </a:lnTo>
                <a:cubicBezTo>
                  <a:pt x="1600727" y="1221695"/>
                  <a:pt x="1221695" y="1600727"/>
                  <a:pt x="1221695" y="2068286"/>
                </a:cubicBezTo>
                <a:cubicBezTo>
                  <a:pt x="1221695" y="2535845"/>
                  <a:pt x="1600727" y="2914877"/>
                  <a:pt x="2068286" y="2914877"/>
                </a:cubicBezTo>
                <a:lnTo>
                  <a:pt x="2068286" y="4136572"/>
                </a:lnTo>
                <a:cubicBezTo>
                  <a:pt x="926003" y="4136572"/>
                  <a:pt x="0" y="3210569"/>
                  <a:pt x="0" y="2068286"/>
                </a:cubicBezTo>
                <a:cubicBezTo>
                  <a:pt x="0" y="926003"/>
                  <a:pt x="926003" y="0"/>
                  <a:pt x="2068286" y="0"/>
                </a:cubicBezTo>
                <a:close/>
              </a:path>
            </a:pathLst>
          </a:custGeom>
          <a:solidFill>
            <a:srgbClr val="E85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" name="그림 개체 틀 8">
            <a:extLst>
              <a:ext uri="{FF2B5EF4-FFF2-40B4-BE49-F238E27FC236}">
                <a16:creationId xmlns:a16="http://schemas.microsoft.com/office/drawing/2014/main" id="{2571A6C4-C578-42BC-A095-DB31325A487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033830" y="895348"/>
            <a:ext cx="7067557" cy="4608515"/>
          </a:xfrm>
          <a:prstGeom prst="roundRect">
            <a:avLst>
              <a:gd name="adj" fmla="val 684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5580" y="6167859"/>
            <a:ext cx="1799976" cy="637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85086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5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320113D4-9B8D-4595-9CBB-B66FB9E951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8A59F498-CB31-42C5-8F44-DE5BDE3DA1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자유형: 도형 9">
            <a:extLst>
              <a:ext uri="{FF2B5EF4-FFF2-40B4-BE49-F238E27FC236}">
                <a16:creationId xmlns:a16="http://schemas.microsoft.com/office/drawing/2014/main" id="{3B2BB73D-FF25-4E6D-9F9F-EF3FC386D1AC}"/>
              </a:ext>
            </a:extLst>
          </p:cNvPr>
          <p:cNvSpPr/>
          <p:nvPr/>
        </p:nvSpPr>
        <p:spPr>
          <a:xfrm flipH="1">
            <a:off x="0" y="10072"/>
            <a:ext cx="732366" cy="1439335"/>
          </a:xfrm>
          <a:custGeom>
            <a:avLst/>
            <a:gdLst>
              <a:gd name="connsiteX0" fmla="*/ 2068286 w 2068286"/>
              <a:gd name="connsiteY0" fmla="*/ 0 h 4136572"/>
              <a:gd name="connsiteX1" fmla="*/ 2068286 w 2068286"/>
              <a:gd name="connsiteY1" fmla="*/ 1221695 h 4136572"/>
              <a:gd name="connsiteX2" fmla="*/ 1221695 w 2068286"/>
              <a:gd name="connsiteY2" fmla="*/ 2068286 h 4136572"/>
              <a:gd name="connsiteX3" fmla="*/ 2068286 w 2068286"/>
              <a:gd name="connsiteY3" fmla="*/ 2914877 h 4136572"/>
              <a:gd name="connsiteX4" fmla="*/ 2068286 w 2068286"/>
              <a:gd name="connsiteY4" fmla="*/ 4136572 h 4136572"/>
              <a:gd name="connsiteX5" fmla="*/ 0 w 2068286"/>
              <a:gd name="connsiteY5" fmla="*/ 2068286 h 4136572"/>
              <a:gd name="connsiteX6" fmla="*/ 2068286 w 2068286"/>
              <a:gd name="connsiteY6" fmla="*/ 0 h 4136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68286" h="4136572">
                <a:moveTo>
                  <a:pt x="2068286" y="0"/>
                </a:moveTo>
                <a:lnTo>
                  <a:pt x="2068286" y="1221695"/>
                </a:lnTo>
                <a:cubicBezTo>
                  <a:pt x="1600727" y="1221695"/>
                  <a:pt x="1221695" y="1600727"/>
                  <a:pt x="1221695" y="2068286"/>
                </a:cubicBezTo>
                <a:cubicBezTo>
                  <a:pt x="1221695" y="2535845"/>
                  <a:pt x="1600727" y="2914877"/>
                  <a:pt x="2068286" y="2914877"/>
                </a:cubicBezTo>
                <a:lnTo>
                  <a:pt x="2068286" y="4136572"/>
                </a:lnTo>
                <a:cubicBezTo>
                  <a:pt x="926003" y="4136572"/>
                  <a:pt x="0" y="3210569"/>
                  <a:pt x="0" y="2068286"/>
                </a:cubicBezTo>
                <a:cubicBezTo>
                  <a:pt x="0" y="926003"/>
                  <a:pt x="926003" y="0"/>
                  <a:pt x="2068286" y="0"/>
                </a:cubicBezTo>
                <a:close/>
              </a:path>
            </a:pathLst>
          </a:custGeom>
          <a:solidFill>
            <a:srgbClr val="E85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" name="자유형: 도형 10">
            <a:extLst>
              <a:ext uri="{FF2B5EF4-FFF2-40B4-BE49-F238E27FC236}">
                <a16:creationId xmlns:a16="http://schemas.microsoft.com/office/drawing/2014/main" id="{4243F93E-6502-4090-AD99-D2AD8C814F4D}"/>
              </a:ext>
            </a:extLst>
          </p:cNvPr>
          <p:cNvSpPr/>
          <p:nvPr/>
        </p:nvSpPr>
        <p:spPr>
          <a:xfrm rot="10800000" flipH="1">
            <a:off x="11459634" y="5418665"/>
            <a:ext cx="732366" cy="1439335"/>
          </a:xfrm>
          <a:custGeom>
            <a:avLst/>
            <a:gdLst>
              <a:gd name="connsiteX0" fmla="*/ 2068286 w 2068286"/>
              <a:gd name="connsiteY0" fmla="*/ 0 h 4136572"/>
              <a:gd name="connsiteX1" fmla="*/ 2068286 w 2068286"/>
              <a:gd name="connsiteY1" fmla="*/ 1221695 h 4136572"/>
              <a:gd name="connsiteX2" fmla="*/ 1221695 w 2068286"/>
              <a:gd name="connsiteY2" fmla="*/ 2068286 h 4136572"/>
              <a:gd name="connsiteX3" fmla="*/ 2068286 w 2068286"/>
              <a:gd name="connsiteY3" fmla="*/ 2914877 h 4136572"/>
              <a:gd name="connsiteX4" fmla="*/ 2068286 w 2068286"/>
              <a:gd name="connsiteY4" fmla="*/ 4136572 h 4136572"/>
              <a:gd name="connsiteX5" fmla="*/ 0 w 2068286"/>
              <a:gd name="connsiteY5" fmla="*/ 2068286 h 4136572"/>
              <a:gd name="connsiteX6" fmla="*/ 2068286 w 2068286"/>
              <a:gd name="connsiteY6" fmla="*/ 0 h 4136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68286" h="4136572">
                <a:moveTo>
                  <a:pt x="2068286" y="0"/>
                </a:moveTo>
                <a:lnTo>
                  <a:pt x="2068286" y="1221695"/>
                </a:lnTo>
                <a:cubicBezTo>
                  <a:pt x="1600727" y="1221695"/>
                  <a:pt x="1221695" y="1600727"/>
                  <a:pt x="1221695" y="2068286"/>
                </a:cubicBezTo>
                <a:cubicBezTo>
                  <a:pt x="1221695" y="2535845"/>
                  <a:pt x="1600727" y="2914877"/>
                  <a:pt x="2068286" y="2914877"/>
                </a:cubicBezTo>
                <a:lnTo>
                  <a:pt x="2068286" y="4136572"/>
                </a:lnTo>
                <a:cubicBezTo>
                  <a:pt x="926003" y="4136572"/>
                  <a:pt x="0" y="3210569"/>
                  <a:pt x="0" y="2068286"/>
                </a:cubicBezTo>
                <a:cubicBezTo>
                  <a:pt x="0" y="926003"/>
                  <a:pt x="926003" y="0"/>
                  <a:pt x="2068286" y="0"/>
                </a:cubicBezTo>
                <a:close/>
              </a:path>
            </a:pathLst>
          </a:custGeom>
          <a:solidFill>
            <a:srgbClr val="E85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 sz="24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960" y="6198339"/>
            <a:ext cx="1799976" cy="637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99333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6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>
            <a:extLst>
              <a:ext uri="{FF2B5EF4-FFF2-40B4-BE49-F238E27FC236}">
                <a16:creationId xmlns:a16="http://schemas.microsoft.com/office/drawing/2014/main" id="{ACDCA194-8A4D-44D0-97F4-6B0E60D269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507"/>
          <a:stretch/>
        </p:blipFill>
        <p:spPr>
          <a:xfrm>
            <a:off x="0" y="0"/>
            <a:ext cx="4449233" cy="6858000"/>
          </a:xfrm>
          <a:prstGeom prst="rect">
            <a:avLst/>
          </a:prstGeom>
        </p:spPr>
      </p:pic>
      <p:sp>
        <p:nvSpPr>
          <p:cNvPr id="19" name="원형: 비어 있음 18">
            <a:extLst>
              <a:ext uri="{FF2B5EF4-FFF2-40B4-BE49-F238E27FC236}">
                <a16:creationId xmlns:a16="http://schemas.microsoft.com/office/drawing/2014/main" id="{1DEDBADD-8DF2-4CA1-88DF-6C1E61E904AD}"/>
              </a:ext>
            </a:extLst>
          </p:cNvPr>
          <p:cNvSpPr/>
          <p:nvPr/>
        </p:nvSpPr>
        <p:spPr>
          <a:xfrm>
            <a:off x="375413" y="5775883"/>
            <a:ext cx="729487" cy="729487"/>
          </a:xfrm>
          <a:prstGeom prst="donut">
            <a:avLst>
              <a:gd name="adj" fmla="val 29534"/>
            </a:avLst>
          </a:prstGeom>
          <a:solidFill>
            <a:srgbClr val="E85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자유형: 도형 5">
            <a:extLst>
              <a:ext uri="{FF2B5EF4-FFF2-40B4-BE49-F238E27FC236}">
                <a16:creationId xmlns:a16="http://schemas.microsoft.com/office/drawing/2014/main" id="{E3BEFE92-8733-40E6-B5E5-D1791021BE22}"/>
              </a:ext>
            </a:extLst>
          </p:cNvPr>
          <p:cNvSpPr/>
          <p:nvPr/>
        </p:nvSpPr>
        <p:spPr>
          <a:xfrm>
            <a:off x="11069958" y="10072"/>
            <a:ext cx="1122042" cy="2244086"/>
          </a:xfrm>
          <a:custGeom>
            <a:avLst/>
            <a:gdLst>
              <a:gd name="connsiteX0" fmla="*/ 2068286 w 2068286"/>
              <a:gd name="connsiteY0" fmla="*/ 0 h 4136572"/>
              <a:gd name="connsiteX1" fmla="*/ 2068286 w 2068286"/>
              <a:gd name="connsiteY1" fmla="*/ 1221695 h 4136572"/>
              <a:gd name="connsiteX2" fmla="*/ 1221695 w 2068286"/>
              <a:gd name="connsiteY2" fmla="*/ 2068286 h 4136572"/>
              <a:gd name="connsiteX3" fmla="*/ 2068286 w 2068286"/>
              <a:gd name="connsiteY3" fmla="*/ 2914877 h 4136572"/>
              <a:gd name="connsiteX4" fmla="*/ 2068286 w 2068286"/>
              <a:gd name="connsiteY4" fmla="*/ 4136572 h 4136572"/>
              <a:gd name="connsiteX5" fmla="*/ 0 w 2068286"/>
              <a:gd name="connsiteY5" fmla="*/ 2068286 h 4136572"/>
              <a:gd name="connsiteX6" fmla="*/ 2068286 w 2068286"/>
              <a:gd name="connsiteY6" fmla="*/ 0 h 4136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68286" h="4136572">
                <a:moveTo>
                  <a:pt x="2068286" y="0"/>
                </a:moveTo>
                <a:lnTo>
                  <a:pt x="2068286" y="1221695"/>
                </a:lnTo>
                <a:cubicBezTo>
                  <a:pt x="1600727" y="1221695"/>
                  <a:pt x="1221695" y="1600727"/>
                  <a:pt x="1221695" y="2068286"/>
                </a:cubicBezTo>
                <a:cubicBezTo>
                  <a:pt x="1221695" y="2535845"/>
                  <a:pt x="1600727" y="2914877"/>
                  <a:pt x="2068286" y="2914877"/>
                </a:cubicBezTo>
                <a:lnTo>
                  <a:pt x="2068286" y="4136572"/>
                </a:lnTo>
                <a:cubicBezTo>
                  <a:pt x="926003" y="4136572"/>
                  <a:pt x="0" y="3210569"/>
                  <a:pt x="0" y="2068286"/>
                </a:cubicBezTo>
                <a:cubicBezTo>
                  <a:pt x="0" y="926003"/>
                  <a:pt x="926003" y="0"/>
                  <a:pt x="2068286" y="0"/>
                </a:cubicBezTo>
                <a:close/>
              </a:path>
            </a:pathLst>
          </a:custGeom>
          <a:solidFill>
            <a:srgbClr val="4040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 sz="24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0340" y="6183674"/>
            <a:ext cx="1799976" cy="63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08364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7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원형: 비어 있음 16">
            <a:extLst>
              <a:ext uri="{FF2B5EF4-FFF2-40B4-BE49-F238E27FC236}">
                <a16:creationId xmlns:a16="http://schemas.microsoft.com/office/drawing/2014/main" id="{397A48AC-5223-4307-BE94-97C631D3E9D0}"/>
              </a:ext>
            </a:extLst>
          </p:cNvPr>
          <p:cNvSpPr/>
          <p:nvPr/>
        </p:nvSpPr>
        <p:spPr>
          <a:xfrm flipV="1">
            <a:off x="0" y="0"/>
            <a:ext cx="1159843" cy="1159843"/>
          </a:xfrm>
          <a:prstGeom prst="donut">
            <a:avLst>
              <a:gd name="adj" fmla="val 29534"/>
            </a:avLst>
          </a:prstGeom>
          <a:solidFill>
            <a:srgbClr val="4040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" name="자유형: 도형 17">
            <a:extLst>
              <a:ext uri="{FF2B5EF4-FFF2-40B4-BE49-F238E27FC236}">
                <a16:creationId xmlns:a16="http://schemas.microsoft.com/office/drawing/2014/main" id="{46CF1424-D634-4415-9B25-9C8215E4ED36}"/>
              </a:ext>
            </a:extLst>
          </p:cNvPr>
          <p:cNvSpPr/>
          <p:nvPr/>
        </p:nvSpPr>
        <p:spPr>
          <a:xfrm rot="5400000" flipV="1">
            <a:off x="11080617" y="5746616"/>
            <a:ext cx="740921" cy="1481844"/>
          </a:xfrm>
          <a:custGeom>
            <a:avLst/>
            <a:gdLst>
              <a:gd name="connsiteX0" fmla="*/ 2068286 w 2068286"/>
              <a:gd name="connsiteY0" fmla="*/ 0 h 4136572"/>
              <a:gd name="connsiteX1" fmla="*/ 2068286 w 2068286"/>
              <a:gd name="connsiteY1" fmla="*/ 1221695 h 4136572"/>
              <a:gd name="connsiteX2" fmla="*/ 1221695 w 2068286"/>
              <a:gd name="connsiteY2" fmla="*/ 2068286 h 4136572"/>
              <a:gd name="connsiteX3" fmla="*/ 2068286 w 2068286"/>
              <a:gd name="connsiteY3" fmla="*/ 2914877 h 4136572"/>
              <a:gd name="connsiteX4" fmla="*/ 2068286 w 2068286"/>
              <a:gd name="connsiteY4" fmla="*/ 4136572 h 4136572"/>
              <a:gd name="connsiteX5" fmla="*/ 0 w 2068286"/>
              <a:gd name="connsiteY5" fmla="*/ 2068286 h 4136572"/>
              <a:gd name="connsiteX6" fmla="*/ 2068286 w 2068286"/>
              <a:gd name="connsiteY6" fmla="*/ 0 h 4136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68286" h="4136572">
                <a:moveTo>
                  <a:pt x="2068286" y="0"/>
                </a:moveTo>
                <a:lnTo>
                  <a:pt x="2068286" y="1221695"/>
                </a:lnTo>
                <a:cubicBezTo>
                  <a:pt x="1600727" y="1221695"/>
                  <a:pt x="1221695" y="1600727"/>
                  <a:pt x="1221695" y="2068286"/>
                </a:cubicBezTo>
                <a:cubicBezTo>
                  <a:pt x="1221695" y="2535845"/>
                  <a:pt x="1600727" y="2914877"/>
                  <a:pt x="2068286" y="2914877"/>
                </a:cubicBezTo>
                <a:lnTo>
                  <a:pt x="2068286" y="4136572"/>
                </a:lnTo>
                <a:cubicBezTo>
                  <a:pt x="926003" y="4136572"/>
                  <a:pt x="0" y="3210569"/>
                  <a:pt x="0" y="2068286"/>
                </a:cubicBezTo>
                <a:cubicBezTo>
                  <a:pt x="0" y="926003"/>
                  <a:pt x="926003" y="0"/>
                  <a:pt x="2068286" y="0"/>
                </a:cubicBezTo>
                <a:close/>
              </a:path>
            </a:pathLst>
          </a:custGeom>
          <a:solidFill>
            <a:srgbClr val="E85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 sz="24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960" y="6176054"/>
            <a:ext cx="1799976" cy="63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14964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A9431-E31A-42C7-88BF-E72B370AA113}" type="datetimeFigureOut">
              <a:rPr lang="ru-RU" smtClean="0"/>
              <a:t>16.08.2024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DB69B-589D-42D8-8347-7F26545515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3940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8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6160814"/>
            <a:ext cx="1799976" cy="63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65543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B5FBD-7DDD-4976-8B59-09A5FA60F124}" type="datetimeFigureOut">
              <a:rPr lang="ru-RU" smtClean="0"/>
              <a:t>16.08.2024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E57C7-3B30-47F9-9D7F-5B6651317F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194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>
            <a:extLst>
              <a:ext uri="{FF2B5EF4-FFF2-40B4-BE49-F238E27FC236}">
                <a16:creationId xmlns:a16="http://schemas.microsoft.com/office/drawing/2014/main" id="{ACDCA194-8A4D-44D0-97F4-6B0E60D269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507"/>
          <a:stretch/>
        </p:blipFill>
        <p:spPr>
          <a:xfrm>
            <a:off x="0" y="0"/>
            <a:ext cx="4449233" cy="6858000"/>
          </a:xfrm>
          <a:prstGeom prst="rect">
            <a:avLst/>
          </a:prstGeom>
        </p:spPr>
      </p:pic>
      <p:sp>
        <p:nvSpPr>
          <p:cNvPr id="19" name="원형: 비어 있음 18">
            <a:extLst>
              <a:ext uri="{FF2B5EF4-FFF2-40B4-BE49-F238E27FC236}">
                <a16:creationId xmlns:a16="http://schemas.microsoft.com/office/drawing/2014/main" id="{1DEDBADD-8DF2-4CA1-88DF-6C1E61E904AD}"/>
              </a:ext>
            </a:extLst>
          </p:cNvPr>
          <p:cNvSpPr/>
          <p:nvPr/>
        </p:nvSpPr>
        <p:spPr>
          <a:xfrm>
            <a:off x="3596702" y="4873354"/>
            <a:ext cx="1705062" cy="1705062"/>
          </a:xfrm>
          <a:prstGeom prst="donut">
            <a:avLst>
              <a:gd name="adj" fmla="val 29534"/>
            </a:avLst>
          </a:prstGeom>
          <a:solidFill>
            <a:srgbClr val="E85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 sz="24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150" y="6164580"/>
            <a:ext cx="1806406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4011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>
            <a:extLst>
              <a:ext uri="{FF2B5EF4-FFF2-40B4-BE49-F238E27FC236}">
                <a16:creationId xmlns:a16="http://schemas.microsoft.com/office/drawing/2014/main" id="{B3F24D0A-0141-45DF-B628-87E140536C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자유형: 도형 18">
            <a:extLst>
              <a:ext uri="{FF2B5EF4-FFF2-40B4-BE49-F238E27FC236}">
                <a16:creationId xmlns:a16="http://schemas.microsoft.com/office/drawing/2014/main" id="{AA8A719B-03AB-4242-87FD-BB881D8E277D}"/>
              </a:ext>
            </a:extLst>
          </p:cNvPr>
          <p:cNvSpPr/>
          <p:nvPr/>
        </p:nvSpPr>
        <p:spPr>
          <a:xfrm>
            <a:off x="11459634" y="10072"/>
            <a:ext cx="732366" cy="1439335"/>
          </a:xfrm>
          <a:custGeom>
            <a:avLst/>
            <a:gdLst>
              <a:gd name="connsiteX0" fmla="*/ 2068286 w 2068286"/>
              <a:gd name="connsiteY0" fmla="*/ 0 h 4136572"/>
              <a:gd name="connsiteX1" fmla="*/ 2068286 w 2068286"/>
              <a:gd name="connsiteY1" fmla="*/ 1221695 h 4136572"/>
              <a:gd name="connsiteX2" fmla="*/ 1221695 w 2068286"/>
              <a:gd name="connsiteY2" fmla="*/ 2068286 h 4136572"/>
              <a:gd name="connsiteX3" fmla="*/ 2068286 w 2068286"/>
              <a:gd name="connsiteY3" fmla="*/ 2914877 h 4136572"/>
              <a:gd name="connsiteX4" fmla="*/ 2068286 w 2068286"/>
              <a:gd name="connsiteY4" fmla="*/ 4136572 h 4136572"/>
              <a:gd name="connsiteX5" fmla="*/ 0 w 2068286"/>
              <a:gd name="connsiteY5" fmla="*/ 2068286 h 4136572"/>
              <a:gd name="connsiteX6" fmla="*/ 2068286 w 2068286"/>
              <a:gd name="connsiteY6" fmla="*/ 0 h 4136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68286" h="4136572">
                <a:moveTo>
                  <a:pt x="2068286" y="0"/>
                </a:moveTo>
                <a:lnTo>
                  <a:pt x="2068286" y="1221695"/>
                </a:lnTo>
                <a:cubicBezTo>
                  <a:pt x="1600727" y="1221695"/>
                  <a:pt x="1221695" y="1600727"/>
                  <a:pt x="1221695" y="2068286"/>
                </a:cubicBezTo>
                <a:cubicBezTo>
                  <a:pt x="1221695" y="2535845"/>
                  <a:pt x="1600727" y="2914877"/>
                  <a:pt x="2068286" y="2914877"/>
                </a:cubicBezTo>
                <a:lnTo>
                  <a:pt x="2068286" y="4136572"/>
                </a:lnTo>
                <a:cubicBezTo>
                  <a:pt x="926003" y="4136572"/>
                  <a:pt x="0" y="3210569"/>
                  <a:pt x="0" y="2068286"/>
                </a:cubicBezTo>
                <a:cubicBezTo>
                  <a:pt x="0" y="926003"/>
                  <a:pt x="926003" y="0"/>
                  <a:pt x="2068286" y="0"/>
                </a:cubicBezTo>
                <a:close/>
              </a:path>
            </a:pathLst>
          </a:custGeom>
          <a:solidFill>
            <a:srgbClr val="E85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" name="자유형: 도형 19">
            <a:extLst>
              <a:ext uri="{FF2B5EF4-FFF2-40B4-BE49-F238E27FC236}">
                <a16:creationId xmlns:a16="http://schemas.microsoft.com/office/drawing/2014/main" id="{D0488962-8527-4A69-944C-FDF36687092E}"/>
              </a:ext>
            </a:extLst>
          </p:cNvPr>
          <p:cNvSpPr/>
          <p:nvPr/>
        </p:nvSpPr>
        <p:spPr>
          <a:xfrm rot="10800000">
            <a:off x="0" y="5418665"/>
            <a:ext cx="732366" cy="1439335"/>
          </a:xfrm>
          <a:custGeom>
            <a:avLst/>
            <a:gdLst>
              <a:gd name="connsiteX0" fmla="*/ 2068286 w 2068286"/>
              <a:gd name="connsiteY0" fmla="*/ 0 h 4136572"/>
              <a:gd name="connsiteX1" fmla="*/ 2068286 w 2068286"/>
              <a:gd name="connsiteY1" fmla="*/ 1221695 h 4136572"/>
              <a:gd name="connsiteX2" fmla="*/ 1221695 w 2068286"/>
              <a:gd name="connsiteY2" fmla="*/ 2068286 h 4136572"/>
              <a:gd name="connsiteX3" fmla="*/ 2068286 w 2068286"/>
              <a:gd name="connsiteY3" fmla="*/ 2914877 h 4136572"/>
              <a:gd name="connsiteX4" fmla="*/ 2068286 w 2068286"/>
              <a:gd name="connsiteY4" fmla="*/ 4136572 h 4136572"/>
              <a:gd name="connsiteX5" fmla="*/ 0 w 2068286"/>
              <a:gd name="connsiteY5" fmla="*/ 2068286 h 4136572"/>
              <a:gd name="connsiteX6" fmla="*/ 2068286 w 2068286"/>
              <a:gd name="connsiteY6" fmla="*/ 0 h 4136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68286" h="4136572">
                <a:moveTo>
                  <a:pt x="2068286" y="0"/>
                </a:moveTo>
                <a:lnTo>
                  <a:pt x="2068286" y="1221695"/>
                </a:lnTo>
                <a:cubicBezTo>
                  <a:pt x="1600727" y="1221695"/>
                  <a:pt x="1221695" y="1600727"/>
                  <a:pt x="1221695" y="2068286"/>
                </a:cubicBezTo>
                <a:cubicBezTo>
                  <a:pt x="1221695" y="2535845"/>
                  <a:pt x="1600727" y="2914877"/>
                  <a:pt x="2068286" y="2914877"/>
                </a:cubicBezTo>
                <a:lnTo>
                  <a:pt x="2068286" y="4136572"/>
                </a:lnTo>
                <a:cubicBezTo>
                  <a:pt x="926003" y="4136572"/>
                  <a:pt x="0" y="3210569"/>
                  <a:pt x="0" y="2068286"/>
                </a:cubicBezTo>
                <a:cubicBezTo>
                  <a:pt x="0" y="926003"/>
                  <a:pt x="926003" y="0"/>
                  <a:pt x="2068286" y="0"/>
                </a:cubicBezTo>
                <a:close/>
              </a:path>
            </a:pathLst>
          </a:custGeom>
          <a:solidFill>
            <a:srgbClr val="E85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 sz="24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720" y="6166858"/>
            <a:ext cx="1799976" cy="63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4871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>
            <a:extLst>
              <a:ext uri="{FF2B5EF4-FFF2-40B4-BE49-F238E27FC236}">
                <a16:creationId xmlns:a16="http://schemas.microsoft.com/office/drawing/2014/main" id="{2043827E-4CBA-496B-86A6-1C6E974CDF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94"/>
          <a:stretch/>
        </p:blipFill>
        <p:spPr>
          <a:xfrm>
            <a:off x="7753350" y="0"/>
            <a:ext cx="4438650" cy="6858000"/>
          </a:xfrm>
          <a:prstGeom prst="rect">
            <a:avLst/>
          </a:prstGeom>
        </p:spPr>
      </p:pic>
      <p:sp>
        <p:nvSpPr>
          <p:cNvPr id="10" name="그림 개체 틀 4">
            <a:extLst>
              <a:ext uri="{FF2B5EF4-FFF2-40B4-BE49-F238E27FC236}">
                <a16:creationId xmlns:a16="http://schemas.microsoft.com/office/drawing/2014/main" id="{EA8126E1-39DA-4F8E-AB91-3AC0867F5FE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850323" y="750528"/>
            <a:ext cx="3848101" cy="5356944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bIns="46800" anchor="b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5" name="자유형: 도형 14">
            <a:extLst>
              <a:ext uri="{FF2B5EF4-FFF2-40B4-BE49-F238E27FC236}">
                <a16:creationId xmlns:a16="http://schemas.microsoft.com/office/drawing/2014/main" id="{697CCF3E-F9DE-44BB-B7E3-6EE44F5B2CF3}"/>
              </a:ext>
            </a:extLst>
          </p:cNvPr>
          <p:cNvSpPr/>
          <p:nvPr/>
        </p:nvSpPr>
        <p:spPr>
          <a:xfrm>
            <a:off x="11069958" y="10072"/>
            <a:ext cx="1122042" cy="2244086"/>
          </a:xfrm>
          <a:custGeom>
            <a:avLst/>
            <a:gdLst>
              <a:gd name="connsiteX0" fmla="*/ 2068286 w 2068286"/>
              <a:gd name="connsiteY0" fmla="*/ 0 h 4136572"/>
              <a:gd name="connsiteX1" fmla="*/ 2068286 w 2068286"/>
              <a:gd name="connsiteY1" fmla="*/ 1221695 h 4136572"/>
              <a:gd name="connsiteX2" fmla="*/ 1221695 w 2068286"/>
              <a:gd name="connsiteY2" fmla="*/ 2068286 h 4136572"/>
              <a:gd name="connsiteX3" fmla="*/ 2068286 w 2068286"/>
              <a:gd name="connsiteY3" fmla="*/ 2914877 h 4136572"/>
              <a:gd name="connsiteX4" fmla="*/ 2068286 w 2068286"/>
              <a:gd name="connsiteY4" fmla="*/ 4136572 h 4136572"/>
              <a:gd name="connsiteX5" fmla="*/ 0 w 2068286"/>
              <a:gd name="connsiteY5" fmla="*/ 2068286 h 4136572"/>
              <a:gd name="connsiteX6" fmla="*/ 2068286 w 2068286"/>
              <a:gd name="connsiteY6" fmla="*/ 0 h 4136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68286" h="4136572">
                <a:moveTo>
                  <a:pt x="2068286" y="0"/>
                </a:moveTo>
                <a:lnTo>
                  <a:pt x="2068286" y="1221695"/>
                </a:lnTo>
                <a:cubicBezTo>
                  <a:pt x="1600727" y="1221695"/>
                  <a:pt x="1221695" y="1600727"/>
                  <a:pt x="1221695" y="2068286"/>
                </a:cubicBezTo>
                <a:cubicBezTo>
                  <a:pt x="1221695" y="2535845"/>
                  <a:pt x="1600727" y="2914877"/>
                  <a:pt x="2068286" y="2914877"/>
                </a:cubicBezTo>
                <a:lnTo>
                  <a:pt x="2068286" y="4136572"/>
                </a:lnTo>
                <a:cubicBezTo>
                  <a:pt x="926003" y="4136572"/>
                  <a:pt x="0" y="3210569"/>
                  <a:pt x="0" y="2068286"/>
                </a:cubicBezTo>
                <a:cubicBezTo>
                  <a:pt x="0" y="926003"/>
                  <a:pt x="926003" y="0"/>
                  <a:pt x="2068286" y="0"/>
                </a:cubicBezTo>
                <a:close/>
              </a:path>
            </a:pathLst>
          </a:custGeom>
          <a:solidFill>
            <a:srgbClr val="E85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 sz="24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480" y="6163776"/>
            <a:ext cx="1799976" cy="637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26664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원형: 비어 있음 17">
            <a:extLst>
              <a:ext uri="{FF2B5EF4-FFF2-40B4-BE49-F238E27FC236}">
                <a16:creationId xmlns:a16="http://schemas.microsoft.com/office/drawing/2014/main" id="{B28A4746-F741-45A1-B50B-A6A4E8737961}"/>
              </a:ext>
            </a:extLst>
          </p:cNvPr>
          <p:cNvSpPr/>
          <p:nvPr/>
        </p:nvSpPr>
        <p:spPr>
          <a:xfrm>
            <a:off x="6532408" y="5583164"/>
            <a:ext cx="994548" cy="994548"/>
          </a:xfrm>
          <a:prstGeom prst="donut">
            <a:avLst>
              <a:gd name="adj" fmla="val 29534"/>
            </a:avLst>
          </a:prstGeom>
          <a:solidFill>
            <a:srgbClr val="E85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 sz="24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782DC437-1C95-442F-9C0E-FCA7245F82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389"/>
          <a:stretch/>
        </p:blipFill>
        <p:spPr>
          <a:xfrm>
            <a:off x="0" y="0"/>
            <a:ext cx="5926667" cy="6858000"/>
          </a:xfrm>
          <a:prstGeom prst="rect">
            <a:avLst/>
          </a:prstGeom>
        </p:spPr>
      </p:pic>
      <p:sp>
        <p:nvSpPr>
          <p:cNvPr id="19" name="자유형: 도형 18">
            <a:extLst>
              <a:ext uri="{FF2B5EF4-FFF2-40B4-BE49-F238E27FC236}">
                <a16:creationId xmlns:a16="http://schemas.microsoft.com/office/drawing/2014/main" id="{B62468E5-9D8A-4853-94BA-87464F4ADA4D}"/>
              </a:ext>
            </a:extLst>
          </p:cNvPr>
          <p:cNvSpPr/>
          <p:nvPr/>
        </p:nvSpPr>
        <p:spPr>
          <a:xfrm>
            <a:off x="4804625" y="0"/>
            <a:ext cx="1122042" cy="2244086"/>
          </a:xfrm>
          <a:custGeom>
            <a:avLst/>
            <a:gdLst>
              <a:gd name="connsiteX0" fmla="*/ 2068286 w 2068286"/>
              <a:gd name="connsiteY0" fmla="*/ 0 h 4136572"/>
              <a:gd name="connsiteX1" fmla="*/ 2068286 w 2068286"/>
              <a:gd name="connsiteY1" fmla="*/ 1221695 h 4136572"/>
              <a:gd name="connsiteX2" fmla="*/ 1221695 w 2068286"/>
              <a:gd name="connsiteY2" fmla="*/ 2068286 h 4136572"/>
              <a:gd name="connsiteX3" fmla="*/ 2068286 w 2068286"/>
              <a:gd name="connsiteY3" fmla="*/ 2914877 h 4136572"/>
              <a:gd name="connsiteX4" fmla="*/ 2068286 w 2068286"/>
              <a:gd name="connsiteY4" fmla="*/ 4136572 h 4136572"/>
              <a:gd name="connsiteX5" fmla="*/ 0 w 2068286"/>
              <a:gd name="connsiteY5" fmla="*/ 2068286 h 4136572"/>
              <a:gd name="connsiteX6" fmla="*/ 2068286 w 2068286"/>
              <a:gd name="connsiteY6" fmla="*/ 0 h 4136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68286" h="4136572">
                <a:moveTo>
                  <a:pt x="2068286" y="0"/>
                </a:moveTo>
                <a:lnTo>
                  <a:pt x="2068286" y="1221695"/>
                </a:lnTo>
                <a:cubicBezTo>
                  <a:pt x="1600727" y="1221695"/>
                  <a:pt x="1221695" y="1600727"/>
                  <a:pt x="1221695" y="2068286"/>
                </a:cubicBezTo>
                <a:cubicBezTo>
                  <a:pt x="1221695" y="2535845"/>
                  <a:pt x="1600727" y="2914877"/>
                  <a:pt x="2068286" y="2914877"/>
                </a:cubicBezTo>
                <a:lnTo>
                  <a:pt x="2068286" y="4136572"/>
                </a:lnTo>
                <a:cubicBezTo>
                  <a:pt x="926003" y="4136572"/>
                  <a:pt x="0" y="3210569"/>
                  <a:pt x="0" y="2068286"/>
                </a:cubicBezTo>
                <a:cubicBezTo>
                  <a:pt x="0" y="926003"/>
                  <a:pt x="926003" y="0"/>
                  <a:pt x="2068286" y="0"/>
                </a:cubicBezTo>
                <a:close/>
              </a:path>
            </a:pathLst>
          </a:custGeom>
          <a:solidFill>
            <a:srgbClr val="E85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그림 개체 틀 2">
            <a:extLst>
              <a:ext uri="{FF2B5EF4-FFF2-40B4-BE49-F238E27FC236}">
                <a16:creationId xmlns:a16="http://schemas.microsoft.com/office/drawing/2014/main" id="{5BA80015-D245-414B-8527-CCE33046871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740016" y="1017692"/>
            <a:ext cx="2373302" cy="2374658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720000" anchor="ctr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4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4" name="그림 개체 틀 2">
            <a:extLst>
              <a:ext uri="{FF2B5EF4-FFF2-40B4-BE49-F238E27FC236}">
                <a16:creationId xmlns:a16="http://schemas.microsoft.com/office/drawing/2014/main" id="{D0A53583-9246-45B6-AE28-41819A5B6B8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740016" y="3901431"/>
            <a:ext cx="2373302" cy="2374658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720000" anchor="ctr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4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7099" y="6169398"/>
            <a:ext cx="1799976" cy="63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46982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원형: 비어 있음 16">
            <a:extLst>
              <a:ext uri="{FF2B5EF4-FFF2-40B4-BE49-F238E27FC236}">
                <a16:creationId xmlns:a16="http://schemas.microsoft.com/office/drawing/2014/main" id="{397A48AC-5223-4307-BE94-97C631D3E9D0}"/>
              </a:ext>
            </a:extLst>
          </p:cNvPr>
          <p:cNvSpPr/>
          <p:nvPr/>
        </p:nvSpPr>
        <p:spPr>
          <a:xfrm>
            <a:off x="0" y="5698156"/>
            <a:ext cx="1159843" cy="1159843"/>
          </a:xfrm>
          <a:prstGeom prst="donut">
            <a:avLst>
              <a:gd name="adj" fmla="val 29534"/>
            </a:avLst>
          </a:prstGeom>
          <a:solidFill>
            <a:srgbClr val="4040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" name="자유형: 도형 17">
            <a:extLst>
              <a:ext uri="{FF2B5EF4-FFF2-40B4-BE49-F238E27FC236}">
                <a16:creationId xmlns:a16="http://schemas.microsoft.com/office/drawing/2014/main" id="{46CF1424-D634-4415-9B25-9C8215E4ED36}"/>
              </a:ext>
            </a:extLst>
          </p:cNvPr>
          <p:cNvSpPr/>
          <p:nvPr/>
        </p:nvSpPr>
        <p:spPr>
          <a:xfrm rot="16200000">
            <a:off x="11080617" y="-370461"/>
            <a:ext cx="740921" cy="1481844"/>
          </a:xfrm>
          <a:custGeom>
            <a:avLst/>
            <a:gdLst>
              <a:gd name="connsiteX0" fmla="*/ 2068286 w 2068286"/>
              <a:gd name="connsiteY0" fmla="*/ 0 h 4136572"/>
              <a:gd name="connsiteX1" fmla="*/ 2068286 w 2068286"/>
              <a:gd name="connsiteY1" fmla="*/ 1221695 h 4136572"/>
              <a:gd name="connsiteX2" fmla="*/ 1221695 w 2068286"/>
              <a:gd name="connsiteY2" fmla="*/ 2068286 h 4136572"/>
              <a:gd name="connsiteX3" fmla="*/ 2068286 w 2068286"/>
              <a:gd name="connsiteY3" fmla="*/ 2914877 h 4136572"/>
              <a:gd name="connsiteX4" fmla="*/ 2068286 w 2068286"/>
              <a:gd name="connsiteY4" fmla="*/ 4136572 h 4136572"/>
              <a:gd name="connsiteX5" fmla="*/ 0 w 2068286"/>
              <a:gd name="connsiteY5" fmla="*/ 2068286 h 4136572"/>
              <a:gd name="connsiteX6" fmla="*/ 2068286 w 2068286"/>
              <a:gd name="connsiteY6" fmla="*/ 0 h 4136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68286" h="4136572">
                <a:moveTo>
                  <a:pt x="2068286" y="0"/>
                </a:moveTo>
                <a:lnTo>
                  <a:pt x="2068286" y="1221695"/>
                </a:lnTo>
                <a:cubicBezTo>
                  <a:pt x="1600727" y="1221695"/>
                  <a:pt x="1221695" y="1600727"/>
                  <a:pt x="1221695" y="2068286"/>
                </a:cubicBezTo>
                <a:cubicBezTo>
                  <a:pt x="1221695" y="2535845"/>
                  <a:pt x="1600727" y="2914877"/>
                  <a:pt x="2068286" y="2914877"/>
                </a:cubicBezTo>
                <a:lnTo>
                  <a:pt x="2068286" y="4136572"/>
                </a:lnTo>
                <a:cubicBezTo>
                  <a:pt x="926003" y="4136572"/>
                  <a:pt x="0" y="3210569"/>
                  <a:pt x="0" y="2068286"/>
                </a:cubicBezTo>
                <a:cubicBezTo>
                  <a:pt x="0" y="926003"/>
                  <a:pt x="926003" y="0"/>
                  <a:pt x="2068286" y="0"/>
                </a:cubicBezTo>
                <a:close/>
              </a:path>
            </a:pathLst>
          </a:custGeom>
          <a:solidFill>
            <a:srgbClr val="E85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 sz="24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7099" y="6175747"/>
            <a:ext cx="1799976" cy="63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49706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6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그림 19">
            <a:extLst>
              <a:ext uri="{FF2B5EF4-FFF2-40B4-BE49-F238E27FC236}">
                <a16:creationId xmlns:a16="http://schemas.microsoft.com/office/drawing/2014/main" id="{7A6D0CA0-BAB5-4BAE-9FF9-1019480E88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568"/>
          <a:stretch/>
        </p:blipFill>
        <p:spPr>
          <a:xfrm>
            <a:off x="0" y="0"/>
            <a:ext cx="4441825" cy="6858000"/>
          </a:xfrm>
          <a:prstGeom prst="rect">
            <a:avLst/>
          </a:prstGeom>
        </p:spPr>
      </p:pic>
      <p:sp>
        <p:nvSpPr>
          <p:cNvPr id="23" name="원형: 비어 있음 22">
            <a:extLst>
              <a:ext uri="{FF2B5EF4-FFF2-40B4-BE49-F238E27FC236}">
                <a16:creationId xmlns:a16="http://schemas.microsoft.com/office/drawing/2014/main" id="{0E97701C-EE17-4D09-865C-62AE967BF97F}"/>
              </a:ext>
            </a:extLst>
          </p:cNvPr>
          <p:cNvSpPr/>
          <p:nvPr/>
        </p:nvSpPr>
        <p:spPr>
          <a:xfrm>
            <a:off x="0" y="982602"/>
            <a:ext cx="1159843" cy="1159843"/>
          </a:xfrm>
          <a:prstGeom prst="donut">
            <a:avLst>
              <a:gd name="adj" fmla="val 29534"/>
            </a:avLst>
          </a:prstGeom>
          <a:solidFill>
            <a:srgbClr val="E85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4" name="자유형: 도형 23">
            <a:extLst>
              <a:ext uri="{FF2B5EF4-FFF2-40B4-BE49-F238E27FC236}">
                <a16:creationId xmlns:a16="http://schemas.microsoft.com/office/drawing/2014/main" id="{43174AAE-8336-4926-87D2-5C902807B6C9}"/>
              </a:ext>
            </a:extLst>
          </p:cNvPr>
          <p:cNvSpPr/>
          <p:nvPr/>
        </p:nvSpPr>
        <p:spPr>
          <a:xfrm rot="5400000" flipV="1">
            <a:off x="11080617" y="5746617"/>
            <a:ext cx="740921" cy="1481844"/>
          </a:xfrm>
          <a:custGeom>
            <a:avLst/>
            <a:gdLst>
              <a:gd name="connsiteX0" fmla="*/ 2068286 w 2068286"/>
              <a:gd name="connsiteY0" fmla="*/ 0 h 4136572"/>
              <a:gd name="connsiteX1" fmla="*/ 2068286 w 2068286"/>
              <a:gd name="connsiteY1" fmla="*/ 1221695 h 4136572"/>
              <a:gd name="connsiteX2" fmla="*/ 1221695 w 2068286"/>
              <a:gd name="connsiteY2" fmla="*/ 2068286 h 4136572"/>
              <a:gd name="connsiteX3" fmla="*/ 2068286 w 2068286"/>
              <a:gd name="connsiteY3" fmla="*/ 2914877 h 4136572"/>
              <a:gd name="connsiteX4" fmla="*/ 2068286 w 2068286"/>
              <a:gd name="connsiteY4" fmla="*/ 4136572 h 4136572"/>
              <a:gd name="connsiteX5" fmla="*/ 0 w 2068286"/>
              <a:gd name="connsiteY5" fmla="*/ 2068286 h 4136572"/>
              <a:gd name="connsiteX6" fmla="*/ 2068286 w 2068286"/>
              <a:gd name="connsiteY6" fmla="*/ 0 h 4136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68286" h="4136572">
                <a:moveTo>
                  <a:pt x="2068286" y="0"/>
                </a:moveTo>
                <a:lnTo>
                  <a:pt x="2068286" y="1221695"/>
                </a:lnTo>
                <a:cubicBezTo>
                  <a:pt x="1600727" y="1221695"/>
                  <a:pt x="1221695" y="1600727"/>
                  <a:pt x="1221695" y="2068286"/>
                </a:cubicBezTo>
                <a:cubicBezTo>
                  <a:pt x="1221695" y="2535845"/>
                  <a:pt x="1600727" y="2914877"/>
                  <a:pt x="2068286" y="2914877"/>
                </a:cubicBezTo>
                <a:lnTo>
                  <a:pt x="2068286" y="4136572"/>
                </a:lnTo>
                <a:cubicBezTo>
                  <a:pt x="926003" y="4136572"/>
                  <a:pt x="0" y="3210569"/>
                  <a:pt x="0" y="2068286"/>
                </a:cubicBezTo>
                <a:cubicBezTo>
                  <a:pt x="0" y="926003"/>
                  <a:pt x="926003" y="0"/>
                  <a:pt x="2068286" y="0"/>
                </a:cubicBezTo>
                <a:close/>
              </a:path>
            </a:pathLst>
          </a:custGeom>
          <a:solidFill>
            <a:srgbClr val="E85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그림 개체 틀 7">
            <a:extLst>
              <a:ext uri="{FF2B5EF4-FFF2-40B4-BE49-F238E27FC236}">
                <a16:creationId xmlns:a16="http://schemas.microsoft.com/office/drawing/2014/main" id="{6D1A49A4-80BC-481E-9F18-3DC712DE571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33392" y="2142445"/>
            <a:ext cx="2371638" cy="4715555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7" name="그림 개체 틀 7">
            <a:extLst>
              <a:ext uri="{FF2B5EF4-FFF2-40B4-BE49-F238E27FC236}">
                <a16:creationId xmlns:a16="http://schemas.microsoft.com/office/drawing/2014/main" id="{1B5A04DE-F517-4596-8E74-2F705210DCB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046702" y="0"/>
            <a:ext cx="2371638" cy="4715555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A44E4A65-385B-4983-BFB2-98229F023D0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660012" y="1071222"/>
            <a:ext cx="2371638" cy="4715555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809" y="6159831"/>
            <a:ext cx="1799976" cy="63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09552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7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그림 19">
            <a:extLst>
              <a:ext uri="{FF2B5EF4-FFF2-40B4-BE49-F238E27FC236}">
                <a16:creationId xmlns:a16="http://schemas.microsoft.com/office/drawing/2014/main" id="{95620A91-2220-4127-AAD7-B754E4491B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732"/>
          <a:stretch/>
        </p:blipFill>
        <p:spPr>
          <a:xfrm>
            <a:off x="0" y="0"/>
            <a:ext cx="12192000" cy="2898775"/>
          </a:xfrm>
          <a:prstGeom prst="rect">
            <a:avLst/>
          </a:prstGeom>
        </p:spPr>
      </p:pic>
      <p:sp>
        <p:nvSpPr>
          <p:cNvPr id="22" name="자유형: 도형 21">
            <a:extLst>
              <a:ext uri="{FF2B5EF4-FFF2-40B4-BE49-F238E27FC236}">
                <a16:creationId xmlns:a16="http://schemas.microsoft.com/office/drawing/2014/main" id="{3D2779CE-C645-4C9B-B94A-68013C2F25B6}"/>
              </a:ext>
            </a:extLst>
          </p:cNvPr>
          <p:cNvSpPr/>
          <p:nvPr/>
        </p:nvSpPr>
        <p:spPr>
          <a:xfrm rot="5400000">
            <a:off x="561022" y="1215710"/>
            <a:ext cx="1122042" cy="2244086"/>
          </a:xfrm>
          <a:custGeom>
            <a:avLst/>
            <a:gdLst>
              <a:gd name="connsiteX0" fmla="*/ 2068286 w 2068286"/>
              <a:gd name="connsiteY0" fmla="*/ 0 h 4136572"/>
              <a:gd name="connsiteX1" fmla="*/ 2068286 w 2068286"/>
              <a:gd name="connsiteY1" fmla="*/ 1221695 h 4136572"/>
              <a:gd name="connsiteX2" fmla="*/ 1221695 w 2068286"/>
              <a:gd name="connsiteY2" fmla="*/ 2068286 h 4136572"/>
              <a:gd name="connsiteX3" fmla="*/ 2068286 w 2068286"/>
              <a:gd name="connsiteY3" fmla="*/ 2914877 h 4136572"/>
              <a:gd name="connsiteX4" fmla="*/ 2068286 w 2068286"/>
              <a:gd name="connsiteY4" fmla="*/ 4136572 h 4136572"/>
              <a:gd name="connsiteX5" fmla="*/ 0 w 2068286"/>
              <a:gd name="connsiteY5" fmla="*/ 2068286 h 4136572"/>
              <a:gd name="connsiteX6" fmla="*/ 2068286 w 2068286"/>
              <a:gd name="connsiteY6" fmla="*/ 0 h 4136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68286" h="4136572">
                <a:moveTo>
                  <a:pt x="2068286" y="0"/>
                </a:moveTo>
                <a:lnTo>
                  <a:pt x="2068286" y="1221695"/>
                </a:lnTo>
                <a:cubicBezTo>
                  <a:pt x="1600727" y="1221695"/>
                  <a:pt x="1221695" y="1600727"/>
                  <a:pt x="1221695" y="2068286"/>
                </a:cubicBezTo>
                <a:cubicBezTo>
                  <a:pt x="1221695" y="2535845"/>
                  <a:pt x="1600727" y="2914877"/>
                  <a:pt x="2068286" y="2914877"/>
                </a:cubicBezTo>
                <a:lnTo>
                  <a:pt x="2068286" y="4136572"/>
                </a:lnTo>
                <a:cubicBezTo>
                  <a:pt x="926003" y="4136572"/>
                  <a:pt x="0" y="3210569"/>
                  <a:pt x="0" y="2068286"/>
                </a:cubicBezTo>
                <a:cubicBezTo>
                  <a:pt x="0" y="926003"/>
                  <a:pt x="926003" y="0"/>
                  <a:pt x="2068286" y="0"/>
                </a:cubicBezTo>
                <a:close/>
              </a:path>
            </a:pathLst>
          </a:custGeom>
          <a:solidFill>
            <a:srgbClr val="E85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B5DDB24B-ADD0-405F-A0F3-FC6A5C8803A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735528" y="1801391"/>
            <a:ext cx="2193515" cy="2194768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720000" anchor="ctr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2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7" name="그림 개체 틀 2">
            <a:extLst>
              <a:ext uri="{FF2B5EF4-FFF2-40B4-BE49-F238E27FC236}">
                <a16:creationId xmlns:a16="http://schemas.microsoft.com/office/drawing/2014/main" id="{3A4119D1-EC48-46D9-9FE4-906AC69D6B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62958" y="1801391"/>
            <a:ext cx="2193515" cy="2194768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720000" anchor="ctr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2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9" name="그림 개체 틀 2">
            <a:extLst>
              <a:ext uri="{FF2B5EF4-FFF2-40B4-BE49-F238E27FC236}">
                <a16:creationId xmlns:a16="http://schemas.microsoft.com/office/drawing/2014/main" id="{519E7B5E-E0E6-423F-B50E-49E15B794C9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208098" y="1801391"/>
            <a:ext cx="2193515" cy="2194768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720000" anchor="ctr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2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23" name="자유형: 도형 22">
            <a:extLst>
              <a:ext uri="{FF2B5EF4-FFF2-40B4-BE49-F238E27FC236}">
                <a16:creationId xmlns:a16="http://schemas.microsoft.com/office/drawing/2014/main" id="{F0275CC8-8F5B-476F-8830-C802E8B97310}"/>
              </a:ext>
            </a:extLst>
          </p:cNvPr>
          <p:cNvSpPr/>
          <p:nvPr/>
        </p:nvSpPr>
        <p:spPr>
          <a:xfrm rot="5400000">
            <a:off x="10508936" y="1215710"/>
            <a:ext cx="1122042" cy="2244086"/>
          </a:xfrm>
          <a:custGeom>
            <a:avLst/>
            <a:gdLst>
              <a:gd name="connsiteX0" fmla="*/ 2068286 w 2068286"/>
              <a:gd name="connsiteY0" fmla="*/ 0 h 4136572"/>
              <a:gd name="connsiteX1" fmla="*/ 2068286 w 2068286"/>
              <a:gd name="connsiteY1" fmla="*/ 1221695 h 4136572"/>
              <a:gd name="connsiteX2" fmla="*/ 1221695 w 2068286"/>
              <a:gd name="connsiteY2" fmla="*/ 2068286 h 4136572"/>
              <a:gd name="connsiteX3" fmla="*/ 2068286 w 2068286"/>
              <a:gd name="connsiteY3" fmla="*/ 2914877 h 4136572"/>
              <a:gd name="connsiteX4" fmla="*/ 2068286 w 2068286"/>
              <a:gd name="connsiteY4" fmla="*/ 4136572 h 4136572"/>
              <a:gd name="connsiteX5" fmla="*/ 0 w 2068286"/>
              <a:gd name="connsiteY5" fmla="*/ 2068286 h 4136572"/>
              <a:gd name="connsiteX6" fmla="*/ 2068286 w 2068286"/>
              <a:gd name="connsiteY6" fmla="*/ 0 h 4136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68286" h="4136572">
                <a:moveTo>
                  <a:pt x="2068286" y="0"/>
                </a:moveTo>
                <a:lnTo>
                  <a:pt x="2068286" y="1221695"/>
                </a:lnTo>
                <a:cubicBezTo>
                  <a:pt x="1600727" y="1221695"/>
                  <a:pt x="1221695" y="1600727"/>
                  <a:pt x="1221695" y="2068286"/>
                </a:cubicBezTo>
                <a:cubicBezTo>
                  <a:pt x="1221695" y="2535845"/>
                  <a:pt x="1600727" y="2914877"/>
                  <a:pt x="2068286" y="2914877"/>
                </a:cubicBezTo>
                <a:lnTo>
                  <a:pt x="2068286" y="4136572"/>
                </a:lnTo>
                <a:cubicBezTo>
                  <a:pt x="926003" y="4136572"/>
                  <a:pt x="0" y="3210569"/>
                  <a:pt x="0" y="2068286"/>
                </a:cubicBezTo>
                <a:cubicBezTo>
                  <a:pt x="0" y="926003"/>
                  <a:pt x="926003" y="0"/>
                  <a:pt x="2068286" y="0"/>
                </a:cubicBezTo>
                <a:close/>
              </a:path>
            </a:pathLst>
          </a:custGeom>
          <a:solidFill>
            <a:srgbClr val="E85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그림 개체 틀 2">
            <a:extLst>
              <a:ext uri="{FF2B5EF4-FFF2-40B4-BE49-F238E27FC236}">
                <a16:creationId xmlns:a16="http://schemas.microsoft.com/office/drawing/2014/main" id="{64D91C52-661F-4ABC-875D-9135140FBFE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790387" y="1801391"/>
            <a:ext cx="2193515" cy="2194768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720000" anchor="ctr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2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0340" y="6168434"/>
            <a:ext cx="1799976" cy="63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20142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jp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A9431-E31A-42C7-88BF-E72B370AA113}" type="datetimeFigureOut">
              <a:rPr lang="ru-RU" smtClean="0"/>
              <a:t>16.08.2024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DB69B-589D-42D8-8347-7F26545515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500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0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870200"/>
            <a:ext cx="7046259" cy="2387600"/>
          </a:xfrm>
        </p:spPr>
        <p:txBody>
          <a:bodyPr>
            <a:noAutofit/>
          </a:bodyPr>
          <a:lstStyle/>
          <a:p>
            <a:r>
              <a:rPr lang="ru-RU" sz="4400" dirty="0" smtClean="0"/>
              <a:t>Методы и приемы </a:t>
            </a:r>
            <a:r>
              <a:rPr lang="ru-RU" sz="4400" dirty="0" err="1" smtClean="0"/>
              <a:t>здоровьесберегающих</a:t>
            </a:r>
            <a:r>
              <a:rPr lang="ru-RU" sz="4400" dirty="0" smtClean="0"/>
              <a:t> технологий в условиях личностно-ориентированного подхода к обучению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906990" y="2528910"/>
            <a:ext cx="4543194" cy="682579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                   Практикум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091213" y="4888468"/>
            <a:ext cx="2915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Шамина</a:t>
            </a:r>
            <a:r>
              <a:rPr lang="ru-RU" dirty="0" smtClean="0"/>
              <a:t> Галина Ивановна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469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36702" y="1169048"/>
            <a:ext cx="998716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“Глаз – путешественник”. Развесить в разных углах и по стенам класса различные </a:t>
            </a:r>
            <a:r>
              <a:rPr lang="ru-RU" sz="3600" dirty="0" smtClean="0"/>
              <a:t>рисунки, соответствующие теме урока.</a:t>
            </a:r>
          </a:p>
          <a:p>
            <a:r>
              <a:rPr lang="ru-RU" sz="3600" dirty="0" smtClean="0"/>
              <a:t>Исходное </a:t>
            </a:r>
            <a:r>
              <a:rPr lang="ru-RU" sz="3600" dirty="0"/>
              <a:t>положение – стоя. Не поворачивая головы найти глазами тот или иной предмет названный учителем..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36702" y="211203"/>
            <a:ext cx="37546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Зрительная гимнастика</a:t>
            </a:r>
          </a:p>
        </p:txBody>
      </p:sp>
    </p:spTree>
    <p:extLst>
      <p:ext uri="{BB962C8B-B14F-4D97-AF65-F5344CB8AC3E}">
        <p14:creationId xmlns:p14="http://schemas.microsoft.com/office/powerpoint/2010/main" val="188843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8936" y="1115122"/>
            <a:ext cx="32944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Рисуем глазами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650165" y="1940301"/>
            <a:ext cx="698809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На доске запись: СОРНЯК, ГОЛОВА, СПАСАЕТ, БОРОДА, КОЛЮЧКИ, ГОРБЫ, ВОЛОСОК, ВОЛЧАТА, ТРОПА, ГОЛОСА, ПЛИТА, МОРЕ.</a:t>
            </a:r>
          </a:p>
          <a:p>
            <a:endParaRPr lang="ru-RU" sz="2400" dirty="0"/>
          </a:p>
          <a:p>
            <a:r>
              <a:rPr lang="ru-RU" sz="2400" dirty="0"/>
              <a:t>Внимательно смотрите на доску. Если я назову слово с одной безударной в корне, вы сделаете поворот налево, руки в сторону. Если назову слово с 2 безударными, то делайте поворот направо, руки вдоль тела.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56" y="2576850"/>
            <a:ext cx="2901640" cy="2779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75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4930" y="501134"/>
            <a:ext cx="31603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/>
              <a:t>Игровые паузы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8351" y="1147465"/>
            <a:ext cx="117236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/>
          </a:p>
          <a:p>
            <a:r>
              <a:rPr lang="ru-RU" sz="2400" b="1" dirty="0" smtClean="0"/>
              <a:t> «Книжный марафон» – предлагаю ученикам </a:t>
            </a:r>
            <a:r>
              <a:rPr lang="ru-RU" sz="2400" b="1" dirty="0"/>
              <a:t>встать и пройти по классу, держа в руках книгу. При этом они должны читать вслух отрывок из книги, которую держат.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8350" y="2532460"/>
            <a:ext cx="113296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«Литературный танец» </a:t>
            </a:r>
            <a:r>
              <a:rPr lang="ru-RU" sz="2400" b="1" dirty="0"/>
              <a:t>- учитель включает музыку и предлагает ученикам танцевать, при этом они должны изображать героев из литературных произведений.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24929" y="3865076"/>
            <a:ext cx="109730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«Словесный мяч» </a:t>
            </a:r>
            <a:r>
              <a:rPr lang="ru-RU" sz="2400" b="1" dirty="0"/>
              <a:t>- учитель бросает мяч ученику и называет слово, связанное с литературой. Ученик должен назвать произведение, в котором это слово встречается.</a:t>
            </a:r>
          </a:p>
        </p:txBody>
      </p:sp>
    </p:spTree>
    <p:extLst>
      <p:ext uri="{BB962C8B-B14F-4D97-AF65-F5344CB8AC3E}">
        <p14:creationId xmlns:p14="http://schemas.microsoft.com/office/powerpoint/2010/main" val="299514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36703" y="685558"/>
            <a:ext cx="10593658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sz="2800" dirty="0"/>
              <a:t>Для детектива важна хорошая физическая форма. Сейчас нам необходимо собрать улики. Перед Вами 3 коробки, мы будем выбирать из всплывающих слов только имена прилагательные, но и оставшиеся слова: глаголы и существительные аккуратно разложим по своим коробкам. Итак, правила: Видим прилагательное – присесть, глагол – подпрыгнуть, существительное – хлопнем в ладоши. Начали:</a:t>
            </a:r>
          </a:p>
          <a:p>
            <a:pPr>
              <a:spcBef>
                <a:spcPct val="0"/>
              </a:spcBef>
            </a:pPr>
            <a:r>
              <a:rPr lang="ru-RU" sz="2800" dirty="0"/>
              <a:t>Слова: Белый, краснота, белизна, белеть, синеть, синь, славные, хороша, синева, зелень, молодую, веселых, деревянное, красивым, красить.</a:t>
            </a:r>
          </a:p>
          <a:p>
            <a:pPr>
              <a:spcBef>
                <a:spcPct val="0"/>
              </a:spcBef>
            </a:pPr>
            <a:r>
              <a:rPr lang="ru-RU" sz="2800" dirty="0"/>
              <a:t>При выборе прилагательного прошу аргументировать: как определили часть речи?</a:t>
            </a:r>
          </a:p>
          <a:p>
            <a:pPr>
              <a:spcBef>
                <a:spcPct val="0"/>
              </a:spcBef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067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H:\картинки1\клипарт\коробки подарки мешки\Pour un Oui ! Melancolie 3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0826" y="908050"/>
            <a:ext cx="4621213" cy="462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2" descr="H:\картинки1\клипарт\коробки подарки мешки\Pour un Oui ! Melancolie 3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0825" y="3213101"/>
            <a:ext cx="4402138" cy="440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Скругленный прямоугольник 27"/>
          <p:cNvSpPr/>
          <p:nvPr/>
        </p:nvSpPr>
        <p:spPr>
          <a:xfrm>
            <a:off x="8112126" y="6021389"/>
            <a:ext cx="2016125" cy="50323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i="1" dirty="0"/>
              <a:t>хлопок</a:t>
            </a:r>
          </a:p>
        </p:txBody>
      </p:sp>
      <p:pic>
        <p:nvPicPr>
          <p:cNvPr id="28677" name="Picture 3" descr="H:\картинки1\клипарт\коробки подарки мешки\Pour un Oui ! Melancolie 3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0825" y="-1035050"/>
            <a:ext cx="4535488" cy="453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Скругленный прямоугольник 26"/>
          <p:cNvSpPr/>
          <p:nvPr/>
        </p:nvSpPr>
        <p:spPr>
          <a:xfrm>
            <a:off x="8183564" y="3933825"/>
            <a:ext cx="2160587" cy="50323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i="1" dirty="0"/>
              <a:t>подпрыгнуть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8112125" y="1844676"/>
            <a:ext cx="2305050" cy="504825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i="1" dirty="0"/>
              <a:t>присесть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711451" y="836614"/>
            <a:ext cx="2016125" cy="504825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i="1" dirty="0"/>
              <a:t>белый</a:t>
            </a:r>
          </a:p>
        </p:txBody>
      </p:sp>
      <p:sp>
        <p:nvSpPr>
          <p:cNvPr id="28681" name="Заголовок 1"/>
          <p:cNvSpPr>
            <a:spLocks noGrp="1"/>
          </p:cNvSpPr>
          <p:nvPr>
            <p:ph type="title"/>
          </p:nvPr>
        </p:nvSpPr>
        <p:spPr>
          <a:xfrm>
            <a:off x="1524000" y="-171450"/>
            <a:ext cx="8229600" cy="1143000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Физкультминутка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424113" y="1484314"/>
            <a:ext cx="2303462" cy="504825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i="1" dirty="0"/>
              <a:t>краснота</a:t>
            </a:r>
          </a:p>
        </p:txBody>
      </p:sp>
      <p:pic>
        <p:nvPicPr>
          <p:cNvPr id="28683" name="Picture 2" descr="C:\Users\Саглай\Desktop\глагол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1867844">
            <a:off x="7594600" y="2851150"/>
            <a:ext cx="1487488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4" name="Picture 3" descr="C:\Users\Саглай\Desktop\имя прилаг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1815165">
            <a:off x="7362825" y="563564"/>
            <a:ext cx="23764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5" name="Picture 4" descr="C:\Users\Саглай\Desktop\имя сущ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1802430">
            <a:off x="7172326" y="4906963"/>
            <a:ext cx="2309813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2711451" y="2205039"/>
            <a:ext cx="2016125" cy="50323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i="1" dirty="0"/>
              <a:t>белизна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711451" y="2924176"/>
            <a:ext cx="2016125" cy="504825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i="1" dirty="0"/>
              <a:t>белеть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711451" y="3644901"/>
            <a:ext cx="2016125" cy="504825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i="1" dirty="0"/>
              <a:t>синеть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711451" y="4437064"/>
            <a:ext cx="2016125" cy="504825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i="1" dirty="0"/>
              <a:t>синь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351089" y="5157789"/>
            <a:ext cx="2376487" cy="50323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i="1" dirty="0"/>
              <a:t>славные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711451" y="5876926"/>
            <a:ext cx="2016125" cy="504825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i="1" dirty="0"/>
              <a:t>хороша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872038" y="2205039"/>
            <a:ext cx="2303462" cy="50323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i="1" dirty="0"/>
              <a:t>зеленеть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800601" y="2924176"/>
            <a:ext cx="2303463" cy="504825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i="1" dirty="0"/>
              <a:t>молодую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800601" y="3644901"/>
            <a:ext cx="2016125" cy="504825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i="1" dirty="0"/>
              <a:t>веселых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800601" y="4437064"/>
            <a:ext cx="2447925" cy="504825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i="1" dirty="0"/>
              <a:t>деревянное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800601" y="5157789"/>
            <a:ext cx="2735263" cy="50323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i="1" dirty="0"/>
              <a:t>красивым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800601" y="5876926"/>
            <a:ext cx="2447925" cy="504825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i="1" dirty="0"/>
              <a:t>красить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872039" y="1484314"/>
            <a:ext cx="2016125" cy="504825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i="1" dirty="0"/>
              <a:t>зелень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872039" y="836614"/>
            <a:ext cx="2016125" cy="504825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i="1" dirty="0"/>
              <a:t>синева</a:t>
            </a:r>
          </a:p>
        </p:txBody>
      </p:sp>
    </p:spTree>
    <p:extLst>
      <p:ext uri="{BB962C8B-B14F-4D97-AF65-F5344CB8AC3E}">
        <p14:creationId xmlns:p14="http://schemas.microsoft.com/office/powerpoint/2010/main" val="876104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823 0.00532 L 0.62223 0.05757 " pathEditMode="relative" rAng="0" ptsTypes="AA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00" y="2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823 0.02613 L 0.59862 0.58196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00" y="27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823 0.00532 L 0.60643 0.47745 " pathEditMode="relative" rAng="0" ptsTypes="AA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00" y="23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025 0.00532 L 0.61424 0.0578 " pathEditMode="relative" rAng="0" ptsTypes="AA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00" y="2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025 -0.01595 L 0.62223 -0.0578 " pathEditMode="relative" rAng="0" ptsTypes="AA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00" y="-2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823 -0.01573 L 0.61441 0.14173 " pathEditMode="relative" rAng="0" ptsTypes="AA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00" y="7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243 -0.00509 L 0.62223 -0.58197 " pathEditMode="relative" rAng="0" ptsTypes="AA">
                                      <p:cBhvr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00" y="-2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025 -0.01573 L 0.62223 -0.69734 " pathEditMode="relative" rAng="0" ptsTypes="AA">
                                      <p:cBhvr>
                                        <p:cTn id="9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00" y="-34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024 -0.00532 L 0.37014 0.67653 " pathEditMode="relative" rAng="0" ptsTypes="AA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0" y="34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805 -0.00532 L 0.36996 0.58219 " pathEditMode="relative" rAng="0" ptsTypes="AA">
                                      <p:cBhvr>
                                        <p:cTn id="1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00" y="2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604 -0.01549 L 0.39375 0.15237 " pathEditMode="relative" rAng="0" ptsTypes="AA">
                                      <p:cBhvr>
                                        <p:cTn id="1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00" y="8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225 0.01572 L 0.39357 -0.25688 " pathEditMode="relative" rAng="0" ptsTypes="AA">
                                      <p:cBhvr>
                                        <p:cTn id="1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00" y="-13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024 0.01572 L 0.38576 -0.35145 " pathEditMode="relative" rAng="0" ptsTypes="AA">
                                      <p:cBhvr>
                                        <p:cTn id="1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00" y="-18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805 -0.00532 L 0.39357 -0.47723 " pathEditMode="relative" rAng="0" ptsTypes="AA">
                                      <p:cBhvr>
                                        <p:cTn id="1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00" y="-23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024 0.01572 L 0.38576 -0.57157 " pathEditMode="relative" rAng="0" ptsTypes="AA">
                                      <p:cBhvr>
                                        <p:cTn id="1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00" y="-2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805 -0.00532 L 0.39357 -0.38289 " pathEditMode="relative" rAng="0" ptsTypes="AA">
                                      <p:cBhvr>
                                        <p:cTn id="1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00" y="-1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7" grpId="0" animBg="1"/>
      <p:bldP spid="7" grpId="1" animBg="1"/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799856" y="476672"/>
            <a:ext cx="3168352" cy="504056"/>
          </a:xfrm>
          <a:prstGeom prst="roundRect">
            <a:avLst/>
          </a:prstGeom>
          <a:solidFill>
            <a:srgbClr val="FFFF00"/>
          </a:solidFill>
          <a:ln w="73025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14300" prst="artDeco"/>
            <a:bevelB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>
                <a:solidFill>
                  <a:schemeClr val="bg2">
                    <a:lumMod val="25000"/>
                  </a:schemeClr>
                </a:solidFill>
              </a:rPr>
              <a:t>Физкультминутка</a:t>
            </a:r>
          </a:p>
        </p:txBody>
      </p:sp>
      <p:pic>
        <p:nvPicPr>
          <p:cNvPr id="6146" name="Picture 2" descr="C:\Users\Саглай\Desktop\для презентаций фоны\134334107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00920" y="2420889"/>
            <a:ext cx="1281828" cy="1500435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4439816" y="2204864"/>
            <a:ext cx="3168352" cy="504056"/>
          </a:xfrm>
          <a:prstGeom prst="roundRect">
            <a:avLst/>
          </a:prstGeom>
          <a:solidFill>
            <a:srgbClr val="FFFF00"/>
          </a:solidFill>
          <a:ln w="73025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14300" prst="artDeco"/>
            <a:bevelB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i="1" dirty="0">
                <a:solidFill>
                  <a:schemeClr val="bg2">
                    <a:lumMod val="25000"/>
                  </a:schemeClr>
                </a:solidFill>
              </a:rPr>
              <a:t>п</a:t>
            </a:r>
            <a:r>
              <a:rPr lang="ru-RU" sz="3600" i="1" dirty="0">
                <a:solidFill>
                  <a:srgbClr val="FF0000"/>
                </a:solidFill>
              </a:rPr>
              <a:t>и</a:t>
            </a:r>
            <a:r>
              <a:rPr lang="ru-RU" sz="3600" i="1" dirty="0">
                <a:solidFill>
                  <a:schemeClr val="bg2">
                    <a:lumMod val="25000"/>
                  </a:schemeClr>
                </a:solidFill>
              </a:rPr>
              <a:t>сатели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439816" y="2132856"/>
            <a:ext cx="3168352" cy="504056"/>
          </a:xfrm>
          <a:prstGeom prst="roundRect">
            <a:avLst/>
          </a:prstGeom>
          <a:solidFill>
            <a:srgbClr val="FFFF00"/>
          </a:solidFill>
          <a:ln w="73025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14300" prst="artDeco"/>
            <a:bevelB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i="1" dirty="0">
                <a:solidFill>
                  <a:schemeClr val="bg2">
                    <a:lumMod val="25000"/>
                  </a:schemeClr>
                </a:solidFill>
              </a:rPr>
              <a:t>созд</a:t>
            </a:r>
            <a:r>
              <a:rPr lang="ru-RU" sz="3600" i="1" dirty="0">
                <a:solidFill>
                  <a:srgbClr val="FF0000"/>
                </a:solidFill>
              </a:rPr>
              <a:t>а</a:t>
            </a:r>
            <a:r>
              <a:rPr lang="ru-RU" sz="3600" i="1" dirty="0">
                <a:solidFill>
                  <a:schemeClr val="bg2">
                    <a:lumMod val="25000"/>
                  </a:schemeClr>
                </a:solidFill>
              </a:rPr>
              <a:t>ют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439816" y="2276872"/>
            <a:ext cx="3168352" cy="504056"/>
          </a:xfrm>
          <a:prstGeom prst="roundRect">
            <a:avLst/>
          </a:prstGeom>
          <a:solidFill>
            <a:srgbClr val="FFFF00"/>
          </a:solidFill>
          <a:ln w="73025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14300" prst="artDeco"/>
            <a:bevelB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i="1" dirty="0">
                <a:solidFill>
                  <a:schemeClr val="bg2">
                    <a:lumMod val="25000"/>
                  </a:schemeClr>
                </a:solidFill>
              </a:rPr>
              <a:t>укр</a:t>
            </a:r>
            <a:r>
              <a:rPr lang="ru-RU" sz="3600" i="1" dirty="0">
                <a:solidFill>
                  <a:srgbClr val="FF0000"/>
                </a:solidFill>
              </a:rPr>
              <a:t>е</a:t>
            </a:r>
            <a:r>
              <a:rPr lang="ru-RU" sz="3600" i="1" dirty="0">
                <a:solidFill>
                  <a:schemeClr val="bg2">
                    <a:lumMod val="25000"/>
                  </a:schemeClr>
                </a:solidFill>
              </a:rPr>
              <a:t>плению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439816" y="2132856"/>
            <a:ext cx="3168352" cy="504056"/>
          </a:xfrm>
          <a:prstGeom prst="roundRect">
            <a:avLst/>
          </a:prstGeom>
          <a:solidFill>
            <a:srgbClr val="FFFF00"/>
          </a:solidFill>
          <a:ln w="73025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14300" prst="artDeco"/>
            <a:bevelB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i="1" dirty="0">
                <a:solidFill>
                  <a:schemeClr val="bg2">
                    <a:lumMod val="25000"/>
                  </a:schemeClr>
                </a:solidFill>
              </a:rPr>
              <a:t>сбл</a:t>
            </a:r>
            <a:r>
              <a:rPr lang="ru-RU" sz="3600" i="1" dirty="0">
                <a:solidFill>
                  <a:srgbClr val="FF0000"/>
                </a:solidFill>
              </a:rPr>
              <a:t>и</a:t>
            </a:r>
            <a:r>
              <a:rPr lang="ru-RU" sz="3600" i="1" dirty="0">
                <a:solidFill>
                  <a:schemeClr val="bg2">
                    <a:lumMod val="25000"/>
                  </a:schemeClr>
                </a:solidFill>
              </a:rPr>
              <a:t>жает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367808" y="2276872"/>
            <a:ext cx="3168352" cy="504056"/>
          </a:xfrm>
          <a:prstGeom prst="roundRect">
            <a:avLst/>
          </a:prstGeom>
          <a:solidFill>
            <a:srgbClr val="FFFF00"/>
          </a:solidFill>
          <a:ln w="73025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14300" prst="artDeco"/>
            <a:bevelB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i="1" dirty="0">
                <a:solidFill>
                  <a:schemeClr val="bg2">
                    <a:lumMod val="25000"/>
                  </a:schemeClr>
                </a:solidFill>
              </a:rPr>
              <a:t>нас</a:t>
            </a:r>
            <a:r>
              <a:rPr lang="ru-RU" sz="3600" i="1" dirty="0">
                <a:solidFill>
                  <a:srgbClr val="FF0000"/>
                </a:solidFill>
              </a:rPr>
              <a:t>е</a:t>
            </a:r>
            <a:r>
              <a:rPr lang="ru-RU" sz="3600" i="1" dirty="0">
                <a:solidFill>
                  <a:schemeClr val="bg2">
                    <a:lumMod val="25000"/>
                  </a:schemeClr>
                </a:solidFill>
              </a:rPr>
              <a:t>ления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439816" y="2132856"/>
            <a:ext cx="3168352" cy="504056"/>
          </a:xfrm>
          <a:prstGeom prst="roundRect">
            <a:avLst/>
          </a:prstGeom>
          <a:solidFill>
            <a:srgbClr val="FFFF00"/>
          </a:solidFill>
          <a:ln w="73025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14300" prst="artDeco"/>
            <a:bevelB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i="1" dirty="0">
                <a:solidFill>
                  <a:schemeClr val="bg2">
                    <a:lumMod val="25000"/>
                  </a:schemeClr>
                </a:solidFill>
              </a:rPr>
              <a:t>б</a:t>
            </a:r>
            <a:r>
              <a:rPr lang="ru-RU" sz="3600" i="1" dirty="0">
                <a:solidFill>
                  <a:srgbClr val="FF0000"/>
                </a:solidFill>
              </a:rPr>
              <a:t>о</a:t>
            </a:r>
            <a:r>
              <a:rPr lang="ru-RU" sz="3600" i="1" dirty="0">
                <a:solidFill>
                  <a:schemeClr val="bg2">
                    <a:lumMod val="25000"/>
                  </a:schemeClr>
                </a:solidFill>
              </a:rPr>
              <a:t>льшинство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439816" y="2132856"/>
            <a:ext cx="3168352" cy="504056"/>
          </a:xfrm>
          <a:prstGeom prst="roundRect">
            <a:avLst/>
          </a:prstGeom>
          <a:solidFill>
            <a:srgbClr val="FFFF00"/>
          </a:solidFill>
          <a:ln w="73025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14300" prst="artDeco"/>
            <a:bevelB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i="1" dirty="0">
                <a:solidFill>
                  <a:schemeClr val="bg2">
                    <a:lumMod val="25000"/>
                  </a:schemeClr>
                </a:solidFill>
              </a:rPr>
              <a:t>г</a:t>
            </a:r>
            <a:r>
              <a:rPr lang="ru-RU" sz="3600" i="1" dirty="0">
                <a:solidFill>
                  <a:srgbClr val="FF0000"/>
                </a:solidFill>
              </a:rPr>
              <a:t>о</a:t>
            </a:r>
            <a:r>
              <a:rPr lang="ru-RU" sz="3600" i="1" dirty="0">
                <a:solidFill>
                  <a:schemeClr val="bg2">
                    <a:lumMod val="25000"/>
                  </a:schemeClr>
                </a:solidFill>
              </a:rPr>
              <a:t>ворят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367808" y="2132856"/>
            <a:ext cx="3168352" cy="504056"/>
          </a:xfrm>
          <a:prstGeom prst="roundRect">
            <a:avLst/>
          </a:prstGeom>
          <a:solidFill>
            <a:srgbClr val="FFFF00"/>
          </a:solidFill>
          <a:ln w="73025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14300" prst="artDeco"/>
            <a:bevelB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i="1" dirty="0">
                <a:solidFill>
                  <a:srgbClr val="FF0000"/>
                </a:solidFill>
              </a:rPr>
              <a:t>я</a:t>
            </a:r>
            <a:r>
              <a:rPr lang="ru-RU" sz="3600" i="1" dirty="0">
                <a:solidFill>
                  <a:schemeClr val="bg2">
                    <a:lumMod val="25000"/>
                  </a:schemeClr>
                </a:solidFill>
              </a:rPr>
              <a:t>вляется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439816" y="2132856"/>
            <a:ext cx="3168352" cy="504056"/>
          </a:xfrm>
          <a:prstGeom prst="roundRect">
            <a:avLst/>
          </a:prstGeom>
          <a:solidFill>
            <a:srgbClr val="FFFF00"/>
          </a:solidFill>
          <a:ln w="73025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14300" prst="artDeco"/>
            <a:bevelB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i="1" dirty="0">
                <a:solidFill>
                  <a:schemeClr val="bg2">
                    <a:lumMod val="25000"/>
                  </a:schemeClr>
                </a:solidFill>
              </a:rPr>
              <a:t>р</a:t>
            </a:r>
            <a:r>
              <a:rPr lang="ru-RU" sz="3600" i="1" dirty="0">
                <a:solidFill>
                  <a:srgbClr val="FF0000"/>
                </a:solidFill>
              </a:rPr>
              <a:t>о</a:t>
            </a:r>
            <a:r>
              <a:rPr lang="ru-RU" sz="3600" i="1" dirty="0">
                <a:solidFill>
                  <a:schemeClr val="bg2">
                    <a:lumMod val="25000"/>
                  </a:schemeClr>
                </a:solidFill>
              </a:rPr>
              <a:t>дной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511824" y="2132856"/>
            <a:ext cx="3168352" cy="504056"/>
          </a:xfrm>
          <a:prstGeom prst="roundRect">
            <a:avLst/>
          </a:prstGeom>
          <a:solidFill>
            <a:srgbClr val="FFFF00"/>
          </a:solidFill>
          <a:ln w="73025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14300" prst="artDeco"/>
            <a:bevelB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i="1" dirty="0">
                <a:solidFill>
                  <a:schemeClr val="bg2">
                    <a:lumMod val="25000"/>
                  </a:schemeClr>
                </a:solidFill>
              </a:rPr>
              <a:t>З</a:t>
            </a:r>
            <a:r>
              <a:rPr lang="ru-RU" sz="3600" i="1" dirty="0">
                <a:solidFill>
                  <a:srgbClr val="FF0000"/>
                </a:solidFill>
              </a:rPr>
              <a:t>е</a:t>
            </a:r>
            <a:r>
              <a:rPr lang="ru-RU" sz="3600" i="1" dirty="0">
                <a:solidFill>
                  <a:schemeClr val="bg2">
                    <a:lumMod val="25000"/>
                  </a:schemeClr>
                </a:solidFill>
              </a:rPr>
              <a:t>мле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367808" y="2132856"/>
            <a:ext cx="3168352" cy="504056"/>
          </a:xfrm>
          <a:prstGeom prst="roundRect">
            <a:avLst/>
          </a:prstGeom>
          <a:solidFill>
            <a:srgbClr val="FFFF00"/>
          </a:solidFill>
          <a:ln w="73025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14300" prst="artDeco"/>
            <a:bevelB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i="1" dirty="0">
                <a:solidFill>
                  <a:schemeClr val="bg2">
                    <a:lumMod val="25000"/>
                  </a:schemeClr>
                </a:solidFill>
              </a:rPr>
              <a:t>рад</a:t>
            </a:r>
            <a:r>
              <a:rPr lang="ru-RU" sz="3600" i="1" dirty="0">
                <a:solidFill>
                  <a:srgbClr val="FF0000"/>
                </a:solidFill>
              </a:rPr>
              <a:t>и</a:t>
            </a:r>
            <a:r>
              <a:rPr lang="ru-RU" sz="3600" i="1" dirty="0">
                <a:solidFill>
                  <a:schemeClr val="bg2">
                    <a:lumMod val="25000"/>
                  </a:schemeClr>
                </a:solidFill>
              </a:rPr>
              <a:t>о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367808" y="2204864"/>
            <a:ext cx="3168352" cy="504056"/>
          </a:xfrm>
          <a:prstGeom prst="roundRect">
            <a:avLst/>
          </a:prstGeom>
          <a:solidFill>
            <a:srgbClr val="FFFF00"/>
          </a:solidFill>
          <a:ln w="73025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14300" prst="artDeco"/>
            <a:bevelB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i="1" dirty="0">
                <a:solidFill>
                  <a:schemeClr val="bg2">
                    <a:lumMod val="25000"/>
                  </a:schemeClr>
                </a:solidFill>
              </a:rPr>
              <a:t>т</a:t>
            </a:r>
            <a:r>
              <a:rPr lang="ru-RU" sz="3600" i="1" dirty="0">
                <a:solidFill>
                  <a:srgbClr val="FF0000"/>
                </a:solidFill>
              </a:rPr>
              <a:t>е</a:t>
            </a:r>
            <a:r>
              <a:rPr lang="ru-RU" sz="3600" i="1" dirty="0">
                <a:solidFill>
                  <a:schemeClr val="bg2">
                    <a:lumMod val="25000"/>
                  </a:schemeClr>
                </a:solidFill>
              </a:rPr>
              <a:t>рритории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367808" y="2132856"/>
            <a:ext cx="3168352" cy="504056"/>
          </a:xfrm>
          <a:prstGeom prst="roundRect">
            <a:avLst/>
          </a:prstGeom>
          <a:solidFill>
            <a:srgbClr val="FFFF00"/>
          </a:solidFill>
          <a:ln w="73025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14300" prst="artDeco"/>
            <a:bevelB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i="1" dirty="0">
                <a:solidFill>
                  <a:srgbClr val="FF0000"/>
                </a:solidFill>
              </a:rPr>
              <a:t>о</a:t>
            </a:r>
            <a:r>
              <a:rPr lang="ru-RU" sz="3600" i="1" dirty="0">
                <a:solidFill>
                  <a:schemeClr val="bg2">
                    <a:lumMod val="25000"/>
                  </a:schemeClr>
                </a:solidFill>
              </a:rPr>
              <a:t>фициальные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439816" y="1988840"/>
            <a:ext cx="3168352" cy="504056"/>
          </a:xfrm>
          <a:prstGeom prst="roundRect">
            <a:avLst/>
          </a:prstGeom>
          <a:solidFill>
            <a:srgbClr val="FFFF00"/>
          </a:solidFill>
          <a:ln w="73025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14300" prst="artDeco"/>
            <a:bevelB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i="1" dirty="0">
                <a:solidFill>
                  <a:schemeClr val="bg2">
                    <a:lumMod val="25000"/>
                  </a:schemeClr>
                </a:solidFill>
              </a:rPr>
              <a:t>д</a:t>
            </a:r>
            <a:r>
              <a:rPr lang="ru-RU" sz="3600" i="1" dirty="0">
                <a:solidFill>
                  <a:srgbClr val="FF0000"/>
                </a:solidFill>
              </a:rPr>
              <a:t>о</a:t>
            </a:r>
            <a:r>
              <a:rPr lang="ru-RU" sz="3600" i="1" dirty="0">
                <a:solidFill>
                  <a:schemeClr val="bg2">
                    <a:lumMod val="25000"/>
                  </a:schemeClr>
                </a:solidFill>
              </a:rPr>
              <a:t>кументы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439816" y="2276872"/>
            <a:ext cx="3168352" cy="504056"/>
          </a:xfrm>
          <a:prstGeom prst="roundRect">
            <a:avLst/>
          </a:prstGeom>
          <a:solidFill>
            <a:srgbClr val="FFFF00"/>
          </a:solidFill>
          <a:ln w="73025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14300" prst="artDeco"/>
            <a:bevelB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i="1" dirty="0">
                <a:solidFill>
                  <a:schemeClr val="bg2">
                    <a:lumMod val="25000"/>
                  </a:schemeClr>
                </a:solidFill>
              </a:rPr>
              <a:t>р</a:t>
            </a:r>
            <a:r>
              <a:rPr lang="ru-RU" sz="3600" i="1" dirty="0">
                <a:solidFill>
                  <a:srgbClr val="FF0000"/>
                </a:solidFill>
              </a:rPr>
              <a:t>е</a:t>
            </a:r>
            <a:r>
              <a:rPr lang="ru-RU" sz="3600" i="1" dirty="0">
                <a:solidFill>
                  <a:schemeClr val="bg2">
                    <a:lumMod val="25000"/>
                  </a:schemeClr>
                </a:solidFill>
              </a:rPr>
              <a:t>спублик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439816" y="2276872"/>
            <a:ext cx="3168352" cy="504056"/>
          </a:xfrm>
          <a:prstGeom prst="roundRect">
            <a:avLst/>
          </a:prstGeom>
          <a:solidFill>
            <a:srgbClr val="FFFF00"/>
          </a:solidFill>
          <a:ln w="73025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14300" prst="artDeco"/>
            <a:bevelB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эт</a:t>
            </a:r>
            <a:r>
              <a:rPr lang="ru-RU" sz="3600" i="1" dirty="0">
                <a:solidFill>
                  <a:srgbClr val="FF0000"/>
                </a:solidFill>
              </a:rPr>
              <a:t>а</a:t>
            </a:r>
            <a:r>
              <a:rPr lang="ru-RU" sz="36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лон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151784" y="2204864"/>
            <a:ext cx="3910136" cy="504056"/>
          </a:xfrm>
          <a:prstGeom prst="roundRect">
            <a:avLst/>
          </a:prstGeom>
          <a:solidFill>
            <a:srgbClr val="FFFF00"/>
          </a:solidFill>
          <a:ln w="73025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14300" prst="artDeco"/>
            <a:bevelB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i="1" dirty="0">
                <a:solidFill>
                  <a:schemeClr val="bg2">
                    <a:lumMod val="25000"/>
                  </a:schemeClr>
                </a:solidFill>
              </a:rPr>
              <a:t>г</a:t>
            </a:r>
            <a:r>
              <a:rPr lang="ru-RU" sz="3600" i="1" dirty="0">
                <a:solidFill>
                  <a:srgbClr val="FF0000"/>
                </a:solidFill>
              </a:rPr>
              <a:t>о</a:t>
            </a:r>
            <a:r>
              <a:rPr lang="ru-RU" sz="3600" i="1" dirty="0">
                <a:solidFill>
                  <a:schemeClr val="bg2">
                    <a:lumMod val="25000"/>
                  </a:schemeClr>
                </a:solidFill>
              </a:rPr>
              <a:t>сударственный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511824" y="2204864"/>
            <a:ext cx="3168352" cy="504056"/>
          </a:xfrm>
          <a:prstGeom prst="roundRect">
            <a:avLst/>
          </a:prstGeom>
          <a:solidFill>
            <a:srgbClr val="FFFF00"/>
          </a:solidFill>
          <a:ln w="73025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14300" prst="artDeco"/>
            <a:bevelB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i="1" dirty="0">
                <a:solidFill>
                  <a:schemeClr val="bg2">
                    <a:lumMod val="25000"/>
                  </a:schemeClr>
                </a:solidFill>
              </a:rPr>
              <a:t>н</a:t>
            </a:r>
            <a:r>
              <a:rPr lang="ru-RU" sz="3600" i="1" dirty="0">
                <a:solidFill>
                  <a:srgbClr val="FF0000"/>
                </a:solidFill>
              </a:rPr>
              <a:t>а</a:t>
            </a:r>
            <a:r>
              <a:rPr lang="ru-RU" sz="3600" i="1" dirty="0">
                <a:solidFill>
                  <a:schemeClr val="bg2">
                    <a:lumMod val="25000"/>
                  </a:schemeClr>
                </a:solidFill>
              </a:rPr>
              <a:t>роды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511824" y="2204864"/>
            <a:ext cx="3168352" cy="504056"/>
          </a:xfrm>
          <a:prstGeom prst="roundRect">
            <a:avLst/>
          </a:prstGeom>
          <a:solidFill>
            <a:srgbClr val="FFFF00"/>
          </a:solidFill>
          <a:ln w="73025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14300" prst="artDeco"/>
            <a:bevelB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i="1" dirty="0">
                <a:solidFill>
                  <a:srgbClr val="FF0000"/>
                </a:solidFill>
              </a:rPr>
              <a:t>е</a:t>
            </a:r>
            <a:r>
              <a:rPr lang="ru-RU" sz="3600" i="1" dirty="0">
                <a:solidFill>
                  <a:schemeClr val="bg2">
                    <a:lumMod val="25000"/>
                  </a:schemeClr>
                </a:solidFill>
              </a:rPr>
              <a:t>диным</a:t>
            </a:r>
          </a:p>
        </p:txBody>
      </p:sp>
      <p:pic>
        <p:nvPicPr>
          <p:cNvPr id="2051" name="Picture 3" descr="C:\Users\Саглай\Desktop\a6d4c9c89e0f.png"/>
          <p:cNvPicPr>
            <a:picLocks noChangeAspect="1" noChangeArrowheads="1"/>
          </p:cNvPicPr>
          <p:nvPr/>
        </p:nvPicPr>
        <p:blipFill>
          <a:blip r:embed="rId4" cstate="print"/>
          <a:srcRect r="65664" b="53583"/>
          <a:stretch>
            <a:fillRect/>
          </a:stretch>
        </p:blipFill>
        <p:spPr bwMode="auto">
          <a:xfrm>
            <a:off x="1197099" y="2420888"/>
            <a:ext cx="5010707" cy="4365104"/>
          </a:xfrm>
          <a:prstGeom prst="rect">
            <a:avLst/>
          </a:prstGeom>
          <a:noFill/>
        </p:spPr>
      </p:pic>
      <p:sp>
        <p:nvSpPr>
          <p:cNvPr id="32" name="Скругленный прямоугольник 31"/>
          <p:cNvSpPr/>
          <p:nvPr/>
        </p:nvSpPr>
        <p:spPr>
          <a:xfrm>
            <a:off x="3359696" y="5517232"/>
            <a:ext cx="2304256" cy="792088"/>
          </a:xfrm>
          <a:prstGeom prst="roundRect">
            <a:avLst/>
          </a:prstGeom>
          <a:solidFill>
            <a:srgbClr val="FFC000"/>
          </a:solidFill>
          <a:ln w="73025">
            <a:solidFill>
              <a:srgbClr val="FFFF00"/>
            </a:solidFill>
          </a:ln>
          <a:scene3d>
            <a:camera prst="isometricOffAxis1Right"/>
            <a:lightRig rig="threePt" dir="t"/>
          </a:scene3d>
          <a:sp3d>
            <a:bevelT w="114300" prst="artDeco"/>
            <a:bevelB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>
                <a:solidFill>
                  <a:schemeClr val="bg2">
                    <a:lumMod val="25000"/>
                  </a:schemeClr>
                </a:solidFill>
              </a:rPr>
              <a:t>Безударная гласная в корне, проверяемая ударением</a:t>
            </a:r>
          </a:p>
        </p:txBody>
      </p:sp>
      <p:pic>
        <p:nvPicPr>
          <p:cNvPr id="34" name="Picture 3" descr="C:\Users\Саглай\Desktop\a6d4c9c89e0f.png"/>
          <p:cNvPicPr>
            <a:picLocks noChangeAspect="1" noChangeArrowheads="1"/>
          </p:cNvPicPr>
          <p:nvPr/>
        </p:nvPicPr>
        <p:blipFill>
          <a:blip r:embed="rId4" cstate="print"/>
          <a:srcRect r="65664" b="53583"/>
          <a:stretch>
            <a:fillRect/>
          </a:stretch>
        </p:blipFill>
        <p:spPr bwMode="auto">
          <a:xfrm>
            <a:off x="5657294" y="2564904"/>
            <a:ext cx="5010707" cy="4293096"/>
          </a:xfrm>
          <a:prstGeom prst="rect">
            <a:avLst/>
          </a:prstGeom>
          <a:noFill/>
        </p:spPr>
      </p:pic>
      <p:sp>
        <p:nvSpPr>
          <p:cNvPr id="33" name="Скругленный прямоугольник 32"/>
          <p:cNvSpPr/>
          <p:nvPr/>
        </p:nvSpPr>
        <p:spPr>
          <a:xfrm>
            <a:off x="7968208" y="5589240"/>
            <a:ext cx="2304256" cy="792088"/>
          </a:xfrm>
          <a:prstGeom prst="roundRect">
            <a:avLst/>
          </a:prstGeom>
          <a:solidFill>
            <a:srgbClr val="FFC000"/>
          </a:solidFill>
          <a:ln w="73025">
            <a:solidFill>
              <a:srgbClr val="FFFF00"/>
            </a:solidFill>
          </a:ln>
          <a:scene3d>
            <a:camera prst="isometricOffAxis1Right"/>
            <a:lightRig rig="threePt" dir="t"/>
          </a:scene3d>
          <a:sp3d>
            <a:bevelT w="114300" prst="artDeco"/>
            <a:bevelB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>
                <a:solidFill>
                  <a:schemeClr val="bg2">
                    <a:lumMod val="25000"/>
                  </a:schemeClr>
                </a:solidFill>
              </a:rPr>
              <a:t>Безударная гласная в корне, </a:t>
            </a:r>
            <a:r>
              <a:rPr lang="ru-RU" sz="1600" i="1" dirty="0">
                <a:solidFill>
                  <a:srgbClr val="FF0000"/>
                </a:solidFill>
              </a:rPr>
              <a:t>НЕ</a:t>
            </a:r>
            <a:r>
              <a:rPr lang="ru-RU" sz="1600" i="1" dirty="0">
                <a:solidFill>
                  <a:schemeClr val="bg2">
                    <a:lumMod val="25000"/>
                  </a:schemeClr>
                </a:solidFill>
              </a:rPr>
              <a:t> проверяемая ударением</a:t>
            </a:r>
          </a:p>
        </p:txBody>
      </p:sp>
      <p:pic>
        <p:nvPicPr>
          <p:cNvPr id="31" name="Picture 2" descr="C:\Users\Саглай\Desktop\04eaf2bec395bfda55f59621ef88660b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739253">
            <a:off x="5215563" y="5160155"/>
            <a:ext cx="1927870" cy="1273198"/>
          </a:xfrm>
          <a:prstGeom prst="rect">
            <a:avLst/>
          </a:prstGeom>
          <a:noFill/>
        </p:spPr>
      </p:pic>
      <p:pic>
        <p:nvPicPr>
          <p:cNvPr id="29" name="Picture 2" descr="C:\Users\Саглай\Desktop\04eaf2bec395bfda55f59621ef88660b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9836470">
            <a:off x="2533065" y="4556256"/>
            <a:ext cx="1524000" cy="1006475"/>
          </a:xfrm>
          <a:prstGeom prst="rect">
            <a:avLst/>
          </a:prstGeom>
          <a:noFill/>
        </p:spPr>
      </p:pic>
      <p:pic>
        <p:nvPicPr>
          <p:cNvPr id="35" name="Picture 2" descr="C:\Users\Саглай\Desktop\04eaf2bec395bfda55f59621ef88660b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9836470">
            <a:off x="6925553" y="4556255"/>
            <a:ext cx="1524000" cy="1006475"/>
          </a:xfrm>
          <a:prstGeom prst="rect">
            <a:avLst/>
          </a:prstGeom>
          <a:noFill/>
        </p:spPr>
      </p:pic>
      <p:sp>
        <p:nvSpPr>
          <p:cNvPr id="36" name="Равнобедренный треугольник 35"/>
          <p:cNvSpPr/>
          <p:nvPr/>
        </p:nvSpPr>
        <p:spPr>
          <a:xfrm flipV="1">
            <a:off x="1991544" y="1124744"/>
            <a:ext cx="3600400" cy="1124744"/>
          </a:xfrm>
          <a:prstGeom prst="triangle">
            <a:avLst/>
          </a:prstGeom>
          <a:solidFill>
            <a:srgbClr val="FFC000"/>
          </a:solidFill>
          <a:ln w="635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  <a:bevelB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7" name="Равнобедренный треугольник 36"/>
          <p:cNvSpPr/>
          <p:nvPr/>
        </p:nvSpPr>
        <p:spPr>
          <a:xfrm flipV="1">
            <a:off x="6600056" y="1124744"/>
            <a:ext cx="3600400" cy="1124744"/>
          </a:xfrm>
          <a:prstGeom prst="triangle">
            <a:avLst/>
          </a:prstGeom>
          <a:solidFill>
            <a:srgbClr val="FFC000"/>
          </a:solidFill>
          <a:ln w="635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  <a:bevelB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TextBox 37"/>
          <p:cNvSpPr txBox="1"/>
          <p:nvPr/>
        </p:nvSpPr>
        <p:spPr>
          <a:xfrm>
            <a:off x="2567608" y="1052737"/>
            <a:ext cx="2519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/>
              <a:t>Подпрыгните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464153" y="1052737"/>
            <a:ext cx="20083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/>
              <a:t>Присядьте</a:t>
            </a:r>
          </a:p>
        </p:txBody>
      </p:sp>
    </p:spTree>
    <p:extLst>
      <p:ext uri="{BB962C8B-B14F-4D97-AF65-F5344CB8AC3E}">
        <p14:creationId xmlns:p14="http://schemas.microsoft.com/office/powerpoint/2010/main" val="3059516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04 0.00532 L -0.22049 0.43587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00" y="21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41 0.03681 L -0.22049 0.41482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00" y="1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0.04745 L 0.2283 0.45694 " pathEditMode="relative" rAng="0" ptsTypes="AA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0" y="20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21 0.03681 L -0.22049 0.40417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00" y="18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41 0.03681 L 0.2283 0.41481 " pathEditMode="relative" rAng="0" ptsTypes="AA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00" y="1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.05764 L 0.2283 0.42523 " pathEditMode="relative" rAng="0" ptsTypes="AA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00" y="18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663 0.05764 L -0.22048 0.43565 " pathEditMode="relative" rAng="0" ptsTypes="AA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0" y="1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882 0.05787 L -0.23629 0.45671 " pathEditMode="relative" rAng="0" ptsTypes="AA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00" y="19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302 0.06828 L 0.2441 0.45671 " pathEditMode="relative" rAng="0" ptsTypes="AA">
                                      <p:cBhvr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00" y="1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21 0.05787 L 0.24427 0.4463 " pathEditMode="relative" rAng="0" ptsTypes="AA">
                                      <p:cBhvr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00" y="1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302 0.0787 L -0.2441 0.48819 " pathEditMode="relative" rAng="0" ptsTypes="AA">
                                      <p:cBhvr>
                                        <p:cTn id="10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00" y="20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882 0.05787 L 0.2441 0.45671 " pathEditMode="relative" rAng="0" ptsTypes="AA">
                                      <p:cBhvr>
                                        <p:cTn id="1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00" y="19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79 0.0368 L -0.22847 0.45671 " pathEditMode="relative" rAng="0" ptsTypes="AA">
                                      <p:cBhvr>
                                        <p:cTn id="1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00" y="2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6 0.02638 L -0.2283 0.45694 " pathEditMode="relative" rAng="0" ptsTypes="AA">
                                      <p:cBhvr>
                                        <p:cTn id="1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00" y="21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19 0.03681 L 0.23507 0.4463 " pathEditMode="relative" rAng="0" ptsTypes="AA">
                                      <p:cBhvr>
                                        <p:cTn id="1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00" y="20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663 0.03681 L 0.2283 0.4463 " pathEditMode="relative" rAng="0" ptsTypes="AA">
                                      <p:cBhvr>
                                        <p:cTn id="1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00" y="20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0469 0.40949 " pathEditMode="relative" ptsTypes="AA">
                                      <p:cBhvr>
                                        <p:cTn id="1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41 0.03681 L 0.2283 0.4463 " pathEditMode="relative" rAng="0" ptsTypes="AA">
                                      <p:cBhvr>
                                        <p:cTn id="1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00" y="20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283 0.43055 " pathEditMode="relative" ptsTypes="AA">
                                      <p:cBhvr>
                                        <p:cTn id="1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721" y="151180"/>
            <a:ext cx="1041523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400" dirty="0" smtClean="0">
                <a:solidFill>
                  <a:prstClr val="black"/>
                </a:solidFill>
              </a:rPr>
              <a:t>Физкультминутка</a:t>
            </a:r>
            <a:r>
              <a:rPr lang="ru-RU" sz="2400" dirty="0">
                <a:solidFill>
                  <a:prstClr val="black"/>
                </a:solidFill>
              </a:rPr>
              <a:t>. Но глаголы не всегда являются сказуемым в предложении. Неопределенная форма глагола может быль любым членом предложения. </a:t>
            </a:r>
          </a:p>
          <a:p>
            <a:pPr lvl="0">
              <a:defRPr/>
            </a:pPr>
            <a:r>
              <a:rPr lang="ru-RU" sz="2400" dirty="0">
                <a:solidFill>
                  <a:prstClr val="black"/>
                </a:solidFill>
              </a:rPr>
              <a:t> Перед вами таблица, которая напомнит вам, какие члены предложения бывают.</a:t>
            </a:r>
          </a:p>
          <a:p>
            <a:pPr lvl="0">
              <a:defRPr/>
            </a:pPr>
            <a:r>
              <a:rPr lang="ru-RU" sz="2400" dirty="0">
                <a:solidFill>
                  <a:prstClr val="black"/>
                </a:solidFill>
              </a:rPr>
              <a:t>Сейчас начнут появляться предложения, а ваша задача  подсказать мне, какова синтаксическая роль глагола в этих примерах. Будьте очень внимательны: </a:t>
            </a:r>
          </a:p>
          <a:p>
            <a:pPr lvl="0">
              <a:defRPr/>
            </a:pPr>
            <a:r>
              <a:rPr lang="ru-RU" sz="2400" dirty="0">
                <a:solidFill>
                  <a:prstClr val="black"/>
                </a:solidFill>
              </a:rPr>
              <a:t>Подлежащее, вы присядете</a:t>
            </a:r>
          </a:p>
          <a:p>
            <a:pPr lvl="0">
              <a:defRPr/>
            </a:pPr>
            <a:r>
              <a:rPr lang="ru-RU" sz="2400" dirty="0">
                <a:solidFill>
                  <a:prstClr val="black"/>
                </a:solidFill>
              </a:rPr>
              <a:t>Сказуемое: подпрыгните</a:t>
            </a:r>
          </a:p>
          <a:p>
            <a:pPr lvl="0">
              <a:defRPr/>
            </a:pPr>
            <a:r>
              <a:rPr lang="ru-RU" sz="2400" dirty="0">
                <a:solidFill>
                  <a:prstClr val="black"/>
                </a:solidFill>
              </a:rPr>
              <a:t>Дополнение: поднимите руки вверх</a:t>
            </a:r>
          </a:p>
          <a:p>
            <a:pPr lvl="0">
              <a:defRPr/>
            </a:pPr>
            <a:r>
              <a:rPr lang="ru-RU" sz="2400" dirty="0">
                <a:solidFill>
                  <a:prstClr val="black"/>
                </a:solidFill>
              </a:rPr>
              <a:t>Определение: хлопните в ладоши</a:t>
            </a:r>
          </a:p>
          <a:p>
            <a:pPr lvl="0">
              <a:defRPr/>
            </a:pPr>
            <a:r>
              <a:rPr lang="ru-RU" sz="2400" dirty="0">
                <a:solidFill>
                  <a:prstClr val="black"/>
                </a:solidFill>
              </a:rPr>
              <a:t>Обстоятельство: </a:t>
            </a:r>
            <a:r>
              <a:rPr lang="ru-RU" sz="2400" dirty="0" smtClean="0">
                <a:solidFill>
                  <a:prstClr val="black"/>
                </a:solidFill>
              </a:rPr>
              <a:t>сядете.</a:t>
            </a:r>
            <a:endParaRPr lang="ru-RU" sz="240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ru-RU" sz="1200" dirty="0">
              <a:solidFill>
                <a:prstClr val="black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756" y="2877014"/>
            <a:ext cx="2943922" cy="294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97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151784" y="188640"/>
            <a:ext cx="4248472" cy="576064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 extrusionH="152400" contourW="25400">
            <a:bevelT w="114300" prst="artDeco"/>
            <a:bevelB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i="1" dirty="0"/>
              <a:t>Физкультминутка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524000" y="981075"/>
          <a:ext cx="9144000" cy="460851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91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957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  <a:spcAft>
                          <a:spcPts val="600"/>
                        </a:spcAft>
                      </a:pPr>
                      <a:endParaRPr lang="ru-RU" sz="2000" dirty="0" smtClean="0"/>
                    </a:p>
                    <a:p>
                      <a:pPr algn="ctr">
                        <a:lnSpc>
                          <a:spcPts val="1560"/>
                        </a:lnSpc>
                        <a:spcAft>
                          <a:spcPts val="600"/>
                        </a:spcAft>
                      </a:pPr>
                      <a:r>
                        <a:rPr lang="ru-RU" sz="2000" dirty="0" smtClean="0"/>
                        <a:t>Подлежащее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  <a:spcAft>
                          <a:spcPts val="600"/>
                        </a:spcAft>
                      </a:pPr>
                      <a:endParaRPr lang="ru-RU" sz="2000" dirty="0" smtClean="0"/>
                    </a:p>
                    <a:p>
                      <a:pPr algn="ctr">
                        <a:lnSpc>
                          <a:spcPts val="1560"/>
                        </a:lnSpc>
                        <a:spcAft>
                          <a:spcPts val="600"/>
                        </a:spcAft>
                      </a:pPr>
                      <a:r>
                        <a:rPr lang="ru-RU" sz="2000" dirty="0" smtClean="0"/>
                        <a:t>Сказуемое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  <a:spcAft>
                          <a:spcPts val="600"/>
                        </a:spcAft>
                      </a:pPr>
                      <a:endParaRPr lang="ru-RU" sz="2000" dirty="0" smtClean="0"/>
                    </a:p>
                    <a:p>
                      <a:pPr algn="ctr">
                        <a:lnSpc>
                          <a:spcPts val="1560"/>
                        </a:lnSpc>
                        <a:spcAft>
                          <a:spcPts val="600"/>
                        </a:spcAft>
                      </a:pPr>
                      <a:r>
                        <a:rPr lang="ru-RU" sz="2000" dirty="0" smtClean="0"/>
                        <a:t>Дополнение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  <a:spcAft>
                          <a:spcPts val="600"/>
                        </a:spcAft>
                      </a:pPr>
                      <a:endParaRPr lang="ru-RU" sz="2000" dirty="0" smtClean="0"/>
                    </a:p>
                    <a:p>
                      <a:pPr algn="ctr">
                        <a:lnSpc>
                          <a:spcPts val="1560"/>
                        </a:lnSpc>
                        <a:spcAft>
                          <a:spcPts val="600"/>
                        </a:spcAft>
                      </a:pPr>
                      <a:r>
                        <a:rPr lang="ru-RU" sz="2000" dirty="0" smtClean="0"/>
                        <a:t>Определение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  <a:spcAft>
                          <a:spcPts val="600"/>
                        </a:spcAft>
                      </a:pPr>
                      <a:endParaRPr lang="ru-RU" sz="2000" dirty="0" smtClean="0"/>
                    </a:p>
                    <a:p>
                      <a:pPr algn="ctr">
                        <a:lnSpc>
                          <a:spcPts val="1560"/>
                        </a:lnSpc>
                        <a:spcAft>
                          <a:spcPts val="600"/>
                        </a:spcAft>
                      </a:pPr>
                      <a:r>
                        <a:rPr lang="ru-RU" sz="2000" dirty="0" smtClean="0"/>
                        <a:t>Обстоятельство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2208"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  <a:spcAft>
                          <a:spcPts val="600"/>
                        </a:spcAft>
                      </a:pPr>
                      <a:endParaRPr lang="ru-RU" sz="2000" dirty="0" smtClean="0"/>
                    </a:p>
                    <a:p>
                      <a:pPr algn="ctr">
                        <a:lnSpc>
                          <a:spcPts val="1560"/>
                        </a:lnSpc>
                        <a:spcAft>
                          <a:spcPts val="600"/>
                        </a:spcAft>
                      </a:pPr>
                      <a:r>
                        <a:rPr lang="ru-RU" sz="2000" dirty="0" smtClean="0"/>
                        <a:t>Что</a:t>
                      </a:r>
                      <a:r>
                        <a:rPr lang="ru-RU" sz="2000" dirty="0"/>
                        <a:t>?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  <a:spcAft>
                          <a:spcPts val="600"/>
                        </a:spcAft>
                      </a:pPr>
                      <a:endParaRPr lang="ru-RU" sz="2000" dirty="0" smtClean="0"/>
                    </a:p>
                    <a:p>
                      <a:pPr algn="ctr">
                        <a:lnSpc>
                          <a:spcPts val="1560"/>
                        </a:lnSpc>
                        <a:spcAft>
                          <a:spcPts val="600"/>
                        </a:spcAft>
                      </a:pPr>
                      <a:r>
                        <a:rPr lang="ru-RU" sz="2000" dirty="0" smtClean="0"/>
                        <a:t>Что </a:t>
                      </a:r>
                      <a:r>
                        <a:rPr lang="ru-RU" sz="2000" dirty="0"/>
                        <a:t>делать?</a:t>
                      </a:r>
                    </a:p>
                    <a:p>
                      <a:pPr algn="ctr">
                        <a:lnSpc>
                          <a:spcPts val="1560"/>
                        </a:lnSpc>
                        <a:spcAft>
                          <a:spcPts val="600"/>
                        </a:spcAft>
                      </a:pPr>
                      <a:r>
                        <a:rPr lang="ru-RU" sz="2000" dirty="0"/>
                        <a:t>Что сделать?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  <a:spcAft>
                          <a:spcPts val="600"/>
                        </a:spcAft>
                      </a:pPr>
                      <a:endParaRPr lang="ru-RU" sz="2000" dirty="0" smtClean="0"/>
                    </a:p>
                    <a:p>
                      <a:pPr algn="ctr">
                        <a:lnSpc>
                          <a:spcPts val="1560"/>
                        </a:lnSpc>
                        <a:spcAft>
                          <a:spcPts val="600"/>
                        </a:spcAft>
                      </a:pPr>
                      <a:r>
                        <a:rPr lang="ru-RU" sz="2000" dirty="0" smtClean="0"/>
                        <a:t>Вопросы </a:t>
                      </a:r>
                      <a:r>
                        <a:rPr lang="ru-RU" sz="2000" dirty="0"/>
                        <a:t>косвенных падежей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  <a:spcAft>
                          <a:spcPts val="600"/>
                        </a:spcAft>
                      </a:pPr>
                      <a:endParaRPr lang="ru-RU" sz="2000" dirty="0" smtClean="0"/>
                    </a:p>
                    <a:p>
                      <a:pPr algn="ctr">
                        <a:lnSpc>
                          <a:spcPts val="1560"/>
                        </a:lnSpc>
                        <a:spcAft>
                          <a:spcPts val="600"/>
                        </a:spcAft>
                      </a:pPr>
                      <a:r>
                        <a:rPr lang="ru-RU" sz="2000" dirty="0" smtClean="0"/>
                        <a:t>Какой</a:t>
                      </a:r>
                      <a:r>
                        <a:rPr lang="ru-RU" sz="2000" dirty="0"/>
                        <a:t>?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  <a:spcAft>
                          <a:spcPts val="600"/>
                        </a:spcAft>
                      </a:pPr>
                      <a:endParaRPr lang="ru-RU" sz="2000" dirty="0" smtClean="0"/>
                    </a:p>
                    <a:p>
                      <a:pPr algn="ctr">
                        <a:lnSpc>
                          <a:spcPts val="1560"/>
                        </a:lnSpc>
                        <a:spcAft>
                          <a:spcPts val="600"/>
                        </a:spcAft>
                      </a:pPr>
                      <a:r>
                        <a:rPr lang="ru-RU" sz="2000" dirty="0" smtClean="0"/>
                        <a:t>Где</a:t>
                      </a:r>
                      <a:r>
                        <a:rPr lang="ru-RU" sz="2000" dirty="0"/>
                        <a:t>? Когда? Куда? Откуда? Почему? Зачем? Как?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1622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6" name="Скругленный прямоугольник 25"/>
          <p:cNvSpPr/>
          <p:nvPr/>
        </p:nvSpPr>
        <p:spPr>
          <a:xfrm>
            <a:off x="1524000" y="2636912"/>
            <a:ext cx="1619672" cy="936104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artDeco"/>
            <a:bevelB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i="1" dirty="0">
                <a:solidFill>
                  <a:srgbClr val="FF0000"/>
                </a:solidFill>
              </a:rPr>
              <a:t>присесть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215680" y="2636912"/>
            <a:ext cx="1691680" cy="936104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artDeco"/>
            <a:bevelB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i="1" dirty="0">
                <a:solidFill>
                  <a:srgbClr val="FF0000"/>
                </a:solidFill>
              </a:rPr>
              <a:t>прыгнуть</a:t>
            </a:r>
          </a:p>
          <a:p>
            <a:pPr algn="ctr">
              <a:defRPr/>
            </a:pPr>
            <a:r>
              <a:rPr lang="ru-RU" sz="2000" b="1" i="1" dirty="0">
                <a:solidFill>
                  <a:srgbClr val="FF0000"/>
                </a:solidFill>
              </a:rPr>
              <a:t>вверх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015880" y="2636912"/>
            <a:ext cx="1619672" cy="936104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artDeco"/>
            <a:bevelB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i="1" dirty="0">
                <a:solidFill>
                  <a:srgbClr val="FF0000"/>
                </a:solidFill>
              </a:rPr>
              <a:t>поднять </a:t>
            </a:r>
          </a:p>
          <a:p>
            <a:pPr algn="ctr">
              <a:defRPr/>
            </a:pPr>
            <a:r>
              <a:rPr lang="ru-RU" sz="2000" b="1" i="1" dirty="0">
                <a:solidFill>
                  <a:srgbClr val="FF0000"/>
                </a:solidFill>
              </a:rPr>
              <a:t>руки </a:t>
            </a:r>
          </a:p>
          <a:p>
            <a:pPr algn="ctr">
              <a:defRPr/>
            </a:pPr>
            <a:r>
              <a:rPr lang="ru-RU" sz="2000" b="1" i="1" dirty="0">
                <a:solidFill>
                  <a:srgbClr val="FF0000"/>
                </a:solidFill>
              </a:rPr>
              <a:t>вверх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816080" y="2636912"/>
            <a:ext cx="1619672" cy="936104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artDeco"/>
            <a:bevelB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i="1" dirty="0">
                <a:solidFill>
                  <a:srgbClr val="FF0000"/>
                </a:solidFill>
              </a:rPr>
              <a:t>хлопнуть </a:t>
            </a:r>
          </a:p>
          <a:p>
            <a:pPr algn="ctr">
              <a:defRPr/>
            </a:pPr>
            <a:r>
              <a:rPr lang="ru-RU" sz="2000" b="1" i="1" dirty="0">
                <a:solidFill>
                  <a:srgbClr val="FF0000"/>
                </a:solidFill>
              </a:rPr>
              <a:t>в </a:t>
            </a:r>
          </a:p>
          <a:p>
            <a:pPr algn="ctr">
              <a:defRPr/>
            </a:pPr>
            <a:r>
              <a:rPr lang="ru-RU" sz="2000" b="1" i="1" dirty="0">
                <a:solidFill>
                  <a:srgbClr val="FF0000"/>
                </a:solidFill>
              </a:rPr>
              <a:t>ладоши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8760296" y="2636912"/>
            <a:ext cx="1619672" cy="936104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artDeco"/>
            <a:bevelB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i="1" dirty="0">
                <a:solidFill>
                  <a:srgbClr val="FF0000"/>
                </a:solidFill>
              </a:rPr>
              <a:t>присесть</a:t>
            </a:r>
          </a:p>
          <a:p>
            <a:pPr algn="ctr">
              <a:defRPr/>
            </a:pPr>
            <a:r>
              <a:rPr lang="ru-RU" sz="2000" b="1" i="1" dirty="0">
                <a:solidFill>
                  <a:srgbClr val="FF0000"/>
                </a:solidFill>
              </a:rPr>
              <a:t>на </a:t>
            </a:r>
          </a:p>
          <a:p>
            <a:pPr algn="ctr">
              <a:defRPr/>
            </a:pPr>
            <a:r>
              <a:rPr lang="ru-RU" sz="2000" b="1" i="1" dirty="0">
                <a:solidFill>
                  <a:srgbClr val="FF0000"/>
                </a:solidFill>
              </a:rPr>
              <a:t>стул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2999656" y="5877272"/>
            <a:ext cx="5616624" cy="576064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 extrusionH="152400" contourW="25400">
            <a:bevelT w="114300" prst="artDeco"/>
            <a:bevelB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i="1" dirty="0">
                <a:solidFill>
                  <a:srgbClr val="FF0000"/>
                </a:solidFill>
              </a:rPr>
              <a:t>Жить</a:t>
            </a:r>
            <a:r>
              <a:rPr lang="ru-RU" sz="3200" b="1" i="1" dirty="0"/>
              <a:t> – Родине служить. 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2711624" y="5949280"/>
            <a:ext cx="6984776" cy="576064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 extrusionH="152400" contourW="25400">
            <a:bevelT w="114300" prst="artDeco"/>
            <a:bevelB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i="1" dirty="0"/>
              <a:t>Прошу Вас ( о чем?) </a:t>
            </a:r>
            <a:r>
              <a:rPr lang="ru-RU" sz="3200" b="1" i="1" dirty="0">
                <a:solidFill>
                  <a:srgbClr val="FF0000"/>
                </a:solidFill>
              </a:rPr>
              <a:t>не шуметь</a:t>
            </a:r>
            <a:r>
              <a:rPr lang="ru-RU" sz="3200" b="1" i="1" dirty="0"/>
              <a:t>. 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2495600" y="5877272"/>
            <a:ext cx="6912768" cy="648072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 extrusionH="152400" contourW="25400">
            <a:bevelT w="114300" prst="artDeco"/>
            <a:bevelB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i="1" dirty="0"/>
              <a:t>Я ( что делаю?) </a:t>
            </a:r>
            <a:r>
              <a:rPr lang="ru-RU" sz="3200" b="1" i="1" dirty="0">
                <a:solidFill>
                  <a:srgbClr val="FF0000"/>
                </a:solidFill>
              </a:rPr>
              <a:t>иду</a:t>
            </a:r>
            <a:r>
              <a:rPr lang="ru-RU" sz="3200" b="1" i="1" dirty="0"/>
              <a:t> в школу. 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1883024" y="5733256"/>
            <a:ext cx="8784976" cy="792088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 extrusionH="152400" contourW="25400">
            <a:bevelT w="114300" prst="artDeco"/>
            <a:bevelB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i="1" dirty="0"/>
              <a:t>Желание (какое?) </a:t>
            </a:r>
            <a:r>
              <a:rPr lang="ru-RU" sz="3200" b="1" i="1" dirty="0">
                <a:solidFill>
                  <a:srgbClr val="FF0000"/>
                </a:solidFill>
              </a:rPr>
              <a:t>готовить</a:t>
            </a:r>
            <a:r>
              <a:rPr lang="ru-RU" sz="3200" b="1" i="1" dirty="0"/>
              <a:t> было постоянно. 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2279576" y="5805264"/>
            <a:ext cx="7452320" cy="576064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 extrusionH="152400" contourW="25400">
            <a:bevelT w="114300" prst="artDeco"/>
            <a:bevelB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i="1" dirty="0"/>
              <a:t>Мы (что делаем?) </a:t>
            </a:r>
            <a:r>
              <a:rPr lang="ru-RU" sz="3200" b="1" i="1" dirty="0">
                <a:solidFill>
                  <a:srgbClr val="FF0000"/>
                </a:solidFill>
              </a:rPr>
              <a:t>готовим</a:t>
            </a:r>
            <a:r>
              <a:rPr lang="ru-RU" sz="3200" b="1" i="1" dirty="0"/>
              <a:t> суп. 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2135560" y="5373216"/>
            <a:ext cx="7920880" cy="1008112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 extrusionH="152400" contourW="25400">
            <a:bevelT w="114300" prst="artDeco"/>
            <a:bevelB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i="1" dirty="0"/>
              <a:t>Мечта (какая?) </a:t>
            </a:r>
            <a:r>
              <a:rPr lang="ru-RU" sz="3200" b="1" i="1" dirty="0">
                <a:solidFill>
                  <a:srgbClr val="FF0000"/>
                </a:solidFill>
              </a:rPr>
              <a:t>накормить</a:t>
            </a:r>
            <a:r>
              <a:rPr lang="ru-RU" sz="3200" b="1" i="1" dirty="0"/>
              <a:t> гостей становилась сильнее. 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1919536" y="5661248"/>
            <a:ext cx="8533456" cy="908720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 extrusionH="152400" contourW="25400">
            <a:bevelT w="114300" prst="artDeco"/>
            <a:bevelB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i="1" dirty="0"/>
              <a:t>Я пришел на урок ( с какой целью?) </a:t>
            </a:r>
            <a:r>
              <a:rPr lang="ru-RU" sz="3200" b="1" i="1" dirty="0">
                <a:solidFill>
                  <a:srgbClr val="FF0000"/>
                </a:solidFill>
              </a:rPr>
              <a:t>учиться</a:t>
            </a:r>
            <a:r>
              <a:rPr lang="ru-RU" sz="3200" b="1" i="1" dirty="0"/>
              <a:t>. 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1703512" y="3645024"/>
            <a:ext cx="1332656" cy="1008112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 extrusionH="152400" contourW="25400">
            <a:bevelT w="114300" prst="artDeco"/>
            <a:bevelB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i="1" dirty="0">
                <a:solidFill>
                  <a:srgbClr val="FF0000"/>
                </a:solidFill>
              </a:rPr>
              <a:t>Жить</a:t>
            </a:r>
            <a:r>
              <a:rPr lang="ru-RU" sz="1600" b="1" i="1" dirty="0"/>
              <a:t> – Родине служить. 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5087888" y="3645024"/>
            <a:ext cx="1512168" cy="1080120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 extrusionH="152400" contourW="25400">
            <a:bevelT w="114300" prst="artDeco"/>
            <a:bevelB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i="1" dirty="0"/>
              <a:t>Прошу Вас ( о чем?) </a:t>
            </a:r>
            <a:r>
              <a:rPr lang="ru-RU" sz="1600" b="1" i="1" dirty="0">
                <a:solidFill>
                  <a:srgbClr val="FF0000"/>
                </a:solidFill>
              </a:rPr>
              <a:t>не шуметь</a:t>
            </a:r>
            <a:r>
              <a:rPr lang="ru-RU" sz="1600" b="1" i="1" dirty="0"/>
              <a:t>. 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3359696" y="3645024"/>
            <a:ext cx="1512168" cy="1080120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 extrusionH="152400" contourW="25400">
            <a:bevelT w="114300" prst="artDeco"/>
            <a:bevelB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i="1" dirty="0"/>
              <a:t>Я ( что делаю?) </a:t>
            </a:r>
            <a:r>
              <a:rPr lang="ru-RU" sz="1600" b="1" i="1" dirty="0">
                <a:solidFill>
                  <a:srgbClr val="FF0000"/>
                </a:solidFill>
              </a:rPr>
              <a:t>иду</a:t>
            </a:r>
            <a:r>
              <a:rPr lang="ru-RU" sz="1600" b="1" i="1" dirty="0"/>
              <a:t> в школу. 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6744072" y="3573016"/>
            <a:ext cx="1728192" cy="936104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 extrusionH="152400" contourW="25400">
            <a:bevelT w="114300" prst="artDeco"/>
            <a:bevelB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i="1" dirty="0"/>
              <a:t>Желание (какое?) </a:t>
            </a:r>
            <a:r>
              <a:rPr lang="ru-RU" sz="1400" b="1" i="1" dirty="0">
                <a:solidFill>
                  <a:srgbClr val="FF0000"/>
                </a:solidFill>
              </a:rPr>
              <a:t>готовить</a:t>
            </a:r>
            <a:r>
              <a:rPr lang="ru-RU" sz="1400" b="1" i="1" dirty="0"/>
              <a:t> было постоянно. </a:t>
            </a: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3359696" y="4509120"/>
            <a:ext cx="1512168" cy="1008112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 extrusionH="152400" contourW="25400">
            <a:bevelT w="114300" prst="artDeco"/>
            <a:bevelB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i="1" dirty="0"/>
              <a:t>Мы (что делаем?) </a:t>
            </a:r>
            <a:r>
              <a:rPr lang="ru-RU" sz="1600" b="1" i="1" dirty="0">
                <a:solidFill>
                  <a:srgbClr val="FF0000"/>
                </a:solidFill>
              </a:rPr>
              <a:t>готовим</a:t>
            </a:r>
            <a:r>
              <a:rPr lang="ru-RU" sz="1600" b="1" i="1" dirty="0"/>
              <a:t> суп. </a:t>
            </a: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6744072" y="4509120"/>
            <a:ext cx="1719808" cy="1152128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 extrusionH="152400" contourW="25400">
            <a:bevelT w="114300" prst="artDeco"/>
            <a:bevelB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i="1" dirty="0"/>
              <a:t>Мечта (какая?) </a:t>
            </a:r>
            <a:r>
              <a:rPr lang="ru-RU" sz="1400" b="1" i="1" dirty="0">
                <a:solidFill>
                  <a:srgbClr val="FF0000"/>
                </a:solidFill>
              </a:rPr>
              <a:t>накормить</a:t>
            </a:r>
            <a:r>
              <a:rPr lang="ru-RU" sz="1400" b="1" i="1" dirty="0"/>
              <a:t> гостей становилась сильнее. </a:t>
            </a: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8688288" y="3789040"/>
            <a:ext cx="1800200" cy="1224136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 extrusionH="152400" contourW="25400">
            <a:bevelT w="114300" prst="artDeco"/>
            <a:bevelB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i="1" dirty="0"/>
              <a:t>Я пришел на урок ( с какой целью?) </a:t>
            </a:r>
            <a:r>
              <a:rPr lang="ru-RU" sz="1600" b="1" i="1" dirty="0">
                <a:solidFill>
                  <a:srgbClr val="FF0000"/>
                </a:solidFill>
              </a:rPr>
              <a:t>учиться</a:t>
            </a:r>
            <a:r>
              <a:rPr lang="ru-RU" sz="1600" b="1" i="1" dirty="0"/>
              <a:t>. </a:t>
            </a: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1524000" y="4841776"/>
            <a:ext cx="9144000" cy="2016224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 extrusionH="152400" contourW="25400">
            <a:bevelT w="114300" prst="artDeco"/>
            <a:bevelB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i="1" dirty="0"/>
              <a:t>Сейчас начнут появляться предложения. </a:t>
            </a:r>
          </a:p>
          <a:p>
            <a:pPr algn="ctr">
              <a:defRPr/>
            </a:pPr>
            <a:r>
              <a:rPr lang="ru-RU" sz="3200" b="1" i="1" dirty="0"/>
              <a:t>Какова синтаксическая роль  выделенных глаголов в этих примерах?</a:t>
            </a:r>
          </a:p>
          <a:p>
            <a:pPr algn="ctr">
              <a:defRPr/>
            </a:pPr>
            <a:r>
              <a:rPr lang="ru-RU" sz="3200" b="1" i="1" dirty="0"/>
              <a:t> Будьте очень внимательны! </a:t>
            </a:r>
          </a:p>
        </p:txBody>
      </p:sp>
    </p:spTree>
    <p:extLst>
      <p:ext uri="{BB962C8B-B14F-4D97-AF65-F5344CB8AC3E}">
        <p14:creationId xmlns:p14="http://schemas.microsoft.com/office/powerpoint/2010/main" val="2078223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ixmag.io/wp-content/pics2/2022/10/26-20221013_16161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580" y="880946"/>
            <a:ext cx="38100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60962" y="3262196"/>
            <a:ext cx="66816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Спасибо за внимание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1260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12039" y="415420"/>
            <a:ext cx="704537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/>
              <a:t>Здоровьесберегающие</a:t>
            </a:r>
            <a:r>
              <a:rPr lang="ru-RU" sz="2400" dirty="0"/>
              <a:t> технологии – это система мер по охране и укреплению здоровья учащихся, учитывающая важнейшие характеристики образовательной среды и условия жизни ребенка, воздействующие на здоровье.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48896208"/>
              </p:ext>
            </p:extLst>
          </p:nvPr>
        </p:nvGraphicFramePr>
        <p:xfrm>
          <a:off x="5096656" y="2354412"/>
          <a:ext cx="6460760" cy="3941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255" y="624004"/>
            <a:ext cx="2857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49771" y="438224"/>
            <a:ext cx="103681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Цель </a:t>
            </a:r>
            <a:r>
              <a:rPr lang="ru-RU" dirty="0" err="1"/>
              <a:t>здоровьесберегающих</a:t>
            </a:r>
            <a:r>
              <a:rPr lang="ru-RU" dirty="0"/>
              <a:t> образовательных технологий – обеспечить школьнику возможность сохранения физического и психического здоровья  за период обучения в школе, сформировать у него необходимые знания и навыки  по здоровому образу жизни, научить  использовать полученные знания в повседневной жизни.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7900" y="1785704"/>
            <a:ext cx="5373973" cy="403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88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9810" y="190567"/>
            <a:ext cx="104731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Русский язык и литература – серьезные и сложные предметы. На этих уроках учащимся приходится много писать, анализировать, рассуждать,   поэтому я  уделяю  особое внимание </a:t>
            </a:r>
            <a:r>
              <a:rPr lang="ru-RU" dirty="0" err="1"/>
              <a:t>здоровьесберегающим</a:t>
            </a:r>
            <a:r>
              <a:rPr lang="ru-RU" dirty="0"/>
              <a:t> технологиям.</a:t>
            </a:r>
          </a:p>
        </p:txBody>
      </p:sp>
      <p:sp>
        <p:nvSpPr>
          <p:cNvPr id="6" name="Овал 5"/>
          <p:cNvSpPr/>
          <p:nvPr/>
        </p:nvSpPr>
        <p:spPr>
          <a:xfrm>
            <a:off x="4646951" y="2578308"/>
            <a:ext cx="3013023" cy="154398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Основные составляющие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ЗТ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871803" y="1113897"/>
            <a:ext cx="2458387" cy="113462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Организация </a:t>
            </a:r>
          </a:p>
          <a:p>
            <a:pPr algn="ctr"/>
            <a:r>
              <a:rPr lang="ru-RU" dirty="0" smtClean="0"/>
              <a:t>урока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7659974" y="1681211"/>
            <a:ext cx="2458387" cy="1134628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Чередование видов работы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2023672" y="1681211"/>
            <a:ext cx="2458387" cy="1134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Физкутминутка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1229194" y="2815839"/>
            <a:ext cx="2458387" cy="113462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Обстановка комфорта 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1588957" y="4122295"/>
            <a:ext cx="2458387" cy="113462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Нестандартные уроки</a:t>
            </a:r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4871802" y="4689609"/>
            <a:ext cx="2638270" cy="1134628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Разноуровневые</a:t>
            </a:r>
            <a:r>
              <a:rPr lang="ru-RU" dirty="0" smtClean="0"/>
              <a:t> задания</a:t>
            </a:r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8259581" y="2987667"/>
            <a:ext cx="2458387" cy="113462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Дозировка учебных нагрузок</a:t>
            </a:r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8154647" y="4294123"/>
            <a:ext cx="2458387" cy="113462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Блочно</a:t>
            </a:r>
            <a:r>
              <a:rPr lang="ru-RU" dirty="0" smtClean="0">
                <a:solidFill>
                  <a:schemeClr val="tx1"/>
                </a:solidFill>
              </a:rPr>
              <a:t>-модульная система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191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1" animBg="1"/>
      <p:bldP spid="9" grpId="0" animBg="1"/>
      <p:bldP spid="10" grpId="0" animBg="1"/>
      <p:bldP spid="11" grpId="0" animBg="1"/>
      <p:bldP spid="12" grpId="0" animBg="1"/>
      <p:bldP spid="13" grpId="1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21968" y="493958"/>
            <a:ext cx="722026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Обязательными структурными элементами уроков становятся: приветствие; </a:t>
            </a:r>
            <a:endParaRPr lang="ru-RU" dirty="0" smtClean="0"/>
          </a:p>
          <a:p>
            <a:r>
              <a:rPr lang="ru-RU" sz="3200" dirty="0" smtClean="0"/>
              <a:t>опрос </a:t>
            </a:r>
            <a:r>
              <a:rPr lang="ru-RU" sz="3200" dirty="0"/>
              <a:t>самочувствия;  </a:t>
            </a:r>
            <a:endParaRPr lang="ru-RU" sz="3200" dirty="0" smtClean="0"/>
          </a:p>
          <a:p>
            <a:r>
              <a:rPr lang="ru-RU" sz="3200" dirty="0" smtClean="0"/>
              <a:t>релаксация</a:t>
            </a:r>
            <a:r>
              <a:rPr lang="ru-RU" sz="3200" dirty="0"/>
              <a:t>; </a:t>
            </a:r>
            <a:endParaRPr lang="ru-RU" sz="3200" dirty="0" smtClean="0"/>
          </a:p>
          <a:p>
            <a:r>
              <a:rPr lang="ru-RU" sz="3200" dirty="0" smtClean="0"/>
              <a:t>оздоровительные </a:t>
            </a:r>
            <a:r>
              <a:rPr lang="ru-RU" sz="3200" dirty="0"/>
              <a:t>упражнения</a:t>
            </a:r>
            <a:r>
              <a:rPr lang="ru-RU" sz="3200" dirty="0" smtClean="0"/>
              <a:t>;</a:t>
            </a:r>
          </a:p>
          <a:p>
            <a:r>
              <a:rPr lang="ru-RU" sz="3200" dirty="0" smtClean="0"/>
              <a:t>рефлексия</a:t>
            </a:r>
            <a:r>
              <a:rPr lang="ru-RU" sz="3200" dirty="0"/>
              <a:t>; </a:t>
            </a:r>
            <a:endParaRPr lang="ru-RU" sz="3200" dirty="0" smtClean="0"/>
          </a:p>
          <a:p>
            <a:r>
              <a:rPr lang="ru-RU" sz="3200" dirty="0" smtClean="0"/>
              <a:t>прощание</a:t>
            </a:r>
            <a:r>
              <a:rPr lang="ru-RU" sz="3200" dirty="0"/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835" y="493958"/>
            <a:ext cx="2857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64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24373" y="501134"/>
            <a:ext cx="51769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/>
              <a:t>Из опыта работы (практика):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07814" y="1475494"/>
            <a:ext cx="37373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/>
              <a:t>Зарядка-релаксация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9782" y="2060269"/>
            <a:ext cx="6340839" cy="344773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«Сбрось  усталость»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r>
              <a:rPr lang="ru-RU" dirty="0">
                <a:solidFill>
                  <a:schemeClr val="tx1"/>
                </a:solidFill>
              </a:rPr>
              <a:t>Встаньте, расставьте широко ноги,  согните  их  немного в  коленях,  слегка  наклоните  тело  вперед  и  свободно  опустите  руки,  голову  пригните  к  груди.  Покачайтесь  в  стороны,  затем  назад – вперед.  А  теперь  сделайте  движение,  как  бы  сбрасывая  тяжелый  груз.  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r>
              <a:rPr lang="ru-RU" dirty="0">
                <a:solidFill>
                  <a:schemeClr val="tx1"/>
                </a:solidFill>
              </a:rPr>
              <a:t>Повторим  упражнение  несколько  раз.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4443" y="793521"/>
            <a:ext cx="2959436" cy="2063610"/>
          </a:xfrm>
          <a:prstGeom prst="rect">
            <a:avLst/>
          </a:prstGeom>
          <a:effectLst>
            <a:softEdge rad="457200"/>
          </a:effec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6975421" y="2770340"/>
            <a:ext cx="5216579" cy="34492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 «Улыбка»</a:t>
            </a:r>
          </a:p>
          <a:p>
            <a:pPr algn="ctr"/>
            <a:endParaRPr lang="ru-RU" b="1" dirty="0">
              <a:solidFill>
                <a:schemeClr val="tx1"/>
              </a:solidFill>
            </a:endParaRP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Вы видите перед собой на рисунке красивое солнышко, рот которого расплылся в широкой улыбке. Улыбайтесь в ответ солнышку и почувствуйте, как улыбка переходит в ваши руки, доходит до ладоней. Сделайте это еще раз и попробуйте улыбнуться </a:t>
            </a:r>
            <a:r>
              <a:rPr lang="ru-RU" b="1" dirty="0" err="1">
                <a:solidFill>
                  <a:schemeClr val="tx1"/>
                </a:solidFill>
              </a:rPr>
              <a:t>пошире</a:t>
            </a:r>
            <a:r>
              <a:rPr lang="ru-RU" b="1" dirty="0">
                <a:solidFill>
                  <a:schemeClr val="tx1"/>
                </a:solidFill>
              </a:rPr>
              <a:t>. Растягиваются ваши губы, напрягаются мышцы щек… Дышите и улыбайтесь… Ваши руки и ладошки </a:t>
            </a:r>
            <a:r>
              <a:rPr lang="ru-RU" b="1" dirty="0" smtClean="0">
                <a:solidFill>
                  <a:schemeClr val="tx1"/>
                </a:solidFill>
              </a:rPr>
              <a:t>напо</a:t>
            </a:r>
            <a:r>
              <a:rPr lang="ru-RU" b="1" dirty="0">
                <a:solidFill>
                  <a:schemeClr val="tx1"/>
                </a:solidFill>
              </a:rPr>
              <a:t>л</a:t>
            </a:r>
            <a:r>
              <a:rPr lang="ru-RU" b="1" dirty="0" smtClean="0">
                <a:solidFill>
                  <a:schemeClr val="tx1"/>
                </a:solidFill>
              </a:rPr>
              <a:t>няются </a:t>
            </a:r>
            <a:r>
              <a:rPr lang="ru-RU" b="1" dirty="0">
                <a:solidFill>
                  <a:schemeClr val="tx1"/>
                </a:solidFill>
              </a:rPr>
              <a:t>улыбающейся силой солнышка.</a:t>
            </a:r>
          </a:p>
        </p:txBody>
      </p:sp>
    </p:spTree>
    <p:extLst>
      <p:ext uri="{BB962C8B-B14F-4D97-AF65-F5344CB8AC3E}">
        <p14:creationId xmlns:p14="http://schemas.microsoft.com/office/powerpoint/2010/main" val="777767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583474" y="258263"/>
            <a:ext cx="9210907" cy="63655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«Путешествие на облаке»</a:t>
            </a:r>
          </a:p>
          <a:p>
            <a:pPr algn="ctr"/>
            <a:endParaRPr lang="ru-RU" b="1" dirty="0">
              <a:solidFill>
                <a:schemeClr val="tx1"/>
              </a:solidFill>
            </a:endParaRP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Я хочу пригласить тебя в путешествие на облаке. Прыгни на белое пушистое облако, похожее на мягкую гору из пухлых подушек. Почувствуй, как твои ноги, спина, удобно </a:t>
            </a:r>
            <a:r>
              <a:rPr lang="ru-RU" b="1" dirty="0" smtClean="0">
                <a:solidFill>
                  <a:schemeClr val="tx1"/>
                </a:solidFill>
              </a:rPr>
              <a:t>расположились </a:t>
            </a:r>
            <a:r>
              <a:rPr lang="ru-RU" b="1" dirty="0">
                <a:solidFill>
                  <a:schemeClr val="tx1"/>
                </a:solidFill>
              </a:rPr>
              <a:t>на этой большой облачной подушке.</a:t>
            </a:r>
          </a:p>
          <a:p>
            <a:pPr algn="ctr"/>
            <a:endParaRPr lang="ru-RU" b="1" dirty="0">
              <a:solidFill>
                <a:schemeClr val="tx1"/>
              </a:solidFill>
            </a:endParaRP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         Путешествие начинается…Твое облако медленно поднимается в синее небо. Чувствуешь, как ветер освежает твое лицо?</a:t>
            </a:r>
          </a:p>
          <a:p>
            <a:pPr algn="ctr"/>
            <a:endParaRPr lang="ru-RU" b="1" dirty="0">
              <a:solidFill>
                <a:schemeClr val="tx1"/>
              </a:solidFill>
            </a:endParaRP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         Здесь, высоко в небе, все спокойно и тихо. Пусть твое облако перенесет тебя сейчас в волшебную страну, где ты будешь счастлив.</a:t>
            </a:r>
          </a:p>
          <a:p>
            <a:pPr algn="ctr"/>
            <a:endParaRPr lang="ru-RU" b="1" dirty="0">
              <a:solidFill>
                <a:schemeClr val="tx1"/>
              </a:solidFill>
            </a:endParaRP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         Постарайся мысленно «увидеть» эту страну как можно более подробно. Здесь ты </a:t>
            </a:r>
            <a:r>
              <a:rPr lang="ru-RU" b="1" dirty="0" smtClean="0">
                <a:solidFill>
                  <a:schemeClr val="tx1"/>
                </a:solidFill>
              </a:rPr>
              <a:t>чувствуешь </a:t>
            </a:r>
            <a:r>
              <a:rPr lang="ru-RU" b="1" dirty="0">
                <a:solidFill>
                  <a:schemeClr val="tx1"/>
                </a:solidFill>
              </a:rPr>
              <a:t>себя совершенно спокойно и счастливо.</a:t>
            </a:r>
          </a:p>
          <a:p>
            <a:pPr algn="ctr"/>
            <a:endParaRPr lang="ru-RU" b="1" dirty="0">
              <a:solidFill>
                <a:schemeClr val="tx1"/>
              </a:solidFill>
            </a:endParaRP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         Теперь ты снова на своем облаке, и оно везет тебя назад, на твое место. Слезь с облака и поблагодари его за то, что оно так хорошо тебя </a:t>
            </a:r>
            <a:r>
              <a:rPr lang="ru-RU" b="1" dirty="0" smtClean="0">
                <a:solidFill>
                  <a:schemeClr val="tx1"/>
                </a:solidFill>
              </a:rPr>
              <a:t>прокатило. Теперь </a:t>
            </a:r>
            <a:r>
              <a:rPr lang="ru-RU" b="1" dirty="0">
                <a:solidFill>
                  <a:schemeClr val="tx1"/>
                </a:solidFill>
              </a:rPr>
              <a:t>понаблюдай, как оно </a:t>
            </a:r>
            <a:r>
              <a:rPr lang="ru-RU" b="1" dirty="0" smtClean="0">
                <a:solidFill>
                  <a:schemeClr val="tx1"/>
                </a:solidFill>
              </a:rPr>
              <a:t>медленно </a:t>
            </a:r>
            <a:r>
              <a:rPr lang="ru-RU" b="1" dirty="0">
                <a:solidFill>
                  <a:schemeClr val="tx1"/>
                </a:solidFill>
              </a:rPr>
              <a:t>растает в воздухе. Потянись, выпрямись и снова будь бодрым, свежим и внимательным.</a:t>
            </a:r>
          </a:p>
          <a:p>
            <a:pPr algn="ctr"/>
            <a:endParaRPr lang="ru-RU" dirty="0"/>
          </a:p>
          <a:p>
            <a:pPr algn="ctr"/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1923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122" y="602165"/>
            <a:ext cx="2587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ФИЗМИНУТКИ 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15122" y="1362879"/>
            <a:ext cx="354608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Я скажу себе, друзья</a:t>
            </a:r>
            <a:r>
              <a:rPr lang="ru-RU" sz="2400" b="1" dirty="0" smtClean="0"/>
              <a:t>,</a:t>
            </a:r>
            <a:endParaRPr lang="ru-RU" sz="2400" b="1" dirty="0"/>
          </a:p>
          <a:p>
            <a:r>
              <a:rPr lang="ru-RU" sz="2400" b="1" dirty="0"/>
              <a:t>Не боюсь я </a:t>
            </a:r>
            <a:r>
              <a:rPr lang="ru-RU" sz="2400" b="1" dirty="0" smtClean="0"/>
              <a:t>никогда</a:t>
            </a:r>
            <a:endParaRPr lang="ru-RU" sz="2400" b="1" dirty="0"/>
          </a:p>
          <a:p>
            <a:r>
              <a:rPr lang="ru-RU" sz="2400" b="1" dirty="0"/>
              <a:t>Ни диктанта, ни контрольной</a:t>
            </a:r>
            <a:r>
              <a:rPr lang="ru-RU" sz="2400" b="1" dirty="0" smtClean="0"/>
              <a:t>,</a:t>
            </a:r>
            <a:endParaRPr lang="ru-RU" sz="2400" b="1" dirty="0"/>
          </a:p>
          <a:p>
            <a:r>
              <a:rPr lang="ru-RU" sz="2400" b="1" dirty="0"/>
              <a:t>Ни стихов и ни задач</a:t>
            </a:r>
            <a:r>
              <a:rPr lang="ru-RU" sz="2400" b="1" dirty="0" smtClean="0"/>
              <a:t>,</a:t>
            </a:r>
            <a:endParaRPr lang="ru-RU" sz="2400" b="1" dirty="0"/>
          </a:p>
          <a:p>
            <a:r>
              <a:rPr lang="ru-RU" sz="2400" b="1" dirty="0"/>
              <a:t>Ни проблем, ни неудач</a:t>
            </a:r>
            <a:r>
              <a:rPr lang="ru-RU" sz="2400" b="1" dirty="0" smtClean="0"/>
              <a:t>.</a:t>
            </a:r>
            <a:endParaRPr lang="ru-RU" sz="2400" b="1" dirty="0"/>
          </a:p>
          <a:p>
            <a:r>
              <a:rPr lang="ru-RU" sz="2400" b="1" dirty="0"/>
              <a:t>Я спокоен, терпелив</a:t>
            </a:r>
            <a:r>
              <a:rPr lang="ru-RU" sz="2400" b="1" dirty="0" smtClean="0"/>
              <a:t>,</a:t>
            </a:r>
            <a:endParaRPr lang="ru-RU" sz="2400" b="1" dirty="0"/>
          </a:p>
          <a:p>
            <a:r>
              <a:rPr lang="ru-RU" sz="2400" b="1" dirty="0"/>
              <a:t>Сдержан я и не </a:t>
            </a:r>
            <a:r>
              <a:rPr lang="ru-RU" sz="2400" b="1" dirty="0" err="1"/>
              <a:t>хмурлив</a:t>
            </a:r>
            <a:r>
              <a:rPr lang="ru-RU" sz="2400" b="1" dirty="0" smtClean="0"/>
              <a:t>,</a:t>
            </a:r>
            <a:endParaRPr lang="ru-RU" sz="2400" b="1" dirty="0"/>
          </a:p>
          <a:p>
            <a:r>
              <a:rPr lang="ru-RU" sz="2400" b="1" dirty="0"/>
              <a:t>Просто не люблю я страх</a:t>
            </a:r>
            <a:r>
              <a:rPr lang="ru-RU" sz="2400" b="1" dirty="0" smtClean="0"/>
              <a:t>,</a:t>
            </a:r>
            <a:endParaRPr lang="ru-RU" sz="2400" b="1" dirty="0"/>
          </a:p>
          <a:p>
            <a:r>
              <a:rPr lang="ru-RU" sz="2400" b="1" dirty="0"/>
              <a:t>Я держу себя в руках.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61210" y="1424434"/>
            <a:ext cx="712934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Части речи изучаем, </a:t>
            </a:r>
          </a:p>
          <a:p>
            <a:r>
              <a:rPr lang="ru-RU" sz="3200" dirty="0" smtClean="0"/>
              <a:t>Много знаний получаем,</a:t>
            </a:r>
          </a:p>
          <a:p>
            <a:r>
              <a:rPr lang="ru-RU" sz="3200" dirty="0" smtClean="0"/>
              <a:t>Морфологии наука – </a:t>
            </a:r>
          </a:p>
          <a:p>
            <a:r>
              <a:rPr lang="ru-RU" sz="3200" dirty="0"/>
              <a:t> </a:t>
            </a:r>
            <a:r>
              <a:rPr lang="ru-RU" sz="3200" dirty="0" smtClean="0"/>
              <a:t>                     занимательная штука!</a:t>
            </a:r>
          </a:p>
          <a:p>
            <a:r>
              <a:rPr lang="ru-RU" sz="3200" dirty="0" smtClean="0"/>
              <a:t>Должен каждый в мире знать,</a:t>
            </a:r>
          </a:p>
          <a:p>
            <a:r>
              <a:rPr lang="ru-RU" sz="3200" dirty="0" smtClean="0"/>
              <a:t>Как части речи различать,</a:t>
            </a:r>
          </a:p>
          <a:p>
            <a:r>
              <a:rPr lang="ru-RU" sz="3200" dirty="0" smtClean="0"/>
              <a:t>И за это на уроках лишь «пятерки»  получать</a:t>
            </a:r>
            <a:r>
              <a:rPr lang="ru-RU" dirty="0" smtClean="0"/>
              <a:t>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42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E1DC9FB-AAE2-48E5-93FB-0E14301CE508}"/>
              </a:ext>
            </a:extLst>
          </p:cNvPr>
          <p:cNvSpPr txBox="1"/>
          <p:nvPr/>
        </p:nvSpPr>
        <p:spPr>
          <a:xfrm>
            <a:off x="868320" y="905448"/>
            <a:ext cx="102519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dirty="0"/>
              <a:t>Пантомимическая гимнастика.</a:t>
            </a:r>
          </a:p>
          <a:p>
            <a:pPr algn="just"/>
            <a:endParaRPr lang="ru-RU" sz="3600" dirty="0"/>
          </a:p>
          <a:p>
            <a:pPr algn="just"/>
            <a:r>
              <a:rPr lang="ru-RU" sz="3600" dirty="0"/>
              <a:t>Связана с подражанием животным, птицам, например: “Петушок гордый, важный; кошка ласковая, она умывается; лиса хитрая, она крадется”…</a:t>
            </a:r>
          </a:p>
        </p:txBody>
      </p:sp>
    </p:spTree>
    <p:extLst>
      <p:ext uri="{BB962C8B-B14F-4D97-AF65-F5344CB8AC3E}">
        <p14:creationId xmlns:p14="http://schemas.microsoft.com/office/powerpoint/2010/main" val="379868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C8FA86AB-9AD1-4EFD-945A-437EC08F567C}" vid="{E9B0AEB9-FA59-41FA-97FB-5683A505C355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244</TotalTime>
  <Words>1313</Words>
  <Application>Microsoft Office PowerPoint</Application>
  <PresentationFormat>Широкоэкранный</PresentationFormat>
  <Paragraphs>243</Paragraphs>
  <Slides>18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맑은 고딕</vt:lpstr>
      <vt:lpstr>Arial</vt:lpstr>
      <vt:lpstr>Calibri</vt:lpstr>
      <vt:lpstr>Calibri Light</vt:lpstr>
      <vt:lpstr>Times New Roman</vt:lpstr>
      <vt:lpstr>Тема1</vt:lpstr>
      <vt:lpstr>Методы и приемы здоровьесберегающих технологий в условиях личностно-ориентированного подхода к обучению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Физкультминутка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Школа №1</cp:lastModifiedBy>
  <cp:revision>31</cp:revision>
  <dcterms:created xsi:type="dcterms:W3CDTF">2023-10-23T07:30:12Z</dcterms:created>
  <dcterms:modified xsi:type="dcterms:W3CDTF">2024-08-16T06:35:27Z</dcterms:modified>
</cp:coreProperties>
</file>