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8" r:id="rId3"/>
    <p:sldId id="279" r:id="rId4"/>
    <p:sldId id="280" r:id="rId5"/>
    <p:sldId id="266" r:id="rId6"/>
    <p:sldId id="282" r:id="rId7"/>
    <p:sldId id="275" r:id="rId8"/>
    <p:sldId id="290" r:id="rId9"/>
    <p:sldId id="272" r:id="rId10"/>
    <p:sldId id="294" r:id="rId11"/>
    <p:sldId id="293" r:id="rId12"/>
    <p:sldId id="284" r:id="rId13"/>
    <p:sldId id="295" r:id="rId14"/>
    <p:sldId id="291" r:id="rId15"/>
    <p:sldId id="283" r:id="rId16"/>
    <p:sldId id="287" r:id="rId17"/>
    <p:sldId id="286" r:id="rId18"/>
    <p:sldId id="28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65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9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9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3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0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1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8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9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7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1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829D-D566-4243-B418-62DE81C53869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F68A-14E6-44EE-9F03-6FBF6D018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9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02733" y="1473199"/>
            <a:ext cx="10837334" cy="3259667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  <a:latin typeface="+mn-lt"/>
              </a:rPr>
              <a:t>Задание на размышление: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>Какие </a:t>
            </a:r>
            <a:r>
              <a:rPr lang="ru-RU" sz="3600" b="1" dirty="0" smtClean="0">
                <a:latin typeface="+mn-lt"/>
              </a:rPr>
              <a:t>два</a:t>
            </a:r>
            <a:r>
              <a:rPr lang="ru-RU" sz="3600" dirty="0" smtClean="0">
                <a:latin typeface="+mn-lt"/>
              </a:rPr>
              <a:t> из перечисленных понятий используются в первую очередь при описании </a:t>
            </a:r>
            <a:r>
              <a:rPr lang="ru-RU" sz="3600" b="1" dirty="0" smtClean="0">
                <a:latin typeface="+mn-lt"/>
              </a:rPr>
              <a:t>духовной сферы </a:t>
            </a:r>
            <a:r>
              <a:rPr lang="ru-RU" sz="3600" dirty="0" smtClean="0">
                <a:latin typeface="+mn-lt"/>
              </a:rPr>
              <a:t>общества?</a:t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i="1" dirty="0" smtClean="0">
                <a:latin typeface="+mn-lt"/>
              </a:rPr>
              <a:t>Мораль; безработица; банковский кредит; авторитаризм; образование.</a:t>
            </a:r>
            <a:br>
              <a:rPr lang="ru-RU" sz="3600" i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/>
            </a:r>
            <a:br>
              <a:rPr lang="ru-RU" sz="3600" b="1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Выпишите соответствующие понятия и раскройте смысл любого одного из них.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2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Работа по группам: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2095"/>
            <a:ext cx="10515600" cy="500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 группа: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Какие функции выполняет система образования в современном обществе?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2 группа: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Как устроена </a:t>
            </a:r>
            <a:r>
              <a:rPr lang="ru-RU" sz="3200" b="1" dirty="0" smtClean="0">
                <a:solidFill>
                  <a:srgbClr val="C00000"/>
                </a:solidFill>
              </a:rPr>
              <a:t>современная </a:t>
            </a:r>
            <a:r>
              <a:rPr lang="ru-RU" sz="3200" b="1" dirty="0">
                <a:solidFill>
                  <a:srgbClr val="C00000"/>
                </a:solidFill>
              </a:rPr>
              <a:t>система образования РФ?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3 группа: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Каковы тенденции развития </a:t>
            </a:r>
            <a:r>
              <a:rPr lang="ru-RU" sz="3200" b="1" dirty="0" smtClean="0">
                <a:solidFill>
                  <a:srgbClr val="C00000"/>
                </a:solidFill>
              </a:rPr>
              <a:t>современного образования?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7" y="365126"/>
            <a:ext cx="10938164" cy="6074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образования</a:t>
            </a:r>
            <a:r>
              <a:rPr 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897775"/>
            <a:ext cx="11021291" cy="527918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общее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профессиональное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дополнительное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Уровни (ступени) общего образования:</a:t>
            </a:r>
            <a:endParaRPr lang="ru-RU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дошкольное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начальное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основное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среднее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141" y="457200"/>
            <a:ext cx="11355185" cy="6325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</a:t>
            </a:r>
            <a:r>
              <a:rPr lang="ru-RU" b="1" dirty="0" smtClean="0"/>
              <a:t>.</a:t>
            </a:r>
            <a:r>
              <a:rPr lang="ru-RU" b="1" dirty="0"/>
              <a:t>  </a:t>
            </a:r>
            <a:r>
              <a:rPr lang="ru-RU" sz="3200" dirty="0"/>
              <a:t>Виталий учится в 8 классе гимназии. Дополнительно он посещает секцию фигурного катания. На какой образовательной ступени находится Виталий</a:t>
            </a:r>
            <a:r>
              <a:rPr lang="ru-RU" sz="3200" dirty="0" smtClean="0"/>
              <a:t>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1)  среднее профессиональное образование</a:t>
            </a:r>
          </a:p>
          <a:p>
            <a:pPr marL="0" indent="0">
              <a:buNone/>
            </a:pPr>
            <a:r>
              <a:rPr lang="ru-RU" dirty="0"/>
              <a:t>2)  основное общее образование</a:t>
            </a:r>
          </a:p>
          <a:p>
            <a:pPr marL="0" indent="0">
              <a:buNone/>
            </a:pPr>
            <a:r>
              <a:rPr lang="ru-RU" dirty="0"/>
              <a:t>3)  среднее общее образование</a:t>
            </a:r>
          </a:p>
          <a:p>
            <a:pPr marL="0" indent="0">
              <a:buNone/>
            </a:pPr>
            <a:r>
              <a:rPr lang="ru-RU" dirty="0"/>
              <a:t>4)  начальное общее </a:t>
            </a:r>
            <a:r>
              <a:rPr lang="ru-RU" dirty="0" smtClean="0"/>
              <a:t>образование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твет: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55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Работа по группам: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2095"/>
            <a:ext cx="10515600" cy="500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 группа: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Какие функции выполняет система образования в современном обществе?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2 группа: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Как устроена </a:t>
            </a:r>
            <a:r>
              <a:rPr lang="ru-RU" sz="3200" b="1" dirty="0" smtClean="0">
                <a:solidFill>
                  <a:srgbClr val="C00000"/>
                </a:solidFill>
              </a:rPr>
              <a:t>современная </a:t>
            </a:r>
            <a:r>
              <a:rPr lang="ru-RU" sz="3200" b="1" dirty="0">
                <a:solidFill>
                  <a:srgbClr val="C00000"/>
                </a:solidFill>
              </a:rPr>
              <a:t>система образования РФ?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3 группа: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Каковы тенденции развития </a:t>
            </a:r>
            <a:r>
              <a:rPr lang="ru-RU" sz="3200" b="1" dirty="0" smtClean="0">
                <a:solidFill>
                  <a:srgbClr val="C00000"/>
                </a:solidFill>
              </a:rPr>
              <a:t>современного образования?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Тенденции </a:t>
            </a:r>
            <a:r>
              <a:rPr lang="ru-RU" b="1" dirty="0" smtClean="0"/>
              <a:t>развития образования: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393" y="1521229"/>
            <a:ext cx="10813472" cy="4863552"/>
          </a:xfrm>
        </p:spPr>
        <p:txBody>
          <a:bodyPr>
            <a:normAutofit/>
          </a:bodyPr>
          <a:lstStyle/>
          <a:p>
            <a:pPr marL="514350" indent="-514350" fontAlgn="base">
              <a:buAutoNum type="arabicPeriod"/>
            </a:pPr>
            <a:r>
              <a:rPr lang="ru-RU" b="1" dirty="0" smtClean="0"/>
              <a:t>Демократизация</a:t>
            </a:r>
            <a:endParaRPr lang="ru-RU" dirty="0" smtClean="0"/>
          </a:p>
          <a:p>
            <a:pPr marL="514350" indent="-514350" fontAlgn="base">
              <a:buAutoNum type="arabicPeriod"/>
            </a:pPr>
            <a:r>
              <a:rPr lang="ru-RU" b="1" dirty="0" err="1" smtClean="0"/>
              <a:t>Гуманизация</a:t>
            </a:r>
            <a:r>
              <a:rPr lang="ru-RU" b="1" dirty="0" smtClean="0"/>
              <a:t> </a:t>
            </a:r>
          </a:p>
          <a:p>
            <a:pPr marL="514350" indent="-514350" fontAlgn="base">
              <a:buAutoNum type="arabicPeriod"/>
            </a:pPr>
            <a:r>
              <a:rPr lang="ru-RU" b="1" dirty="0" err="1" smtClean="0"/>
              <a:t>Гуманитаризация</a:t>
            </a:r>
            <a:endParaRPr lang="ru-RU" b="1" dirty="0" smtClean="0"/>
          </a:p>
          <a:p>
            <a:pPr marL="0" indent="0" fontAlgn="base">
              <a:buNone/>
            </a:pPr>
            <a:r>
              <a:rPr lang="ru-RU" b="1" dirty="0" smtClean="0"/>
              <a:t>4</a:t>
            </a:r>
            <a:r>
              <a:rPr lang="ru-RU" b="1" dirty="0"/>
              <a:t>. </a:t>
            </a:r>
            <a:r>
              <a:rPr lang="ru-RU" b="1" dirty="0" smtClean="0"/>
              <a:t> Интернационализация </a:t>
            </a:r>
          </a:p>
          <a:p>
            <a:pPr marL="0" indent="0" fontAlgn="base">
              <a:buNone/>
            </a:pPr>
            <a:r>
              <a:rPr lang="ru-RU" b="1" dirty="0" smtClean="0"/>
              <a:t>5</a:t>
            </a:r>
            <a:r>
              <a:rPr lang="ru-RU" b="1" dirty="0"/>
              <a:t>. </a:t>
            </a:r>
            <a:r>
              <a:rPr lang="ru-RU" b="1" dirty="0" smtClean="0"/>
              <a:t> Информатизация </a:t>
            </a:r>
            <a:r>
              <a:rPr lang="ru-RU" b="1" dirty="0"/>
              <a:t>(компьютеризация) </a:t>
            </a:r>
            <a:endParaRPr lang="ru-RU" b="1" dirty="0" smtClean="0"/>
          </a:p>
          <a:p>
            <a:pPr marL="0" indent="0" fontAlgn="base">
              <a:buNone/>
            </a:pPr>
            <a:r>
              <a:rPr lang="ru-RU" b="1" dirty="0" smtClean="0"/>
              <a:t>6</a:t>
            </a:r>
            <a:r>
              <a:rPr lang="ru-RU" b="1" dirty="0"/>
              <a:t>. </a:t>
            </a:r>
            <a:r>
              <a:rPr lang="ru-RU" b="1" dirty="0" smtClean="0"/>
              <a:t> Непрерывность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0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25" y="116379"/>
            <a:ext cx="10879975" cy="15743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2. Выберите </a:t>
            </a:r>
            <a:r>
              <a:rPr lang="ru-RU" sz="2800" b="1" dirty="0">
                <a:latin typeface="+mn-lt"/>
              </a:rPr>
              <a:t>верные суждения об образовании и запишите цифры, под которыми они указаны.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25" y="1449619"/>
            <a:ext cx="11646131" cy="4577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  Функция социализации является одной из основных для образовательных организаций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  Система образования реализует определённый общественный заказ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  </a:t>
            </a:r>
            <a:r>
              <a:rPr lang="ru-RU" dirty="0" err="1"/>
              <a:t>Гуманитаризация</a:t>
            </a:r>
            <a:r>
              <a:rPr lang="ru-RU" dirty="0"/>
              <a:t> образования проявляется в сокращении учебного времени на историческое образование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  </a:t>
            </a:r>
            <a:r>
              <a:rPr lang="ru-RU" dirty="0" err="1"/>
              <a:t>Гуманизация</a:t>
            </a:r>
            <a:r>
              <a:rPr lang="ru-RU" dirty="0"/>
              <a:t> образования предполагает учёт индивидуальных особенностей школьников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  Образование, в отличие от других форм духовной культуры, способно оказывать эмоциональное воздействие на человека.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06334" y="5633213"/>
            <a:ext cx="2585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Ответ: 124</a:t>
            </a:r>
          </a:p>
        </p:txBody>
      </p:sp>
    </p:spTree>
    <p:extLst>
      <p:ext uri="{BB962C8B-B14F-4D97-AF65-F5344CB8AC3E}">
        <p14:creationId xmlns:p14="http://schemas.microsoft.com/office/powerpoint/2010/main" val="32663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763" y="365125"/>
            <a:ext cx="11529753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Задача на размышление: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/>
              <a:t>«Директору школы потребовалось </a:t>
            </a:r>
            <a:r>
              <a:rPr lang="ru-RU" sz="2800" b="1" dirty="0"/>
              <a:t>три </a:t>
            </a:r>
            <a:r>
              <a:rPr lang="ru-RU" sz="2800" b="1" dirty="0" smtClean="0"/>
              <a:t>специалиста: математик, </a:t>
            </a:r>
            <a:r>
              <a:rPr lang="ru-RU" sz="2800" b="1" dirty="0"/>
              <a:t>учитель </a:t>
            </a:r>
            <a:r>
              <a:rPr lang="ru-RU" sz="2800" b="1" dirty="0" smtClean="0"/>
              <a:t>экономики и технический специалист по обслуживанию школьных компьютеров.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3" y="1825625"/>
            <a:ext cx="11446625" cy="45336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У руководителя есть </a:t>
            </a:r>
            <a:r>
              <a:rPr lang="ru-RU" sz="2600" dirty="0"/>
              <a:t>выбор:</a:t>
            </a:r>
          </a:p>
          <a:p>
            <a:pPr marL="0" indent="0">
              <a:buNone/>
            </a:pPr>
            <a:r>
              <a:rPr lang="ru-RU" sz="2600" b="1" dirty="0"/>
              <a:t>1-й вариант: пригласить на </a:t>
            </a:r>
            <a:r>
              <a:rPr lang="ru-RU" sz="2600" b="1" dirty="0" smtClean="0"/>
              <a:t>работу математика, экономиста </a:t>
            </a:r>
            <a:r>
              <a:rPr lang="ru-RU" sz="2600" b="1" dirty="0"/>
              <a:t>и </a:t>
            </a:r>
            <a:r>
              <a:rPr lang="ru-RU" sz="2600" b="1" dirty="0" smtClean="0"/>
              <a:t>инженера-техника</a:t>
            </a:r>
            <a:endParaRPr lang="ru-RU" sz="2600" b="1" dirty="0"/>
          </a:p>
          <a:p>
            <a:pPr marL="0" indent="0">
              <a:buNone/>
            </a:pPr>
            <a:r>
              <a:rPr lang="ru-RU" sz="2600" b="1" dirty="0"/>
              <a:t>(предположим на рынке труда услуги каждого стоят по </a:t>
            </a:r>
            <a:r>
              <a:rPr lang="ru-RU" sz="2600" b="1" dirty="0" smtClean="0"/>
              <a:t>30 000 </a:t>
            </a:r>
            <a:r>
              <a:rPr lang="ru-RU" sz="2600" b="1" dirty="0"/>
              <a:t>рублей</a:t>
            </a:r>
            <a:r>
              <a:rPr lang="ru-RU" sz="2600" b="1" dirty="0" smtClean="0"/>
              <a:t>).</a:t>
            </a:r>
            <a:endParaRPr lang="ru-RU" sz="2600" b="1" dirty="0"/>
          </a:p>
          <a:p>
            <a:pPr marL="0" indent="0">
              <a:buNone/>
            </a:pPr>
            <a:endParaRPr lang="ru-RU" sz="2600" b="1" dirty="0" smtClean="0"/>
          </a:p>
          <a:p>
            <a:pPr marL="0" indent="0">
              <a:buNone/>
            </a:pPr>
            <a:r>
              <a:rPr lang="ru-RU" sz="2600" b="1" dirty="0" smtClean="0"/>
              <a:t>2-й </a:t>
            </a:r>
            <a:r>
              <a:rPr lang="ru-RU" sz="2600" b="1" dirty="0"/>
              <a:t>вариант: взять на работу одного специалиста, владеющего </a:t>
            </a:r>
            <a:r>
              <a:rPr lang="ru-RU" sz="2600" b="1" dirty="0" smtClean="0"/>
              <a:t>математикой, экономикой </a:t>
            </a:r>
            <a:r>
              <a:rPr lang="ru-RU" sz="2600" b="1" dirty="0"/>
              <a:t>и </a:t>
            </a:r>
            <a:r>
              <a:rPr lang="ru-RU" sz="2600" b="1" dirty="0" smtClean="0"/>
              <a:t>техническими знаниями, </a:t>
            </a:r>
            <a:r>
              <a:rPr lang="ru-RU" sz="2600" b="1" dirty="0"/>
              <a:t>на зарплату 5</a:t>
            </a:r>
            <a:r>
              <a:rPr lang="ru-RU" sz="2600" b="1" dirty="0" smtClean="0"/>
              <a:t>0 000 </a:t>
            </a:r>
            <a:r>
              <a:rPr lang="ru-RU" sz="2600" b="1" dirty="0"/>
              <a:t>руб</a:t>
            </a:r>
            <a:r>
              <a:rPr lang="ru-RU" sz="2600" b="1" dirty="0" smtClean="0"/>
              <a:t>.»</a:t>
            </a:r>
          </a:p>
          <a:p>
            <a:pPr marL="0" indent="0">
              <a:buNone/>
            </a:pPr>
            <a:endParaRPr lang="ru-RU" sz="2600" b="1" dirty="0"/>
          </a:p>
          <a:p>
            <a:pPr marL="0" indent="0">
              <a:buNone/>
            </a:pPr>
            <a:r>
              <a:rPr lang="ru-RU" sz="2600" dirty="0" smtClean="0"/>
              <a:t>1.Объясните</a:t>
            </a:r>
            <a:r>
              <a:rPr lang="ru-RU" sz="2600" dirty="0"/>
              <a:t>, какой выбор и почему сделает </a:t>
            </a:r>
            <a:r>
              <a:rPr lang="ru-RU" sz="2600" dirty="0" smtClean="0"/>
              <a:t>директор школы. </a:t>
            </a:r>
          </a:p>
          <a:p>
            <a:pPr marL="0" indent="0">
              <a:buNone/>
            </a:pPr>
            <a:r>
              <a:rPr lang="ru-RU" sz="2600" dirty="0" smtClean="0"/>
              <a:t>2.Каким образом эта </a:t>
            </a:r>
            <a:r>
              <a:rPr lang="ru-RU" sz="2600" dirty="0"/>
              <a:t>ситуация связана с нашей темой?</a:t>
            </a:r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4443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2369"/>
            <a:ext cx="10515600" cy="890097"/>
          </a:xfrm>
        </p:spPr>
        <p:txBody>
          <a:bodyPr>
            <a:normAutofit/>
          </a:bodyPr>
          <a:lstStyle/>
          <a:p>
            <a:r>
              <a:rPr lang="ru-RU" sz="3600" b="1" dirty="0"/>
              <a:t>Статья </a:t>
            </a:r>
            <a:r>
              <a:rPr lang="ru-RU" sz="3600" b="1" dirty="0" smtClean="0"/>
              <a:t>43 Конституции РФ: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36" y="1080655"/>
            <a:ext cx="11504814" cy="547808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Каждый </a:t>
            </a:r>
            <a:r>
              <a:rPr lang="ru-RU" dirty="0"/>
              <a:t>имеет право на образование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Каждый вправе на конкурсной основе бесплатно получить высшее образование в государственном или муниципальном образовательном учреждении и на предприятии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Основное общее образование обязательно. Родители или лица, их заменяющие, обеспечивают получение детьми основного общего образования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Российская Федерация устанавливает федеральные государственные образовательные стандарты, поддерживает различные формы образования и самообразования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0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491" y="53081"/>
            <a:ext cx="8087596" cy="67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245071"/>
          </a:xfrm>
        </p:spPr>
        <p:txBody>
          <a:bodyPr/>
          <a:lstStyle/>
          <a:p>
            <a:r>
              <a:rPr lang="ru-RU" sz="3600" dirty="0" smtClean="0"/>
              <a:t>Тема урока: </a:t>
            </a:r>
            <a:r>
              <a:rPr lang="ru-RU" b="1" dirty="0" smtClean="0">
                <a:solidFill>
                  <a:srgbClr val="7030A0"/>
                </a:solidFill>
              </a:rPr>
              <a:t>Образование и его значимость в условиях информационного общества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vuzopedia.ru/storage/app/uploads/public/637/756/8b0/6377568b07ca5349656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31" y="1769951"/>
            <a:ext cx="7186673" cy="47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91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8764"/>
            <a:ext cx="10515600" cy="11919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78" y="498764"/>
            <a:ext cx="10118841" cy="5783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3321"/>
            <a:ext cx="10118841" cy="57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3" y="191193"/>
            <a:ext cx="11621193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>В чём особенность информационного </a:t>
            </a:r>
            <a:r>
              <a:rPr lang="ru-RU" sz="4000" b="1" dirty="0">
                <a:solidFill>
                  <a:srgbClr val="7030A0"/>
                </a:solidFill>
                <a:latin typeface="+mn-lt"/>
              </a:rPr>
              <a:t>общества? </a:t>
            </a:r>
          </a:p>
        </p:txBody>
      </p:sp>
      <p:pic>
        <p:nvPicPr>
          <p:cNvPr id="1026" name="Picture 2" descr="https://www.ugrapro.ru/wp-content/uploads/2015/03/Fotolia-Nmedia-6549225_Sub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6" y="1348550"/>
            <a:ext cx="7196048" cy="50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01" y="71426"/>
            <a:ext cx="10859935" cy="67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076" y="906088"/>
            <a:ext cx="10879975" cy="57779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3600" dirty="0" smtClean="0"/>
              <a:t>Что такое образование? </a:t>
            </a:r>
          </a:p>
          <a:p>
            <a:pPr>
              <a:spcAft>
                <a:spcPts val="1200"/>
              </a:spcAft>
            </a:pPr>
            <a:r>
              <a:rPr lang="ru-RU" sz="3600" dirty="0"/>
              <a:t>Какие функции выполняет современная система образования?</a:t>
            </a:r>
          </a:p>
          <a:p>
            <a:pPr>
              <a:spcAft>
                <a:spcPts val="1200"/>
              </a:spcAft>
            </a:pPr>
            <a:r>
              <a:rPr lang="ru-RU" sz="3600" dirty="0" smtClean="0"/>
              <a:t>Как устроена система образования? </a:t>
            </a:r>
          </a:p>
          <a:p>
            <a:pPr>
              <a:spcAft>
                <a:spcPts val="1200"/>
              </a:spcAft>
            </a:pPr>
            <a:r>
              <a:rPr lang="ru-RU" sz="3600" dirty="0" smtClean="0"/>
              <a:t>Каковы особенности развития современного образования РФ?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4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3331"/>
            <a:ext cx="10515600" cy="5503632"/>
          </a:xfrm>
        </p:spPr>
        <p:txBody>
          <a:bodyPr/>
          <a:lstStyle/>
          <a:p>
            <a:r>
              <a:rPr lang="ru-RU" b="1" dirty="0"/>
              <a:t>Образование</a:t>
            </a:r>
            <a:r>
              <a:rPr lang="ru-RU" dirty="0"/>
              <a:t> — это </a:t>
            </a:r>
            <a:r>
              <a:rPr lang="ru-RU" b="1" dirty="0"/>
              <a:t>процесс</a:t>
            </a:r>
            <a:r>
              <a:rPr lang="ru-RU" dirty="0"/>
              <a:t> </a:t>
            </a:r>
            <a:r>
              <a:rPr lang="ru-RU" b="1" dirty="0"/>
              <a:t>приобретения знаний </a:t>
            </a:r>
            <a:r>
              <a:rPr lang="ru-RU" dirty="0"/>
              <a:t>о мире, приобщения к культуре, к ценностям общества, накопленным предшествующими </a:t>
            </a:r>
            <a:r>
              <a:rPr lang="ru-RU" dirty="0" smtClean="0"/>
              <a:t>поколениями.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Образование </a:t>
            </a:r>
            <a:r>
              <a:rPr lang="ru-RU" dirty="0"/>
              <a:t>— это </a:t>
            </a:r>
            <a:r>
              <a:rPr lang="ru-RU" b="1" dirty="0"/>
              <a:t>результат</a:t>
            </a:r>
            <a:r>
              <a:rPr lang="ru-RU" dirty="0"/>
              <a:t> </a:t>
            </a:r>
            <a:r>
              <a:rPr lang="ru-RU" b="1" dirty="0"/>
              <a:t>обучения</a:t>
            </a:r>
            <a:r>
              <a:rPr lang="ru-RU" dirty="0"/>
              <a:t>, воспитания и развития личности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Образование </a:t>
            </a:r>
            <a:r>
              <a:rPr lang="ru-RU" dirty="0"/>
              <a:t>— это система учреждений, т.е. </a:t>
            </a:r>
            <a:r>
              <a:rPr lang="ru-RU" b="1" dirty="0"/>
              <a:t>социальный институт</a:t>
            </a:r>
            <a:r>
              <a:rPr lang="ru-RU" dirty="0"/>
              <a:t>,  созданный для передачи знаний и социализации подрастающего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11687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6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Работа по группам: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2095"/>
            <a:ext cx="10515600" cy="500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 группа: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Какие функции выполняет система образования в современном обществе?</a:t>
            </a: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2 группа: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Как устроена </a:t>
            </a:r>
            <a:r>
              <a:rPr lang="ru-RU" sz="3200" b="1" dirty="0" smtClean="0">
                <a:solidFill>
                  <a:srgbClr val="C00000"/>
                </a:solidFill>
              </a:rPr>
              <a:t>современная </a:t>
            </a:r>
            <a:r>
              <a:rPr lang="ru-RU" sz="3200" b="1" dirty="0">
                <a:solidFill>
                  <a:srgbClr val="C00000"/>
                </a:solidFill>
              </a:rPr>
              <a:t>система образования РФ?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200" dirty="0" smtClean="0"/>
              <a:t>3 группа: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Каковы тенденции развития </a:t>
            </a:r>
            <a:r>
              <a:rPr lang="ru-RU" sz="3200" b="1" dirty="0" smtClean="0">
                <a:solidFill>
                  <a:srgbClr val="C00000"/>
                </a:solidFill>
              </a:rPr>
              <a:t>современного образования?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Функции образования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97561"/>
              </p:ext>
            </p:extLst>
          </p:nvPr>
        </p:nvGraphicFramePr>
        <p:xfrm>
          <a:off x="838200" y="1260663"/>
          <a:ext cx="10461568" cy="4023360"/>
        </p:xfrm>
        <a:graphic>
          <a:graphicData uri="http://schemas.openxmlformats.org/drawingml/2006/table">
            <a:tbl>
              <a:tblPr firstRow="1" firstCol="1" bandRow="1"/>
              <a:tblGrid>
                <a:gridCol w="5230784">
                  <a:extLst>
                    <a:ext uri="{9D8B030D-6E8A-4147-A177-3AD203B41FA5}">
                      <a16:colId xmlns:a16="http://schemas.microsoft.com/office/drawing/2014/main" val="114084088"/>
                    </a:ext>
                  </a:extLst>
                </a:gridCol>
                <a:gridCol w="5230784">
                  <a:extLst>
                    <a:ext uri="{9D8B030D-6E8A-4147-A177-3AD203B41FA5}">
                      <a16:colId xmlns:a16="http://schemas.microsoft.com/office/drawing/2014/main" val="1605108578"/>
                    </a:ext>
                  </a:extLst>
                </a:gridCol>
              </a:tblGrid>
              <a:tr h="3731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общества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его интеллекта и нравственности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профессиональных кадров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технологий 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экономическое развитие общества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конкурентоспособности государства на мировом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рынке…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научных знаний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умений, способностей, интересов человека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раскрытие творческих возможностей личности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конкурентоспособности на рынке труда…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477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5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196" y="157941"/>
            <a:ext cx="11720946" cy="60267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dirty="0"/>
              <a:t>1</a:t>
            </a:r>
            <a:r>
              <a:rPr lang="ru-RU" sz="3300" b="1" dirty="0" smtClean="0"/>
              <a:t>.</a:t>
            </a:r>
            <a:r>
              <a:rPr lang="ru-RU" sz="3300" b="1" dirty="0"/>
              <a:t> </a:t>
            </a:r>
            <a:r>
              <a:rPr lang="ru-RU" sz="3300" dirty="0"/>
              <a:t> Установите соответствие между характеристиками и функциями образования: к каждой позиции, данной в первом столбце, подберите соответствующую позицию из второго столбца</a:t>
            </a:r>
            <a:r>
              <a:rPr lang="ru-RU" sz="3300" dirty="0" smtClean="0"/>
              <a:t>.</a:t>
            </a:r>
          </a:p>
          <a:p>
            <a:pPr marL="0" indent="0">
              <a:buNone/>
            </a:pPr>
            <a:endParaRPr lang="ru-RU" sz="3300" dirty="0"/>
          </a:p>
          <a:p>
            <a:pPr marL="0" indent="0">
              <a:buNone/>
            </a:pPr>
            <a:r>
              <a:rPr lang="ru-RU" sz="3100" b="1" dirty="0"/>
              <a:t>ХАРАКТЕРИСТИКИ</a:t>
            </a:r>
          </a:p>
          <a:p>
            <a:pPr marL="0" indent="0">
              <a:buNone/>
            </a:pPr>
            <a:r>
              <a:rPr lang="ru-RU" sz="3100" dirty="0"/>
              <a:t>А)  формирование интеллектуального и нравственного потенциала общества и государства</a:t>
            </a:r>
          </a:p>
          <a:p>
            <a:pPr marL="0" indent="0">
              <a:buNone/>
            </a:pPr>
            <a:r>
              <a:rPr lang="ru-RU" sz="3100" dirty="0"/>
              <a:t>Б)  воспроизводство профессиональных кадров</a:t>
            </a:r>
          </a:p>
          <a:p>
            <a:pPr marL="0" indent="0">
              <a:buNone/>
            </a:pPr>
            <a:r>
              <a:rPr lang="ru-RU" sz="3100" dirty="0"/>
              <a:t>В)  развитие умений, способностей, интересов</a:t>
            </a:r>
          </a:p>
          <a:p>
            <a:pPr marL="0" indent="0">
              <a:buNone/>
            </a:pPr>
            <a:r>
              <a:rPr lang="ru-RU" sz="3100" dirty="0"/>
              <a:t>Г)  освоение научных знаний, приобретение опыта и навыков</a:t>
            </a:r>
          </a:p>
          <a:p>
            <a:pPr marL="0" indent="0">
              <a:buNone/>
            </a:pPr>
            <a:r>
              <a:rPr lang="ru-RU" sz="3100" dirty="0"/>
              <a:t>Д)  трансляция и распространение культуры в обществе</a:t>
            </a:r>
          </a:p>
          <a:p>
            <a:pPr marL="0" indent="0">
              <a:buNone/>
            </a:pPr>
            <a:endParaRPr lang="ru-RU" sz="3100" dirty="0" smtClean="0"/>
          </a:p>
          <a:p>
            <a:pPr marL="0" indent="0">
              <a:buNone/>
            </a:pPr>
            <a:r>
              <a:rPr lang="ru-RU" sz="3100" b="1" dirty="0" smtClean="0"/>
              <a:t>ФУНКЦИИ </a:t>
            </a:r>
            <a:r>
              <a:rPr lang="ru-RU" sz="3100" b="1" dirty="0"/>
              <a:t>ОБРАЗОВАНИЯ</a:t>
            </a:r>
          </a:p>
          <a:p>
            <a:pPr marL="0" indent="0">
              <a:buNone/>
            </a:pPr>
            <a:r>
              <a:rPr lang="ru-RU" sz="3100" dirty="0"/>
              <a:t>1)  социальные</a:t>
            </a:r>
          </a:p>
          <a:p>
            <a:pPr marL="0" indent="0">
              <a:buNone/>
            </a:pPr>
            <a:r>
              <a:rPr lang="ru-RU" sz="3100" dirty="0"/>
              <a:t>2)  </a:t>
            </a:r>
            <a:r>
              <a:rPr lang="ru-RU" sz="3100" dirty="0" smtClean="0"/>
              <a:t>личностные</a:t>
            </a:r>
            <a:endParaRPr lang="ru-RU" sz="3100" dirty="0"/>
          </a:p>
          <a:p>
            <a:pPr marL="0" indent="0">
              <a:buNone/>
            </a:pPr>
            <a:r>
              <a:rPr lang="ru-RU" sz="3100" dirty="0"/>
              <a:t>Запишите в таблицу выбранные цифры под соответствующими буквами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4196" y="6184668"/>
            <a:ext cx="246888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spc="150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11221</a:t>
            </a:r>
            <a:endParaRPr lang="ru-RU" sz="1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422</Words>
  <Application>Microsoft Office PowerPoint</Application>
  <PresentationFormat>Широкоэкранный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Verdana</vt:lpstr>
      <vt:lpstr>Тема Office</vt:lpstr>
      <vt:lpstr>Задание на размышление: Какие два из перечисленных понятий используются в первую очередь при описании духовной сферы общества?  Мораль; безработица; банковский кредит; авторитаризм; образование.  Выпишите соответствующие понятия и раскройте смысл любого одного из них.</vt:lpstr>
      <vt:lpstr>Тема урока: Образование и его значимость в условиях информационного общества</vt:lpstr>
      <vt:lpstr>Презентация PowerPoint</vt:lpstr>
      <vt:lpstr>В чём особенность информационного общества? </vt:lpstr>
      <vt:lpstr>Презентация PowerPoint</vt:lpstr>
      <vt:lpstr>Презентация PowerPoint</vt:lpstr>
      <vt:lpstr>Работа по группам:</vt:lpstr>
      <vt:lpstr>Функции образования:  </vt:lpstr>
      <vt:lpstr>Презентация PowerPoint</vt:lpstr>
      <vt:lpstr>Работа по группам:</vt:lpstr>
      <vt:lpstr>Виды образования:</vt:lpstr>
      <vt:lpstr>Презентация PowerPoint</vt:lpstr>
      <vt:lpstr>Работа по группам:</vt:lpstr>
      <vt:lpstr>Тенденции развития образования:</vt:lpstr>
      <vt:lpstr>2. Выберите верные суждения об образовании и запишите цифры, под которыми они указаны. </vt:lpstr>
      <vt:lpstr>Задача на размышление: «Директору школы потребовалось три специалиста: математик, учитель экономики и технический специалист по обслуживанию школьных компьютеров.</vt:lpstr>
      <vt:lpstr>Статья 43 Конституции РФ: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  Какие два из перечисленных понятий используются в первую очередь при описании духовной сферы общества? Жизненные ориентиры; безработица; банковский кредит; авторитаризм; образование. Выпишите соответствующие понятия и раскройте смысл любого одного из них.</dc:title>
  <dc:creator>СМП</dc:creator>
  <cp:lastModifiedBy>СМП</cp:lastModifiedBy>
  <cp:revision>52</cp:revision>
  <dcterms:created xsi:type="dcterms:W3CDTF">2023-10-30T13:35:34Z</dcterms:created>
  <dcterms:modified xsi:type="dcterms:W3CDTF">2023-11-20T18:34:55Z</dcterms:modified>
</cp:coreProperties>
</file>