
<file path=[Content_Types].xml><?xml version="1.0" encoding="utf-8"?>
<Types xmlns="http://schemas.openxmlformats.org/package/2006/content-types">
  <Default Extension="bin" ContentType="application/vnd.ms-office.activeX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activeX/activeX1.xml" ContentType="application/vnd.ms-office.activeX+xml"/>
  <Override PartName="/ppt/activeX/activeX2.xml" ContentType="application/vnd.ms-office.activeX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</p:sldMasterIdLst>
  <p:notesMasterIdLst>
    <p:notesMasterId r:id="rId36"/>
  </p:notesMasterIdLst>
  <p:sldIdLst>
    <p:sldId id="268" r:id="rId2"/>
    <p:sldId id="293" r:id="rId3"/>
    <p:sldId id="266" r:id="rId4"/>
    <p:sldId id="272" r:id="rId5"/>
    <p:sldId id="263" r:id="rId6"/>
    <p:sldId id="278" r:id="rId7"/>
    <p:sldId id="294" r:id="rId8"/>
    <p:sldId id="275" r:id="rId9"/>
    <p:sldId id="281" r:id="rId10"/>
    <p:sldId id="290" r:id="rId11"/>
    <p:sldId id="292" r:id="rId12"/>
    <p:sldId id="271" r:id="rId13"/>
    <p:sldId id="295" r:id="rId14"/>
    <p:sldId id="273" r:id="rId15"/>
    <p:sldId id="296" r:id="rId16"/>
    <p:sldId id="297" r:id="rId17"/>
    <p:sldId id="276" r:id="rId18"/>
    <p:sldId id="280" r:id="rId19"/>
    <p:sldId id="282" r:id="rId20"/>
    <p:sldId id="256" r:id="rId21"/>
    <p:sldId id="262" r:id="rId22"/>
    <p:sldId id="258" r:id="rId23"/>
    <p:sldId id="257" r:id="rId24"/>
    <p:sldId id="259" r:id="rId25"/>
    <p:sldId id="287" r:id="rId26"/>
    <p:sldId id="260" r:id="rId27"/>
    <p:sldId id="288" r:id="rId28"/>
    <p:sldId id="299" r:id="rId29"/>
    <p:sldId id="300" r:id="rId30"/>
    <p:sldId id="301" r:id="rId31"/>
    <p:sldId id="302" r:id="rId32"/>
    <p:sldId id="284" r:id="rId33"/>
    <p:sldId id="303" r:id="rId34"/>
    <p:sldId id="298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2B03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activeX1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2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0.wmf"/><Relationship Id="rId1" Type="http://schemas.openxmlformats.org/officeDocument/2006/relationships/image" Target="../media/image3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C283BA-A626-4B82-968A-407121B77E28}" type="datetimeFigureOut">
              <a:rPr lang="ru-RU" smtClean="0"/>
              <a:pPr/>
              <a:t>15.08.2024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0993D5-C83D-4BEC-A335-2EE805F93D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6203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0993D5-C83D-4BEC-A335-2EE805F93DF3}" type="slidenum">
              <a:rPr lang="ru-RU" smtClean="0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19465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15.08.2024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15.08.2024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15.08.2024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4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hyperlink" Target="http://images.yandex.ru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minjust.ru/ru/extremist-materials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ontrol" Target="../activeX/activeX2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2.wmf"/><Relationship Id="rId5" Type="http://schemas.openxmlformats.org/officeDocument/2006/relationships/image" Target="../media/image41.wmf"/><Relationship Id="rId4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bezwindowsa.ru/internet-i-seti/bezopasnost-v-seti-internet.html" TargetMode="External"/><Relationship Id="rId2" Type="http://schemas.openxmlformats.org/officeDocument/2006/relationships/hyperlink" Target="http://www.chmtt.inf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yandex.ru/images/" TargetMode="External"/><Relationship Id="rId5" Type="http://schemas.openxmlformats.org/officeDocument/2006/relationships/hyperlink" Target="http://www.consultant.ru/" TargetMode="External"/><Relationship Id="rId4" Type="http://schemas.openxmlformats.org/officeDocument/2006/relationships/hyperlink" Target="https://ru.wikipedia.org/wiki/" TargetMode="Externa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2000240"/>
            <a:ext cx="7772400" cy="2898785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1600" b="1" dirty="0" smtClean="0">
                <a:solidFill>
                  <a:srgbClr val="002060"/>
                </a:solidFill>
              </a:rPr>
              <a:t/>
            </a:r>
            <a:br>
              <a:rPr lang="ru-RU" sz="1600" b="1" dirty="0" smtClean="0">
                <a:solidFill>
                  <a:srgbClr val="002060"/>
                </a:solidFill>
              </a:rPr>
            </a:br>
            <a:r>
              <a:rPr lang="ru-RU" sz="1600" b="1" dirty="0" smtClean="0">
                <a:solidFill>
                  <a:srgbClr val="002060"/>
                </a:solidFill>
              </a:rPr>
              <a:t>Единый урок по безопасности в сети Интернет</a:t>
            </a:r>
            <a:r>
              <a:rPr lang="ru-RU" sz="2200" b="1" dirty="0" smtClean="0">
                <a:solidFill>
                  <a:srgbClr val="2B03BD"/>
                </a:solidFill>
              </a:rPr>
              <a:t/>
            </a:r>
            <a:br>
              <a:rPr lang="ru-RU" sz="2200" b="1" dirty="0" smtClean="0">
                <a:solidFill>
                  <a:srgbClr val="2B03BD"/>
                </a:solidFill>
              </a:rPr>
            </a:br>
            <a:r>
              <a:rPr lang="ru-RU" sz="2200" b="1" dirty="0" smtClean="0">
                <a:solidFill>
                  <a:srgbClr val="2B03BD"/>
                </a:solidFill>
              </a:rPr>
              <a:t/>
            </a:r>
            <a:br>
              <a:rPr lang="ru-RU" sz="2200" b="1" dirty="0" smtClean="0">
                <a:solidFill>
                  <a:srgbClr val="2B03BD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БЕЗОПАСНОСТЬ В СЕТИ 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ИНТЕРНЕТ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/>
            </a:r>
            <a:br>
              <a:rPr lang="ru-RU" b="1" dirty="0" smtClean="0">
                <a:solidFill>
                  <a:srgbClr val="C00000"/>
                </a:solidFill>
              </a:rPr>
            </a:br>
            <a:endParaRPr lang="ru-RU" sz="1300" b="1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1472" y="142852"/>
            <a:ext cx="8215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</a:rPr>
              <a:t>МБОУ СШ №7 г. Ярцева</a:t>
            </a:r>
            <a:endParaRPr lang="ru-RU" sz="1600" b="1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57488" y="6215082"/>
            <a:ext cx="33575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smtClean="0">
                <a:solidFill>
                  <a:srgbClr val="2B03BD"/>
                </a:solidFill>
              </a:rPr>
              <a:t>2024 </a:t>
            </a:r>
            <a:r>
              <a:rPr lang="ru-RU" sz="1400" b="1" dirty="0" smtClean="0">
                <a:solidFill>
                  <a:srgbClr val="2B03BD"/>
                </a:solidFill>
              </a:rPr>
              <a:t>г.</a:t>
            </a:r>
            <a:endParaRPr lang="ru-RU" sz="1400" b="1" dirty="0">
              <a:solidFill>
                <a:srgbClr val="2B03B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57158" y="285728"/>
            <a:ext cx="857256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b="1" dirty="0" smtClean="0"/>
              <a:t>Третий приём.  Предложение бесплатного программного обеспечения</a:t>
            </a:r>
            <a:r>
              <a:rPr lang="ru-RU" dirty="0" smtClean="0"/>
              <a:t>. </a:t>
            </a:r>
          </a:p>
          <a:p>
            <a:pPr algn="just"/>
            <a:r>
              <a:rPr lang="ru-RU" dirty="0" smtClean="0"/>
              <a:t>Это как правило уловки, содержащие в себе множество вирусов и </a:t>
            </a:r>
            <a:r>
              <a:rPr lang="ru-RU" dirty="0" err="1" smtClean="0"/>
              <a:t>троянов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57158" y="3857628"/>
            <a:ext cx="8501122" cy="258532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b="1" dirty="0" err="1" smtClean="0"/>
              <a:t>Троя́нская</a:t>
            </a:r>
            <a:r>
              <a:rPr lang="ru-RU" b="1" dirty="0" smtClean="0"/>
              <a:t> программа</a:t>
            </a:r>
            <a:r>
              <a:rPr lang="ru-RU" dirty="0" smtClean="0"/>
              <a:t> (также — </a:t>
            </a:r>
            <a:r>
              <a:rPr lang="ru-RU" b="1" dirty="0" err="1" smtClean="0"/>
              <a:t>троя́н</a:t>
            </a:r>
            <a:r>
              <a:rPr lang="ru-RU" dirty="0" smtClean="0"/>
              <a:t>, </a:t>
            </a:r>
            <a:r>
              <a:rPr lang="ru-RU" b="1" dirty="0" err="1" smtClean="0"/>
              <a:t>троя́нец</a:t>
            </a:r>
            <a:r>
              <a:rPr lang="ru-RU" dirty="0" smtClean="0"/>
              <a:t>, </a:t>
            </a:r>
            <a:r>
              <a:rPr lang="ru-RU" b="1" dirty="0" err="1" smtClean="0"/>
              <a:t>троя́нский</a:t>
            </a:r>
            <a:r>
              <a:rPr lang="ru-RU" b="1" dirty="0" smtClean="0"/>
              <a:t> конь</a:t>
            </a:r>
            <a:r>
              <a:rPr lang="ru-RU" dirty="0" smtClean="0"/>
              <a:t>) — это разновидность вредоносной программы, проникающая в компьютер под видом </a:t>
            </a:r>
            <a:r>
              <a:rPr lang="ru-RU" u="sng" dirty="0" smtClean="0"/>
              <a:t>легального программного обеспечения</a:t>
            </a:r>
            <a:r>
              <a:rPr lang="ru-RU" dirty="0" smtClean="0"/>
              <a:t>, в отличие от </a:t>
            </a:r>
            <a:r>
              <a:rPr lang="ru-RU" i="1" dirty="0" smtClean="0"/>
              <a:t>вирусов </a:t>
            </a:r>
            <a:r>
              <a:rPr lang="ru-RU" dirty="0" smtClean="0"/>
              <a:t>и</a:t>
            </a:r>
            <a:r>
              <a:rPr lang="ru-RU" i="1" dirty="0" smtClean="0"/>
              <a:t> червей</a:t>
            </a:r>
            <a:r>
              <a:rPr lang="ru-RU" dirty="0" smtClean="0"/>
              <a:t>, которые распространяются самопроизвольно. </a:t>
            </a:r>
          </a:p>
          <a:p>
            <a:pPr indent="358775" algn="just"/>
            <a:r>
              <a:rPr lang="ru-RU" dirty="0" smtClean="0"/>
              <a:t>В данную категорию входят программы, осуществляющие различные несанкционированные пользователем действия: </a:t>
            </a:r>
            <a:r>
              <a:rPr lang="ru-RU" i="1" dirty="0" smtClean="0"/>
              <a:t>сбор информации и её передачу злоумышленнику, её разрушение или злонамеренное изменение, нарушение работоспособности компьютера, использование ресурсов компьютера в неблаговидных целях.</a:t>
            </a:r>
            <a:endParaRPr lang="ru-RU" i="1" dirty="0"/>
          </a:p>
        </p:txBody>
      </p:sp>
      <p:pic>
        <p:nvPicPr>
          <p:cNvPr id="2050" name="Picture 2" descr="http://fb.ru/misc/i/gallery/3325/3689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071546"/>
            <a:ext cx="3214710" cy="259319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052" name="Picture 4" descr="http://fb.ru/misc/i/gallery/3325/369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1142984"/>
            <a:ext cx="2857520" cy="264320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285728"/>
            <a:ext cx="8286808" cy="14773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fontAlgn="base"/>
            <a:r>
              <a:rPr lang="ru-RU" b="1" dirty="0" smtClean="0"/>
              <a:t>Четвёртый приём. Блокирование операционной системы.</a:t>
            </a:r>
          </a:p>
          <a:p>
            <a:pPr indent="358775" algn="just" fontAlgn="base"/>
            <a:endParaRPr lang="ru-RU" dirty="0" smtClean="0"/>
          </a:p>
          <a:p>
            <a:pPr indent="358775" algn="just" fontAlgn="base"/>
            <a:r>
              <a:rPr lang="ru-RU" dirty="0" smtClean="0"/>
              <a:t>Еще один простой вариант получить доступ к ПК пользователя и его деньгам – заблокировать операционную систему и потребовать некоторые сведения и некоторую сумму за ее разблокировку. </a:t>
            </a:r>
            <a:endParaRPr lang="ru-RU" dirty="0"/>
          </a:p>
        </p:txBody>
      </p:sp>
      <p:pic>
        <p:nvPicPr>
          <p:cNvPr id="1026" name="Picture 2" descr="http://arteyes.ru/uploads/posts/2014-04/1396443869_w95uvpbehn3cijg.jpe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58" y="2071678"/>
            <a:ext cx="6400843" cy="400052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28" name="Picture 4" descr="http://serty.ru/upload/medialibrary/6fb/udalenie_banner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3571876"/>
            <a:ext cx="4530955" cy="307183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7158" y="357166"/>
            <a:ext cx="8358246" cy="286232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 smtClean="0"/>
              <a:t>Угроза № 3 .  Интернет-зависимость.</a:t>
            </a:r>
          </a:p>
          <a:p>
            <a:pPr indent="358775" algn="just"/>
            <a:r>
              <a:rPr lang="ru-RU" dirty="0" smtClean="0"/>
              <a:t> </a:t>
            </a:r>
          </a:p>
          <a:p>
            <a:pPr indent="358775" algn="just"/>
            <a:r>
              <a:rPr lang="ru-RU" dirty="0" smtClean="0"/>
              <a:t>Детская и подростковая интернет-зависимость с каждым днем набирает все большие масштабы. Общение в социальных сетях заменяют общение с родителями и сверстниками, подвижные игры и физические занятия. Теряются коммуникационные навыки. Живые эмоции заменяются «веселыми смайликами».</a:t>
            </a:r>
          </a:p>
          <a:p>
            <a:pPr indent="358775" algn="just"/>
            <a:r>
              <a:rPr lang="ru-RU" dirty="0" smtClean="0"/>
              <a:t> Углубившись в виртуальное общение, человек перестает гулять на улице, встречаться с друзьями и мало двигается, как следствие, наступают проблемы со зрением, пищеварением, опорно-двигательным аппаратом, появляется повышенная утомляемость и головокружения.</a:t>
            </a:r>
            <a:endParaRPr lang="ru-RU" dirty="0"/>
          </a:p>
        </p:txBody>
      </p:sp>
      <p:pic>
        <p:nvPicPr>
          <p:cNvPr id="19460" name="Picture 4" descr="https://4esnok.by/wp-content/uploads/2016/07/blabla.jpe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14480" y="3357562"/>
            <a:ext cx="5500726" cy="32992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static.tildacdn.com/tild3461-6266-4866-b865-623663663639/1437404436_artinternetinternetzavisimost348922.jpe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285728"/>
            <a:ext cx="8572560" cy="258532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 smtClean="0"/>
              <a:t>Угроза № 4. Пренебрежение к учебе. </a:t>
            </a:r>
          </a:p>
          <a:p>
            <a:pPr algn="just"/>
            <a:r>
              <a:rPr lang="ru-RU" dirty="0" smtClean="0"/>
              <a:t> </a:t>
            </a:r>
          </a:p>
          <a:p>
            <a:pPr indent="360363" algn="just"/>
            <a:r>
              <a:rPr lang="ru-RU" dirty="0" smtClean="0"/>
              <a:t>В Интернет много учебного материала, который становится доступным для обучающихся после процедуры скачивания, занимающей не более пяти минут. Подростки распечатывают нужный реферат и сдают его учителю, даже не удосужившись его прочитать. Таким образом, никакие знания получены не будут. Не в помощь ученику и «</a:t>
            </a:r>
            <a:r>
              <a:rPr lang="ru-RU" dirty="0" err="1" smtClean="0"/>
              <a:t>решебники</a:t>
            </a:r>
            <a:r>
              <a:rPr lang="ru-RU" dirty="0" smtClean="0"/>
              <a:t>» по любым дисциплинам. </a:t>
            </a:r>
            <a:r>
              <a:rPr lang="ru-RU" smtClean="0"/>
              <a:t>Ученик, </a:t>
            </a:r>
            <a:r>
              <a:rPr lang="ru-RU" dirty="0" smtClean="0"/>
              <a:t>привыкший регулярно списывать, самостоятельно перестает учить, а значит усваивать материал и развиваться. </a:t>
            </a:r>
            <a:endParaRPr lang="ru-RU" dirty="0"/>
          </a:p>
        </p:txBody>
      </p:sp>
      <p:pic>
        <p:nvPicPr>
          <p:cNvPr id="18434" name="Picture 2" descr="http://ilovemybaby.ru/wp-content/uploads/2015/01/6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58" y="3429000"/>
            <a:ext cx="4183818" cy="272413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8436" name="Picture 4" descr="http://elenarou.ru/wp-content/uploads/2016/11/student-ustal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57752" y="3429000"/>
            <a:ext cx="4075605" cy="27146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285728"/>
            <a:ext cx="8715436" cy="175432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 smtClean="0"/>
              <a:t>Угроза № 5. Доступ  к сайтам, содержащим опасную информацию.</a:t>
            </a:r>
            <a:r>
              <a:rPr lang="ru-RU" dirty="0" smtClean="0"/>
              <a:t> </a:t>
            </a:r>
          </a:p>
          <a:p>
            <a:pPr indent="358775" algn="just"/>
            <a:r>
              <a:rPr lang="ru-RU" dirty="0" smtClean="0"/>
              <a:t>Путешествуя по просторам  Интернета легко можно оказаться на сайтах,   содержащих опасную для подростков информацию. Например: </a:t>
            </a:r>
            <a:r>
              <a:rPr lang="ru-RU" i="1" dirty="0" smtClean="0"/>
              <a:t>порнография, суициды, сцены насилия и жестокости, призывы к экстремистским действиям и прочее. </a:t>
            </a:r>
          </a:p>
          <a:p>
            <a:pPr indent="358775" algn="just"/>
            <a:r>
              <a:rPr lang="ru-RU" b="1" dirty="0" smtClean="0">
                <a:solidFill>
                  <a:srgbClr val="2B03BD"/>
                </a:solidFill>
              </a:rPr>
              <a:t>Отсечь доступ к сайтам с этим содержанием помогают поисковые фильтры, настройки приватности и программы </a:t>
            </a:r>
            <a:r>
              <a:rPr lang="ru-RU" b="1" smtClean="0">
                <a:solidFill>
                  <a:srgbClr val="2B03BD"/>
                </a:solidFill>
              </a:rPr>
              <a:t>«Родительский </a:t>
            </a:r>
            <a:r>
              <a:rPr lang="ru-RU" b="1" dirty="0" smtClean="0">
                <a:solidFill>
                  <a:srgbClr val="2B03BD"/>
                </a:solidFill>
              </a:rPr>
              <a:t>контроль".</a:t>
            </a:r>
            <a:endParaRPr lang="ru-RU" b="1" dirty="0">
              <a:solidFill>
                <a:srgbClr val="2B03BD"/>
              </a:solidFill>
            </a:endParaRPr>
          </a:p>
        </p:txBody>
      </p:sp>
      <p:pic>
        <p:nvPicPr>
          <p:cNvPr id="44034" name="Picture 2" descr="http://andrei-kurgan9.ucoz.ru/jhh/plakat_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2428868"/>
            <a:ext cx="5714196" cy="429834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4036" name="Picture 4" descr="https://fs00.infourok.ru/images/doc/312/312054/img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643570" y="2571744"/>
            <a:ext cx="3214678" cy="175056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4038" name="Picture 6" descr="http://www.kobrincity.by/media/k2/items/cache/58bb2b941541c01fa36a411d1d717292_XL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715008" y="4643446"/>
            <a:ext cx="3214710" cy="192882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4282" y="214290"/>
            <a:ext cx="8643998" cy="14773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b="1" dirty="0" smtClean="0"/>
              <a:t>Угроза № 6. Виртуальное общение.</a:t>
            </a:r>
            <a:r>
              <a:rPr lang="ru-RU" dirty="0" smtClean="0"/>
              <a:t> </a:t>
            </a:r>
          </a:p>
          <a:p>
            <a:pPr indent="358775" algn="just"/>
            <a:r>
              <a:rPr lang="ru-RU" dirty="0" smtClean="0"/>
              <a:t>Виртуальное общение - это мир фантазий. Собеседник в Интернете может выдавать себя за кого-то другого. Здесь почти у каждого есть своя маска, свой тип поведения, причем он отличается часто от реальности. Почти каждый скрыт под </a:t>
            </a:r>
            <a:r>
              <a:rPr lang="ru-RU" dirty="0" err="1" smtClean="0"/>
              <a:t>аватарками</a:t>
            </a:r>
            <a:r>
              <a:rPr lang="ru-RU" dirty="0" smtClean="0"/>
              <a:t>,  вымышленными именами и своими фантазиями.</a:t>
            </a:r>
            <a:endParaRPr lang="ru-RU" dirty="0"/>
          </a:p>
        </p:txBody>
      </p:sp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357158" y="5500702"/>
            <a:ext cx="8358246" cy="120032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Важно знать, что по закону ответственность за содержание текста несёт не только автор, опубликовавший информацию, но и пользователь, распространивший её — </a:t>
            </a:r>
            <a:r>
              <a:rPr kumimoji="0" lang="ru-RU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поставивший отметку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  <a:cs typeface="Arial" pitchFamily="34" charset="0"/>
              </a:rPr>
              <a:t>«Мне нравится» </a:t>
            </a:r>
            <a:r>
              <a:rPr kumimoji="0" lang="ru-RU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или</a:t>
            </a:r>
            <a:r>
              <a:rPr kumimoji="0" lang="ru-RU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  <a:cs typeface="Arial" pitchFamily="34" charset="0"/>
              </a:rPr>
              <a:t> скопировавший её на свою страницу.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cs typeface="Arial" pitchFamily="34" charset="0"/>
            </a:endParaRPr>
          </a:p>
        </p:txBody>
      </p:sp>
      <p:pic>
        <p:nvPicPr>
          <p:cNvPr id="45060" name="Picture 4" descr="http://korysno.pro/wp-content/uploads/2016/01/1537ff541880bf8a8e3b8028a4be854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14480" y="1857364"/>
            <a:ext cx="5643602" cy="360041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5058" name="Picture 2" descr="https://media.musely.com/u/937ab727-3bb7-4cfb-a8fd-2d67b2d63e6a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16200000">
            <a:off x="6641487" y="2859711"/>
            <a:ext cx="3143208" cy="142426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Picture 2" descr="https://media.musely.com/u/937ab727-3bb7-4cfb-a8fd-2d67b2d63e6a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16200000">
            <a:off x="-716627" y="2931149"/>
            <a:ext cx="3143208" cy="142426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142852"/>
            <a:ext cx="8572560" cy="230832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 smtClean="0"/>
              <a:t>Угроза № 7. Интернет-хулиганство.</a:t>
            </a:r>
          </a:p>
          <a:p>
            <a:pPr indent="358775" algn="just"/>
            <a:r>
              <a:rPr lang="ru-RU" dirty="0" smtClean="0"/>
              <a:t> Одна из проблем, с которой можно столкнуться в социальных сетях - это оскорбления - </a:t>
            </a:r>
            <a:r>
              <a:rPr lang="ru-RU" i="1" dirty="0" err="1" smtClean="0"/>
              <a:t>троллинг</a:t>
            </a:r>
            <a:r>
              <a:rPr lang="ru-RU" i="1" dirty="0" smtClean="0"/>
              <a:t>.</a:t>
            </a:r>
            <a:r>
              <a:rPr lang="ru-RU" dirty="0" smtClean="0"/>
              <a:t> </a:t>
            </a:r>
          </a:p>
          <a:p>
            <a:pPr indent="358775" algn="just"/>
            <a:r>
              <a:rPr lang="ru-RU" dirty="0" smtClean="0"/>
              <a:t>Иногда это выглядит как обычное развлечение, своеобразная переписка, но очень часто </a:t>
            </a:r>
            <a:r>
              <a:rPr lang="ru-RU" i="1" dirty="0" smtClean="0"/>
              <a:t>тролль </a:t>
            </a:r>
            <a:r>
              <a:rPr lang="ru-RU" dirty="0" smtClean="0"/>
              <a:t>(так называют таких людей) выходит за рамки дозволенного и давит на самые болевые точки. Очень часто молодые люди, которые имеют влияние на определенную аудиторию, начинают терроризировать человека через интернет. Порой это приводит к необратимым последствиям.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85720" y="5786454"/>
            <a:ext cx="8643998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b="1" dirty="0" err="1" smtClean="0"/>
              <a:t>Троллинг</a:t>
            </a:r>
            <a:r>
              <a:rPr lang="ru-RU" dirty="0" smtClean="0"/>
              <a:t> – это способ общения в сети, целью которого является провоцирование других его участников к конфликтам, выведение их из душевного равновесия, снижение интереса пользователей к ресурсу, где проходило общение.</a:t>
            </a:r>
            <a:endParaRPr lang="ru-RU" dirty="0"/>
          </a:p>
        </p:txBody>
      </p:sp>
      <p:pic>
        <p:nvPicPr>
          <p:cNvPr id="16386" name="Picture 2" descr="http://www.gazetaprotestant.ru/wp-content/uploads/2015/11/%D1%82%D1%80%D0%BE%D0%BB%D1%8C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85984" y="2571744"/>
            <a:ext cx="4572029" cy="30480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4282" y="785794"/>
            <a:ext cx="8715436" cy="175432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179388" algn="just"/>
            <a:r>
              <a:rPr lang="ru-RU" b="1" dirty="0" smtClean="0"/>
              <a:t>Пользователь, который только что приобрел персональный компьютер, прежде чем начать покорять </a:t>
            </a:r>
            <a:r>
              <a:rPr lang="ru-RU" b="1" dirty="0" err="1" smtClean="0"/>
              <a:t>Интернет-просторы</a:t>
            </a:r>
            <a:r>
              <a:rPr lang="ru-RU" b="1" dirty="0" smtClean="0"/>
              <a:t>, должен:</a:t>
            </a:r>
          </a:p>
          <a:p>
            <a:pPr indent="179388" algn="just">
              <a:buFont typeface="Arial" pitchFamily="34" charset="0"/>
              <a:buChar char="•"/>
            </a:pPr>
            <a:r>
              <a:rPr lang="ru-RU" dirty="0" smtClean="0"/>
              <a:t> установить антивирус и </a:t>
            </a:r>
            <a:r>
              <a:rPr lang="ru-RU" dirty="0" err="1" smtClean="0"/>
              <a:t>антишпионское</a:t>
            </a:r>
            <a:r>
              <a:rPr lang="ru-RU" dirty="0" smtClean="0"/>
              <a:t> программное обеспечение. После установки обновить их и настроить автоматическое обновление. Лучше если   обновление антивируса запускается автоматически вместе с операционной системой. </a:t>
            </a:r>
          </a:p>
          <a:p>
            <a:pPr indent="179388" algn="just">
              <a:buFont typeface="Arial" pitchFamily="34" charset="0"/>
              <a:buChar char="•"/>
            </a:pPr>
            <a:r>
              <a:rPr lang="ru-RU" dirty="0" smtClean="0"/>
              <a:t>проверять антивирусом любую устанавливаемую на ПК программу.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428728" y="142852"/>
            <a:ext cx="59458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КАК ОБЕСПЕЧИТЬ ЗАЩИТУ ПК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15362" name="Picture 2" descr="https://mcdigital.ru/i/news/5086-bi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2695020"/>
            <a:ext cx="4786346" cy="385341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4282" y="857232"/>
            <a:ext cx="8643998" cy="578619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 algn="just">
              <a:spcBef>
                <a:spcPts val="1200"/>
              </a:spcBef>
              <a:buFont typeface="+mj-lt"/>
              <a:buAutoNum type="arabicPeriod"/>
            </a:pPr>
            <a:r>
              <a:rPr lang="ru-RU" dirty="0" smtClean="0"/>
              <a:t>Не открывать файлы, скачанные из непроверенных источников. </a:t>
            </a:r>
          </a:p>
          <a:p>
            <a:pPr marL="342900" indent="-342900" algn="just">
              <a:spcBef>
                <a:spcPts val="1200"/>
              </a:spcBef>
              <a:buFont typeface="+mj-lt"/>
              <a:buAutoNum type="arabicPeriod"/>
            </a:pPr>
            <a:r>
              <a:rPr lang="ru-RU" dirty="0" smtClean="0"/>
              <a:t>Сразу удалять письма подозрительного содержания. </a:t>
            </a:r>
          </a:p>
          <a:p>
            <a:pPr marL="342900" indent="-342900" algn="just">
              <a:spcBef>
                <a:spcPts val="1200"/>
              </a:spcBef>
              <a:buFont typeface="+mj-lt"/>
              <a:buAutoNum type="arabicPeriod"/>
            </a:pPr>
            <a:r>
              <a:rPr lang="ru-RU" dirty="0" smtClean="0"/>
              <a:t>Не обращать внимания на предложения легкого заработка, и уж тем более, не высылать никому своих логинов и паролей. </a:t>
            </a:r>
          </a:p>
          <a:p>
            <a:pPr marL="342900" indent="-342900" algn="just">
              <a:spcBef>
                <a:spcPts val="1200"/>
              </a:spcBef>
              <a:buFont typeface="+mj-lt"/>
              <a:buAutoNum type="arabicPeriod"/>
            </a:pPr>
            <a:r>
              <a:rPr lang="ru-RU" dirty="0" smtClean="0"/>
              <a:t>При регистрации использовать сложные пароли из символов, букв и цифр. Назначайте каждый раз новый оригинальный пароль. </a:t>
            </a:r>
          </a:p>
          <a:p>
            <a:pPr marL="342900" indent="-342900" algn="just">
              <a:spcBef>
                <a:spcPts val="1200"/>
              </a:spcBef>
              <a:buFont typeface="+mj-lt"/>
              <a:buAutoNum type="arabicPeriod"/>
            </a:pPr>
            <a:r>
              <a:rPr lang="ru-RU" dirty="0" smtClean="0"/>
              <a:t>Соблюдать осторожность, используя интернет в местах общего пользования. </a:t>
            </a:r>
          </a:p>
          <a:p>
            <a:pPr marL="342900" indent="-342900" algn="just">
              <a:spcBef>
                <a:spcPts val="1200"/>
              </a:spcBef>
              <a:buFont typeface="+mj-lt"/>
              <a:buAutoNum type="arabicPeriod"/>
            </a:pPr>
            <a:r>
              <a:rPr lang="ru-RU" dirty="0" smtClean="0"/>
              <a:t>С платежными системами безопаснее работать через специальные приложения, а не через официальный сайт. </a:t>
            </a:r>
          </a:p>
          <a:p>
            <a:pPr marL="342900" indent="-342900" algn="just">
              <a:spcBef>
                <a:spcPts val="1200"/>
              </a:spcBef>
              <a:buFont typeface="+mj-lt"/>
              <a:buAutoNum type="arabicPeriod"/>
            </a:pPr>
            <a:r>
              <a:rPr lang="ru-RU" dirty="0" smtClean="0"/>
              <a:t>Следить за </a:t>
            </a:r>
            <a:r>
              <a:rPr lang="ru-RU" dirty="0" err="1" smtClean="0"/>
              <a:t>интернет-трафиком</a:t>
            </a:r>
            <a:r>
              <a:rPr lang="ru-RU" dirty="0" smtClean="0"/>
              <a:t>. Резкое увеличение трафика безо всякой причины – серьезный повод для беспокойства. </a:t>
            </a:r>
          </a:p>
          <a:p>
            <a:pPr marL="342900" indent="-342900" algn="just">
              <a:spcBef>
                <a:spcPts val="1200"/>
              </a:spcBef>
              <a:buFont typeface="+mj-lt"/>
              <a:buAutoNum type="arabicPeriod"/>
            </a:pPr>
            <a:r>
              <a:rPr lang="ru-RU" dirty="0" smtClean="0"/>
              <a:t>Игнорировать сообщения о крупных выигрышах или получении наследства.</a:t>
            </a:r>
          </a:p>
          <a:p>
            <a:pPr marL="342900" indent="-342900" algn="just">
              <a:spcBef>
                <a:spcPts val="1200"/>
              </a:spcBef>
              <a:buFont typeface="+mj-lt"/>
              <a:buAutoNum type="arabicPeriod"/>
            </a:pPr>
            <a:r>
              <a:rPr lang="ru-RU" dirty="0" smtClean="0"/>
              <a:t>Использовать лицензионное ПО.</a:t>
            </a:r>
          </a:p>
          <a:p>
            <a:pPr marL="342900" indent="-342900" algn="just">
              <a:spcBef>
                <a:spcPts val="1200"/>
              </a:spcBef>
              <a:buFont typeface="+mj-lt"/>
              <a:buAutoNum type="arabicPeriod"/>
            </a:pPr>
            <a:r>
              <a:rPr lang="ru-RU" dirty="0" smtClean="0"/>
              <a:t>Использовать только проверенные варианты при совершении покупок в </a:t>
            </a:r>
          </a:p>
          <a:p>
            <a:pPr marL="800100" lvl="1" indent="-342900" algn="just">
              <a:spcBef>
                <a:spcPts val="1200"/>
              </a:spcBef>
            </a:pPr>
            <a:r>
              <a:rPr lang="ru-RU" dirty="0" smtClean="0"/>
              <a:t>интернет – магазинах.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643042" y="214290"/>
            <a:ext cx="59458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КАК ОБЕСПЕЧИТЬ ЗАЩИТУ ПК</a:t>
            </a:r>
            <a:endParaRPr lang="ru-RU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5720" y="214290"/>
            <a:ext cx="8501122" cy="255454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30 октября в России отмечают Всемирный день безопасности в сети Интернет.</a:t>
            </a:r>
          </a:p>
          <a:p>
            <a:pPr indent="358775" algn="just"/>
            <a:r>
              <a:rPr lang="ru-RU" sz="2000" dirty="0" smtClean="0"/>
              <a:t>С целью обеспечения информационной безопасности пользователей при использовании ресурсов сети во многих образовательных организациях проводят открытые уроки и семинары.</a:t>
            </a:r>
            <a:endParaRPr lang="ru-RU" sz="2000" dirty="0" smtClean="0">
              <a:solidFill>
                <a:srgbClr val="FF0000"/>
              </a:solidFill>
            </a:endParaRPr>
          </a:p>
          <a:p>
            <a:pPr indent="358775" algn="just"/>
            <a:r>
              <a:rPr lang="ru-RU" sz="2000" dirty="0" smtClean="0"/>
              <a:t>Наш семинар призван привлечь дополнительное внимание студентов и преподавателей к проблеме подростковой безопасности в Интернете и развитию информационной грамотности студентов.  </a:t>
            </a:r>
            <a:endParaRPr lang="ru-RU" sz="2000" dirty="0"/>
          </a:p>
        </p:txBody>
      </p:sp>
      <p:pic>
        <p:nvPicPr>
          <p:cNvPr id="4" name="Picture 6" descr="http://s_poshin.isk.edu54.ru/wp-content/uploads/2016/10/z0u3f0weuw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572132" y="3000372"/>
            <a:ext cx="3376270" cy="342902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0962" name="Picture 2" descr="https://kidsvisitor.com/media/event_images/ea/96/ea96a07125c6266d44ea9b0cb63de0c3dd98c35d.jpe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5720" y="3000372"/>
            <a:ext cx="5156427" cy="342902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Рисунок 49" descr="http://icube.milliyet.com.tr/YeniAnaResim/2011/12/11/mesajlarin-efendisi-1828717.Jpe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786050" y="4643446"/>
            <a:ext cx="3936985" cy="22145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214282" y="142852"/>
            <a:ext cx="871543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Corbel" pitchFamily="34" charset="0"/>
                <a:cs typeface="Arial" pitchFamily="34" charset="0"/>
              </a:rPr>
              <a:t>ПЯТЬ ПРАВИЛ БЕЗОПАСНОГО ПОЛЬЗОВАНИЯ ЭЛЕКТРОННОЙ ПОЧТОЙ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285720" y="1000108"/>
            <a:ext cx="8429684" cy="344709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62626"/>
                </a:solidFill>
                <a:effectLst/>
                <a:latin typeface="+mj-lt"/>
                <a:ea typeface="Corbel" pitchFamily="34" charset="0"/>
                <a:cs typeface="Arial" pitchFamily="34" charset="0"/>
              </a:rPr>
              <a:t>1. Никогда не открывайте подозрительные сообщения или вложения электронной почты, полученные от незнакомых людей. Вместо этого сразу удалите их. 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2. Никогда не отвечайте на спам. 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3. Применяйте фильтр спама или программы работы с электронной почтой. 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4. Создайте новый или используйте семейный адрес электронной почты для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Интернет-запросов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, дискуссионных форумов и т.д.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5. Никогда не пересылайте «письма счастья». Вместо этого сразу удаляйте их.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+mj-lt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Раньше СМИ отвечали за каждое своё слово, а в Интернете царила свобода.  Сегодня по количеству введённых запретов для пользователей Интернета российские законодатели перегнали многие развитые страны.</a:t>
            </a:r>
            <a:endParaRPr kumimoji="0" lang="en-US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title"/>
          </p:nvPr>
        </p:nvSpPr>
        <p:spPr>
          <a:xfrm>
            <a:off x="142844" y="0"/>
            <a:ext cx="8858312" cy="571504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</a:rPr>
              <a:t>ПРОФИЛАКТИКА ИНТЕРНЕТ-ЗАВИСИМОСТИ </a:t>
            </a:r>
            <a:endParaRPr lang="ru-RU" sz="24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65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5720" y="4071942"/>
            <a:ext cx="8572560" cy="264320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pPr marL="0" indent="285750" algn="just">
              <a:lnSpc>
                <a:spcPct val="110000"/>
              </a:lnSpc>
              <a:spcBef>
                <a:spcPct val="30000"/>
              </a:spcBef>
            </a:pPr>
            <a:r>
              <a:rPr lang="ru-RU" sz="2400" dirty="0" smtClean="0">
                <a:latin typeface="Times New Roman" pitchFamily="18" charset="0"/>
              </a:rPr>
              <a:t>Активизировать </a:t>
            </a:r>
            <a:r>
              <a:rPr lang="ru-RU" sz="2400" dirty="0">
                <a:latin typeface="Times New Roman" pitchFamily="18" charset="0"/>
              </a:rPr>
              <a:t>воспитательную работу в семье и учебных заведениях</a:t>
            </a:r>
            <a:r>
              <a:rPr lang="ru-RU" sz="2400" dirty="0" smtClean="0">
                <a:latin typeface="Times New Roman" pitchFamily="18" charset="0"/>
              </a:rPr>
              <a:t>.</a:t>
            </a:r>
          </a:p>
          <a:p>
            <a:pPr marL="0" indent="285750" algn="just">
              <a:lnSpc>
                <a:spcPct val="110000"/>
              </a:lnSpc>
              <a:spcBef>
                <a:spcPct val="30000"/>
              </a:spcBef>
            </a:pPr>
            <a:r>
              <a:rPr lang="ru-RU" sz="2400" dirty="0" smtClean="0">
                <a:latin typeface="Times New Roman" pitchFamily="18" charset="0"/>
              </a:rPr>
              <a:t>Сократить время, которое вы проводите в Интернет.</a:t>
            </a:r>
            <a:endParaRPr lang="ru-RU" sz="2400" dirty="0">
              <a:latin typeface="Times New Roman" pitchFamily="18" charset="0"/>
            </a:endParaRPr>
          </a:p>
          <a:p>
            <a:pPr marL="0" indent="285750" algn="just">
              <a:lnSpc>
                <a:spcPct val="110000"/>
              </a:lnSpc>
              <a:spcBef>
                <a:spcPct val="30000"/>
              </a:spcBef>
            </a:pPr>
            <a:r>
              <a:rPr lang="ru-RU" sz="2400" dirty="0">
                <a:latin typeface="Times New Roman" pitchFamily="18" charset="0"/>
              </a:rPr>
              <a:t>Вести активный, здоровый образ жизни, распределяя время для  спорта,  учёбы и развлечений.</a:t>
            </a:r>
          </a:p>
          <a:p>
            <a:pPr marL="0" indent="285750" algn="just">
              <a:lnSpc>
                <a:spcPct val="110000"/>
              </a:lnSpc>
              <a:spcBef>
                <a:spcPct val="30000"/>
              </a:spcBef>
            </a:pPr>
            <a:r>
              <a:rPr lang="ru-RU" sz="2400" dirty="0">
                <a:latin typeface="Times New Roman" pitchFamily="18" charset="0"/>
              </a:rPr>
              <a:t>Расширить круг общения со сверстниками.</a:t>
            </a:r>
          </a:p>
          <a:p>
            <a:pPr marL="0" indent="285750" algn="just">
              <a:lnSpc>
                <a:spcPct val="110000"/>
              </a:lnSpc>
              <a:spcBef>
                <a:spcPct val="30000"/>
              </a:spcBef>
            </a:pPr>
            <a:r>
              <a:rPr lang="ru-RU" sz="2400" dirty="0">
                <a:latin typeface="Times New Roman" pitchFamily="18" charset="0"/>
              </a:rPr>
              <a:t>Поддерживать доброжелательные отношения с родителями и друзьями</a:t>
            </a:r>
            <a:r>
              <a:rPr lang="ru-RU" sz="2400" dirty="0" smtClean="0">
                <a:latin typeface="Times New Roman" pitchFamily="18" charset="0"/>
              </a:rPr>
              <a:t>.</a:t>
            </a:r>
            <a:endParaRPr lang="ru-RU" sz="1800" dirty="0">
              <a:latin typeface="Times New Roman" pitchFamily="18" charset="0"/>
            </a:endParaRPr>
          </a:p>
        </p:txBody>
      </p:sp>
      <p:pic>
        <p:nvPicPr>
          <p:cNvPr id="12292" name="Picture 4" descr="https://whatisgood.ru/wp-content/uploads/2014/10/Kompyuternaya-zavisimost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58" y="714356"/>
            <a:ext cx="3214710" cy="315755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294" name="Picture 6" descr="http://www.oncc.ru/wp-content/uploads/2016/11/1-12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786182" y="714356"/>
            <a:ext cx="5069794" cy="31432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142844" y="1285860"/>
            <a:ext cx="4286280" cy="127727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 заполняйте все поля вашего профиля. 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 нужно выкладывать в социальных сетях откровенные фотографии.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071934" y="4214818"/>
            <a:ext cx="4968552" cy="246221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indent="376238" algn="just" eaLnBrk="0" fontAlgn="base" hangingPunct="0">
              <a:spcBef>
                <a:spcPct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 регистрируйтесь под чужими данными. Если хотите сохранить инкогнито – прибегните к вымышленному имени. </a:t>
            </a:r>
          </a:p>
          <a:p>
            <a:pPr lvl="0" indent="376238" algn="just" eaLnBrk="0" fontAlgn="base" hangingPunct="0">
              <a:spcBef>
                <a:spcPct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 используйте чужие изображения без разрешения этих людей.</a:t>
            </a:r>
          </a:p>
          <a:p>
            <a:pPr lvl="0" indent="376238" algn="just" eaLnBrk="0" fontAlgn="base" hangingPunct="0">
              <a:spcBef>
                <a:spcPct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Никогда не используйте социальную сеть или иной подобный сервис в качестве основного хранилища информации.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3495" name="Picture 7" descr="http://sevelina.ru/images/uploads/2012/01/95cdfaee20051.gif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2844" y="2786058"/>
            <a:ext cx="3857652" cy="389731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Заголовок 3"/>
          <p:cNvSpPr txBox="1">
            <a:spLocks/>
          </p:cNvSpPr>
          <p:nvPr/>
        </p:nvSpPr>
        <p:spPr>
          <a:xfrm>
            <a:off x="357158" y="142852"/>
            <a:ext cx="8229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ПРАВИЛА БЕЗОПАСНОГО ПОВЕДЕНИЯ В СОЦИАЛЬНЫХ СЕТЯХ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1266" name="Picture 2" descr="http://lady-live.ru/uploads/posts/2016-04/1461139342_1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572000" y="1142983"/>
            <a:ext cx="4357718" cy="291967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ChangeArrowheads="1"/>
          </p:cNvSpPr>
          <p:nvPr/>
        </p:nvSpPr>
        <p:spPr bwMode="auto">
          <a:xfrm>
            <a:off x="142844" y="142852"/>
            <a:ext cx="8715436" cy="64633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lvl="0" indent="-342900" algn="just" fontAlgn="base">
              <a:spcBef>
                <a:spcPct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Используйте надёжный пароль. Его</a:t>
            </a:r>
            <a:r>
              <a:rPr kumimoji="0" lang="ru-RU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нужно правильно создавать, аккуратно хранить и регулярно менять. </a:t>
            </a:r>
            <a:endParaRPr lang="ru-RU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5720" y="5214950"/>
            <a:ext cx="8572560" cy="135421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lvl="0" indent="-342900" algn="just" eaLnBrk="0" fontAlgn="base" hangingPunct="0">
              <a:spcBef>
                <a:spcPct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Выясните, какие программные способы предлагает владелец сети для защиты данных. </a:t>
            </a:r>
          </a:p>
          <a:p>
            <a:pPr marL="342900" lvl="0" indent="-342900" algn="just" eaLnBrk="0" fontAlgn="base" hangingPunct="0">
              <a:spcBef>
                <a:spcPct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Не забывайте очищать историю и удалять сохраненный  пароль после работы со своим </a:t>
            </a:r>
            <a:r>
              <a:rPr lang="ru-RU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аккаунтом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с чужого компьютера.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4" name="Picture 4" descr="http://forvard-mark.ru/wp-content/uploads/2017/05/Kak-sozdat-slozhnyj-paro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857232"/>
            <a:ext cx="6858048" cy="411482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ChangeArrowheads="1"/>
          </p:cNvSpPr>
          <p:nvPr/>
        </p:nvSpPr>
        <p:spPr bwMode="auto">
          <a:xfrm>
            <a:off x="4786314" y="4357694"/>
            <a:ext cx="4214240" cy="203132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182563" marR="0" lvl="0" indent="-182563" algn="just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 пишите в ленте о своих сомнительных с точки зрения закона «подвигах». </a:t>
            </a:r>
          </a:p>
          <a:p>
            <a:pPr marL="182563" marR="0" lvl="0" indent="-182563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 добавляйте в друзья всех подряд. </a:t>
            </a:r>
          </a:p>
          <a:p>
            <a:pPr marL="182563" marR="0" lvl="0" indent="-182563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 вступайте в сомнительные сообщества, куда вас приглашают непонятные люди.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42844" y="714356"/>
            <a:ext cx="4857784" cy="163121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82563" lvl="0" indent="-182563" eaLnBrk="0" fontAlgn="base" hangingPunct="0">
              <a:spcBef>
                <a:spcPct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 участвуйте в сомнительных акциях. </a:t>
            </a:r>
          </a:p>
          <a:p>
            <a:pPr marL="182563" lvl="0" indent="-182563" eaLnBrk="0" fontAlgn="base" hangingPunct="0">
              <a:spcBef>
                <a:spcPct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НИКОГДА не переходите по длинным ссылкам, это чаще всего путь к зараженному вирусом файлу.</a:t>
            </a:r>
            <a:endParaRPr lang="ru-RU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182563" lvl="0" indent="-182563" eaLnBrk="0" fontAlgn="base" hangingPunct="0">
              <a:spcBef>
                <a:spcPct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Соблюдайте культуру общения в сети.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http://clipart-library.com/images/pio5kpa6T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214942" y="642918"/>
            <a:ext cx="3833410" cy="300039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220" name="Picture 4" descr="http://mtdata.ru/u14/photoC898/20673855611-0/original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90811" y="2928934"/>
            <a:ext cx="4357327" cy="35719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0"/>
            <a:ext cx="84296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ОТВЕТСТВЕННОСТЬ ЗА ИНФОРМАЦИОННЫЕ ПРАВОНАРУШЕНИЯ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14480" y="785794"/>
            <a:ext cx="5857916" cy="14773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Виды ответственности:</a:t>
            </a:r>
          </a:p>
          <a:p>
            <a:pPr lvl="2" indent="268288">
              <a:buFont typeface="Wingdings" pitchFamily="2" charset="2"/>
              <a:buChar char="Ø"/>
            </a:pPr>
            <a:r>
              <a:rPr lang="ru-RU" dirty="0" smtClean="0"/>
              <a:t> Административная ответственность;</a:t>
            </a:r>
          </a:p>
          <a:p>
            <a:pPr lvl="2" indent="268288">
              <a:buFont typeface="Wingdings" pitchFamily="2" charset="2"/>
              <a:buChar char="Ø"/>
            </a:pPr>
            <a:r>
              <a:rPr lang="ru-RU" dirty="0" smtClean="0"/>
              <a:t> Уголовная ответственность;</a:t>
            </a:r>
          </a:p>
          <a:p>
            <a:pPr lvl="2" indent="268288">
              <a:buFont typeface="Wingdings" pitchFamily="2" charset="2"/>
              <a:buChar char="Ø"/>
            </a:pPr>
            <a:r>
              <a:rPr lang="ru-RU" dirty="0" smtClean="0"/>
              <a:t> Дисциплинарная ответственность;</a:t>
            </a:r>
          </a:p>
          <a:p>
            <a:pPr lvl="2" indent="268288">
              <a:buFont typeface="Wingdings" pitchFamily="2" charset="2"/>
              <a:buChar char="Ø"/>
            </a:pPr>
            <a:r>
              <a:rPr lang="ru-RU" dirty="0" smtClean="0"/>
              <a:t> Гражданско-правовая ответственность.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2571744"/>
            <a:ext cx="8643998" cy="409342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indent="180975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2B03BD"/>
                </a:solidFill>
                <a:latin typeface="+mj-lt"/>
                <a:ea typeface="Times New Roman" pitchFamily="18" charset="0"/>
                <a:cs typeface="Arial" pitchFamily="34" charset="0"/>
              </a:rPr>
              <a:t>Ответственность за экстремистские действия в сети</a:t>
            </a:r>
          </a:p>
          <a:p>
            <a:pPr lvl="0" indent="180975" algn="ctr" fontAlgn="base">
              <a:spcBef>
                <a:spcPct val="0"/>
              </a:spcBef>
              <a:spcAft>
                <a:spcPct val="0"/>
              </a:spcAft>
            </a:pPr>
            <a:endParaRPr lang="ru-RU" sz="2000" b="1" dirty="0" smtClean="0">
              <a:solidFill>
                <a:srgbClr val="2B03BD"/>
              </a:solidFill>
              <a:latin typeface="+mj-lt"/>
              <a:ea typeface="Times New Roman" pitchFamily="18" charset="0"/>
              <a:cs typeface="Arial" pitchFamily="34" charset="0"/>
            </a:endParaRPr>
          </a:p>
          <a:p>
            <a:pPr lvl="0" indent="180975" algn="ctr" fontAlgn="base">
              <a:spcBef>
                <a:spcPct val="0"/>
              </a:spcBef>
              <a:spcAft>
                <a:spcPct val="0"/>
              </a:spcAft>
            </a:pPr>
            <a:endParaRPr lang="ru-RU" sz="2000" b="1" dirty="0" smtClean="0">
              <a:solidFill>
                <a:srgbClr val="2B03BD"/>
              </a:solidFill>
              <a:latin typeface="+mj-lt"/>
              <a:ea typeface="Times New Roman" pitchFamily="18" charset="0"/>
              <a:cs typeface="Arial" pitchFamily="34" charset="0"/>
            </a:endParaRPr>
          </a:p>
          <a:p>
            <a:pPr lvl="0" indent="180975" algn="ctr" fontAlgn="base">
              <a:spcBef>
                <a:spcPct val="0"/>
              </a:spcBef>
              <a:spcAft>
                <a:spcPct val="0"/>
              </a:spcAft>
            </a:pPr>
            <a:endParaRPr lang="ru-RU" sz="2000" b="1" dirty="0" smtClean="0">
              <a:solidFill>
                <a:srgbClr val="2B03BD"/>
              </a:solidFill>
              <a:latin typeface="+mj-lt"/>
              <a:cs typeface="Arial" pitchFamily="34" charset="0"/>
            </a:endParaRPr>
          </a:p>
          <a:p>
            <a:pPr lvl="0" indent="180975" algn="ctr" fontAlgn="base">
              <a:spcBef>
                <a:spcPct val="0"/>
              </a:spcBef>
              <a:spcAft>
                <a:spcPct val="0"/>
              </a:spcAft>
            </a:pPr>
            <a:endParaRPr lang="ru-RU" sz="2000" b="1" dirty="0" smtClean="0">
              <a:solidFill>
                <a:srgbClr val="2B03BD"/>
              </a:solidFill>
              <a:latin typeface="+mj-lt"/>
              <a:cs typeface="Arial" pitchFamily="34" charset="0"/>
            </a:endParaRPr>
          </a:p>
          <a:p>
            <a:pPr lvl="0" indent="180975" algn="ctr" fontAlgn="base">
              <a:spcBef>
                <a:spcPct val="0"/>
              </a:spcBef>
              <a:spcAft>
                <a:spcPct val="0"/>
              </a:spcAft>
            </a:pPr>
            <a:endParaRPr lang="ru-RU" sz="2000" b="1" dirty="0" smtClean="0">
              <a:solidFill>
                <a:srgbClr val="2B03BD"/>
              </a:solidFill>
              <a:latin typeface="+mj-lt"/>
              <a:cs typeface="Arial" pitchFamily="34" charset="0"/>
            </a:endParaRPr>
          </a:p>
          <a:p>
            <a:pPr lvl="0" indent="180975" algn="ctr" fontAlgn="base">
              <a:spcBef>
                <a:spcPct val="0"/>
              </a:spcBef>
              <a:spcAft>
                <a:spcPct val="0"/>
              </a:spcAft>
            </a:pPr>
            <a:endParaRPr lang="ru-RU" sz="2000" b="1" dirty="0" smtClean="0">
              <a:solidFill>
                <a:srgbClr val="2B03BD"/>
              </a:solidFill>
              <a:latin typeface="+mj-lt"/>
              <a:cs typeface="Arial" pitchFamily="34" charset="0"/>
            </a:endParaRPr>
          </a:p>
          <a:p>
            <a:pPr lvl="0" indent="180975" algn="ctr" fontAlgn="base">
              <a:spcBef>
                <a:spcPct val="0"/>
              </a:spcBef>
              <a:spcAft>
                <a:spcPct val="0"/>
              </a:spcAft>
            </a:pPr>
            <a:endParaRPr lang="ru-RU" sz="2000" b="1" dirty="0" smtClean="0">
              <a:solidFill>
                <a:srgbClr val="2B03BD"/>
              </a:solidFill>
              <a:latin typeface="+mj-lt"/>
              <a:cs typeface="Arial" pitchFamily="34" charset="0"/>
            </a:endParaRPr>
          </a:p>
          <a:p>
            <a:pPr lvl="0" indent="180975" algn="ctr" fontAlgn="base">
              <a:spcBef>
                <a:spcPct val="0"/>
              </a:spcBef>
              <a:spcAft>
                <a:spcPct val="0"/>
              </a:spcAft>
            </a:pPr>
            <a:endParaRPr lang="ru-RU" sz="2000" b="1" dirty="0" smtClean="0">
              <a:solidFill>
                <a:srgbClr val="2B03BD"/>
              </a:solidFill>
              <a:latin typeface="+mj-lt"/>
              <a:cs typeface="Arial" pitchFamily="34" charset="0"/>
            </a:endParaRPr>
          </a:p>
          <a:p>
            <a:pPr lvl="0" indent="180975" algn="ctr" fontAlgn="base">
              <a:spcBef>
                <a:spcPct val="0"/>
              </a:spcBef>
              <a:spcAft>
                <a:spcPct val="0"/>
              </a:spcAft>
            </a:pPr>
            <a:endParaRPr lang="ru-RU" sz="2000" b="1" dirty="0" smtClean="0">
              <a:solidFill>
                <a:srgbClr val="2B03BD"/>
              </a:solidFill>
              <a:latin typeface="+mj-lt"/>
              <a:cs typeface="Arial" pitchFamily="34" charset="0"/>
            </a:endParaRPr>
          </a:p>
          <a:p>
            <a:pPr lvl="0" indent="180975" algn="ctr" fontAlgn="base">
              <a:spcBef>
                <a:spcPct val="0"/>
              </a:spcBef>
              <a:spcAft>
                <a:spcPct val="0"/>
              </a:spcAft>
            </a:pPr>
            <a:endParaRPr lang="ru-RU" sz="2000" b="1" dirty="0" smtClean="0">
              <a:solidFill>
                <a:srgbClr val="2B03BD"/>
              </a:solidFill>
              <a:latin typeface="+mj-lt"/>
              <a:cs typeface="Arial" pitchFamily="34" charset="0"/>
            </a:endParaRPr>
          </a:p>
          <a:p>
            <a:pPr lvl="0" indent="180975" algn="ctr" fontAlgn="base">
              <a:spcBef>
                <a:spcPct val="0"/>
              </a:spcBef>
              <a:spcAft>
                <a:spcPct val="0"/>
              </a:spcAft>
            </a:pPr>
            <a:endParaRPr lang="ru-RU" sz="2000" b="1" dirty="0" smtClean="0">
              <a:solidFill>
                <a:srgbClr val="2B03BD"/>
              </a:solidFill>
              <a:latin typeface="+mj-lt"/>
              <a:cs typeface="Arial" pitchFamily="34" charset="0"/>
            </a:endParaRPr>
          </a:p>
          <a:p>
            <a:pPr lvl="0" indent="180975" algn="ctr" fontAlgn="base">
              <a:spcBef>
                <a:spcPct val="0"/>
              </a:spcBef>
              <a:spcAft>
                <a:spcPct val="0"/>
              </a:spcAft>
            </a:pPr>
            <a:endParaRPr lang="ru-RU" sz="2000" dirty="0" smtClean="0">
              <a:solidFill>
                <a:srgbClr val="2B03BD"/>
              </a:solidFill>
              <a:latin typeface="+mj-lt"/>
              <a:cs typeface="Arial" pitchFamily="34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357158" y="3000372"/>
            <a:ext cx="8365222" cy="309315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Публичные призывы к осуществлению террористической деятельности или публичное оправдание терроризма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  <a:cs typeface="Arial" pitchFamily="34" charset="0"/>
              </a:rPr>
              <a:t>От штрафа в размере до 500 тысяч рублей до лишения свободы на срок от 2 до 5 лет.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cs typeface="Arial" pitchFamily="34" charset="0"/>
            </a:endParaRPr>
          </a:p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Распространение личной или семейной тайны человека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  <a:cs typeface="Arial" pitchFamily="34" charset="0"/>
              </a:rPr>
              <a:t>От возмещения морального ущерба до лишения свободы на срок до 2 лет.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cs typeface="Arial" pitchFamily="34" charset="0"/>
            </a:endParaRPr>
          </a:p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Реабилитация нацизма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  <a:cs typeface="Arial" pitchFamily="34" charset="0"/>
              </a:rPr>
              <a:t>От штрафа до 300 тысяч рублей до лишения свободы на срок до 3 лет.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cs typeface="Arial" pitchFamily="34" charset="0"/>
            </a:endParaRPr>
          </a:p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Публичные призывы к осуществлению действий, направленных на нарушение территориальной целостности России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  <a:cs typeface="Arial" pitchFamily="34" charset="0"/>
              </a:rPr>
              <a:t>От штрафа в размере от 100 до 300 тысяч рублей до лишения свободы на срок до 5 лет.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285720" y="6072206"/>
            <a:ext cx="8572560" cy="52322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Список экстремистских материалов опубликован на сайте Минюста.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Arial" pitchFamily="34" charset="0"/>
                <a:ea typeface="Corbel" pitchFamily="34" charset="0"/>
                <a:cs typeface="Arial" pitchFamily="34" charset="0"/>
                <a:hlinkClick r:id="rId3"/>
              </a:rPr>
              <a:t>http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Arial" pitchFamily="34" charset="0"/>
                <a:ea typeface="Corbel" pitchFamily="34" charset="0"/>
                <a:cs typeface="Arial" pitchFamily="34" charset="0"/>
                <a:hlinkClick r:id="rId3"/>
              </a:rPr>
              <a:t>://</a:t>
            </a:r>
            <a:r>
              <a:rPr kumimoji="0" lang="en-US" sz="1400" b="1" i="0" u="none" strike="noStrike" cap="none" normalizeH="0" baseline="0" dirty="0" err="1" smtClean="0">
                <a:ln>
                  <a:noFill/>
                </a:ln>
                <a:solidFill>
                  <a:srgbClr val="0033CC"/>
                </a:solidFill>
                <a:effectLst/>
                <a:latin typeface="Arial" pitchFamily="34" charset="0"/>
                <a:ea typeface="Corbel" pitchFamily="34" charset="0"/>
                <a:cs typeface="Arial" pitchFamily="34" charset="0"/>
                <a:hlinkClick r:id="rId3"/>
              </a:rPr>
              <a:t>minjust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Arial" pitchFamily="34" charset="0"/>
                <a:ea typeface="Corbel" pitchFamily="34" charset="0"/>
                <a:cs typeface="Arial" pitchFamily="34" charset="0"/>
                <a:hlinkClick r:id="rId3"/>
              </a:rPr>
              <a:t>.</a:t>
            </a:r>
            <a:r>
              <a:rPr kumimoji="0" lang="en-US" sz="1400" b="1" i="0" u="none" strike="noStrike" cap="none" normalizeH="0" baseline="0" dirty="0" err="1" smtClean="0">
                <a:ln>
                  <a:noFill/>
                </a:ln>
                <a:solidFill>
                  <a:srgbClr val="0033CC"/>
                </a:solidFill>
                <a:effectLst/>
                <a:latin typeface="Arial" pitchFamily="34" charset="0"/>
                <a:ea typeface="Corbel" pitchFamily="34" charset="0"/>
                <a:cs typeface="Arial" pitchFamily="34" charset="0"/>
                <a:hlinkClick r:id="rId3"/>
              </a:rPr>
              <a:t>ru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Arial" pitchFamily="34" charset="0"/>
                <a:ea typeface="Corbel" pitchFamily="34" charset="0"/>
                <a:cs typeface="Arial" pitchFamily="34" charset="0"/>
                <a:hlinkClick r:id="rId3"/>
              </a:rPr>
              <a:t>/</a:t>
            </a:r>
            <a:r>
              <a:rPr kumimoji="0" lang="en-US" sz="1400" b="1" i="0" u="none" strike="noStrike" cap="none" normalizeH="0" baseline="0" dirty="0" err="1" smtClean="0">
                <a:ln>
                  <a:noFill/>
                </a:ln>
                <a:solidFill>
                  <a:srgbClr val="0033CC"/>
                </a:solidFill>
                <a:effectLst/>
                <a:latin typeface="Arial" pitchFamily="34" charset="0"/>
                <a:ea typeface="Corbel" pitchFamily="34" charset="0"/>
                <a:cs typeface="Arial" pitchFamily="34" charset="0"/>
                <a:hlinkClick r:id="rId3"/>
              </a:rPr>
              <a:t>ru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Arial" pitchFamily="34" charset="0"/>
                <a:ea typeface="Corbel" pitchFamily="34" charset="0"/>
                <a:cs typeface="Arial" pitchFamily="34" charset="0"/>
                <a:hlinkClick r:id="rId3"/>
              </a:rPr>
              <a:t>/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Arial" pitchFamily="34" charset="0"/>
                <a:ea typeface="Corbel" pitchFamily="34" charset="0"/>
                <a:cs typeface="Arial" pitchFamily="34" charset="0"/>
                <a:hlinkClick r:id="rId3"/>
              </a:rPr>
              <a:t>extremist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Arial" pitchFamily="34" charset="0"/>
                <a:ea typeface="Corbel" pitchFamily="34" charset="0"/>
                <a:cs typeface="Arial" pitchFamily="34" charset="0"/>
                <a:hlinkClick r:id="rId3"/>
              </a:rPr>
              <a:t>-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Arial" pitchFamily="34" charset="0"/>
                <a:ea typeface="Corbel" pitchFamily="34" charset="0"/>
                <a:cs typeface="Arial" pitchFamily="34" charset="0"/>
                <a:hlinkClick r:id="rId3"/>
              </a:rPr>
              <a:t>materials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Arial" pitchFamily="34" charset="0"/>
                <a:ea typeface="Corbel" pitchFamily="34" charset="0"/>
                <a:cs typeface="Arial" pitchFamily="34" charset="0"/>
              </a:rPr>
              <a:t>.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1"/>
          <p:cNvSpPr>
            <a:spLocks noChangeArrowheads="1"/>
          </p:cNvSpPr>
          <p:nvPr/>
        </p:nvSpPr>
        <p:spPr bwMode="auto">
          <a:xfrm>
            <a:off x="214282" y="214290"/>
            <a:ext cx="8715436" cy="64633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98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Количество случаев привлечения к уголовной ответственности пользователей социальных</a:t>
            </a:r>
            <a:r>
              <a:rPr kumimoji="0" lang="ru-RU" b="1" i="0" u="none" strike="noStrike" cap="none" normalizeH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сетей в России за последние годы увеличилось более чем вдвое. 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2">
                  <a:lumMod val="9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vkontakteuserugdelo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357158" y="1357298"/>
            <a:ext cx="3708970" cy="37147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4286248" y="2500306"/>
            <a:ext cx="4643470" cy="224676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indent="269875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chemeClr val="tx2">
                    <a:lumMod val="9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Большинство подобных дел связаны со статьями Уголовного кодекса РФ, устанавливающими ответственность</a:t>
            </a:r>
          </a:p>
          <a:p>
            <a:pPr lvl="0" indent="269875" algn="ctr" fontAlgn="base">
              <a:spcBef>
                <a:spcPct val="0"/>
              </a:spcBef>
              <a:spcAft>
                <a:spcPct val="0"/>
              </a:spcAft>
            </a:pPr>
            <a:endParaRPr lang="ru-RU" sz="2000" b="1" dirty="0" smtClean="0">
              <a:solidFill>
                <a:schemeClr val="tx2">
                  <a:lumMod val="90000"/>
                </a:schemeClr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indent="269875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 экстремизм,     оскорбление и  клевету.</a:t>
            </a:r>
            <a:endParaRPr lang="ru-RU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14282" y="142852"/>
            <a:ext cx="8929718" cy="785818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</a:rPr>
              <a:t>гл. 28 «Преступления в сфере компьютерной информации» Уголовного Кодекса РФ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282" y="1142984"/>
            <a:ext cx="8715436" cy="3071834"/>
          </a:xfr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17463" algn="ctr" eaLnBrk="1" hangingPunct="1">
              <a:lnSpc>
                <a:spcPct val="80000"/>
              </a:lnSpc>
              <a:buFontTx/>
              <a:buNone/>
            </a:pPr>
            <a:r>
              <a:rPr lang="ru-RU" sz="1800" b="1" dirty="0" smtClean="0">
                <a:solidFill>
                  <a:srgbClr val="0000FF"/>
                </a:solidFill>
                <a:latin typeface="Times New Roman" pitchFamily="18" charset="0"/>
              </a:rPr>
              <a:t>Статья 272. Неправомерный доступ к компьютерной информации </a:t>
            </a:r>
          </a:p>
          <a:p>
            <a:pPr marL="0" indent="17463" algn="just" eaLnBrk="1" hangingPunct="1">
              <a:lnSpc>
                <a:spcPct val="80000"/>
              </a:lnSpc>
              <a:buFontTx/>
              <a:buNone/>
            </a:pPr>
            <a:r>
              <a:rPr lang="ru-RU" sz="1100" dirty="0" smtClean="0">
                <a:latin typeface="Times New Roman" pitchFamily="18" charset="0"/>
              </a:rPr>
              <a:t>    </a:t>
            </a:r>
            <a:r>
              <a:rPr lang="ru-RU" sz="1800" dirty="0" smtClean="0">
                <a:latin typeface="Times New Roman" pitchFamily="18" charset="0"/>
              </a:rPr>
              <a:t>Т.е. информации на машинном носителе, в ЭВМ, системе ЭВМ или их сети, если это деяние повлекло уничтожение, блокирование, модификацию либо копирование информации, нарушение работы ЭВМ или их сети, то предусматривается наказание от </a:t>
            </a:r>
          </a:p>
          <a:p>
            <a:pPr marL="0" indent="17463" algn="just" eaLnBrk="1" hangingPunct="1">
              <a:lnSpc>
                <a:spcPct val="80000"/>
              </a:lnSpc>
              <a:buFontTx/>
              <a:buNone/>
            </a:pPr>
            <a:r>
              <a:rPr lang="ru-RU" sz="1800" dirty="0" smtClean="0">
                <a:solidFill>
                  <a:srgbClr val="FF0000"/>
                </a:solidFill>
                <a:latin typeface="Times New Roman" pitchFamily="18" charset="0"/>
              </a:rPr>
              <a:t>штрафа в размере до 200 000 до  лишения свободы на срок до 2 лет.</a:t>
            </a:r>
          </a:p>
          <a:p>
            <a:pPr marL="0" indent="17463" algn="just" eaLnBrk="1" hangingPunct="1">
              <a:lnSpc>
                <a:spcPct val="80000"/>
              </a:lnSpc>
              <a:buFontTx/>
              <a:buNone/>
            </a:pPr>
            <a:r>
              <a:rPr lang="ru-RU" sz="1800" dirty="0" smtClean="0">
                <a:latin typeface="Times New Roman" pitchFamily="18" charset="0"/>
              </a:rPr>
              <a:t>     То же деяние, совершенное группой лиц по предварительному сговору или организованной группой либо лицом с использованием своего служебного положения, - наказывается:</a:t>
            </a:r>
          </a:p>
          <a:p>
            <a:pPr marL="0" indent="17463" algn="just" eaLnBrk="1" hangingPunct="1">
              <a:lnSpc>
                <a:spcPct val="80000"/>
              </a:lnSpc>
              <a:buFontTx/>
              <a:buNone/>
            </a:pPr>
            <a:r>
              <a:rPr lang="ru-RU" sz="1800" dirty="0" smtClean="0">
                <a:solidFill>
                  <a:srgbClr val="FF0000"/>
                </a:solidFill>
                <a:latin typeface="Times New Roman" pitchFamily="18" charset="0"/>
              </a:rPr>
              <a:t>штрафом в размере от 100 000 до 300 000 р.  либо лишением свободы на срок до 5 лет.</a:t>
            </a:r>
          </a:p>
          <a:p>
            <a:pPr marL="0" indent="17463" algn="just" eaLnBrk="1" hangingPunct="1">
              <a:lnSpc>
                <a:spcPct val="80000"/>
              </a:lnSpc>
              <a:buFontTx/>
              <a:buNone/>
            </a:pPr>
            <a:r>
              <a:rPr lang="ru-RU" sz="1800" dirty="0" smtClean="0">
                <a:solidFill>
                  <a:srgbClr val="FF0000"/>
                </a:solidFill>
                <a:latin typeface="Times New Roman" pitchFamily="18" charset="0"/>
              </a:rPr>
              <a:t>или штраф в размере </a:t>
            </a:r>
            <a:r>
              <a:rPr lang="ru-RU" sz="1800" dirty="0" err="1" smtClean="0">
                <a:solidFill>
                  <a:srgbClr val="FF0000"/>
                </a:solidFill>
                <a:latin typeface="Times New Roman" pitchFamily="18" charset="0"/>
              </a:rPr>
              <a:t>зар</a:t>
            </a:r>
            <a:r>
              <a:rPr lang="ru-RU" sz="1800" dirty="0" smtClean="0">
                <a:solidFill>
                  <a:srgbClr val="FF0000"/>
                </a:solidFill>
                <a:latin typeface="Times New Roman" pitchFamily="18" charset="0"/>
              </a:rPr>
              <a:t>. платы или иного дохода осужденного за период от 1 года до 2-х лет.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85720" y="4429132"/>
            <a:ext cx="8715436" cy="200026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Статья 273. Создание, использование и распространение вредоносных программ для ЭВМ </a:t>
            </a: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</a:p>
          <a:p>
            <a:pPr marL="0" marR="0" lvl="0" indent="0" algn="just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    Заведомо приводящих к несанкционированному уничтожению, блокированию, модификации либо копированию информации, нарушению работы ЭВМ, системы ЭВМ или их сети наказываются:</a:t>
            </a:r>
          </a:p>
          <a:p>
            <a:pPr marL="0" marR="0" lvl="0" indent="0" algn="just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лишением свободы на срок до 3-х лет со штрафом в размере до 200 000 р.;</a:t>
            </a:r>
          </a:p>
          <a:p>
            <a:pPr marL="0" marR="0" lvl="0" indent="0" algn="just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Те же деяния, повлекшие по неосторожности тяжкие последствия,  наказываются лишением свободы на срок от 3 до 7 лет.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64291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Анкета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85720" y="642918"/>
            <a:ext cx="8643998" cy="563231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1440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Ваш возраст 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+mj-lt"/>
              <a:cs typeface="Arial" pitchFamily="34" charset="0"/>
            </a:endParaRPr>
          </a:p>
          <a:p>
            <a:pPr marR="0" lvl="1" indent="2619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91440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33363A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до 18 лет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R="0" lvl="1" indent="2619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91440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33363A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более 18 лет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1440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1.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С каких устройств вы чаще выходите в Интернет?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+mj-lt"/>
              <a:cs typeface="Arial" pitchFamily="34" charset="0"/>
            </a:endParaRPr>
          </a:p>
          <a:p>
            <a:pPr lvl="1" indent="261938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lphaLcPeriod"/>
              <a:tabLst>
                <a:tab pos="91440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Стационарный компьютер дома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lvl="1" indent="261938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lphaLcPeriod"/>
              <a:tabLst>
                <a:tab pos="91440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Стационарный компьютер в колледже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lvl="1" indent="261938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lphaLcPeriod"/>
              <a:tabLst>
                <a:tab pos="91440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Мобильные устройства (смартфон, планшет)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lvl="1" indent="261938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lphaLcPeriod"/>
              <a:tabLst>
                <a:tab pos="91440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Ноутбук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lvl="1" indent="261938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lphaLcPeriod"/>
              <a:tabLst>
                <a:tab pos="91440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Другое (укажите)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1440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2.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Как часто вы обращаетесь к Интернету в поисках информации?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+mj-lt"/>
              <a:cs typeface="Arial" pitchFamily="34" charset="0"/>
            </a:endParaRPr>
          </a:p>
          <a:p>
            <a:pPr lvl="1" indent="261938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lphaLcPeriod"/>
              <a:tabLst>
                <a:tab pos="91440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Очень часто (несколько раз в день)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lvl="1" indent="261938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lphaLcPeriod"/>
              <a:tabLst>
                <a:tab pos="91440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Довольно часто (почти каждый день)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lvl="1" indent="261938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lphaLcPeriod"/>
              <a:tabLst>
                <a:tab pos="91440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Часто (несколько раз в неделю)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lvl="1" indent="261938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lphaLcPeriod"/>
              <a:tabLst>
                <a:tab pos="91440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Редко (3-4 раза в месяц)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lvl="1" indent="261938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lphaLcPeriod"/>
              <a:tabLst>
                <a:tab pos="91440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Очень редко (1-2 раза в месяц)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1440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3. </a:t>
            </a:r>
            <a:r>
              <a:rPr kumimoji="0" lang="ru-RU" b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Какое примерное количество сайтов вы посещаете за день? Ответ дайте в виде числа.</a:t>
            </a:r>
            <a:endParaRPr kumimoji="0" lang="ru-RU" b="1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1440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4.  Какие сайты в Интернете вы считаете надежными?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1440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Приведите название (не адрес!) одного сайта, информации которого вы доверяете. 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+mj-lt"/>
              <a:cs typeface="Arial" pitchFamily="34" charset="0"/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038" name="DefaultOcx" r:id="rId2" imgW="914400" imgH="228600"/>
        </mc:Choice>
        <mc:Fallback>
          <p:control name="DefaultOcx" r:id="rId2" imgW="914400" imgH="228600">
            <p:pic>
              <p:nvPicPr>
                <p:cNvPr id="0" name="DefaultOcx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39" name="HTMLText1" r:id="rId3" imgW="914400" imgH="228600"/>
        </mc:Choice>
        <mc:Fallback>
          <p:control name="HTMLText1" r:id="rId3" imgW="914400" imgH="228600">
            <p:pic>
              <p:nvPicPr>
                <p:cNvPr id="0" name="HTMLText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05" name="Rectangle 25"/>
          <p:cNvSpPr>
            <a:spLocks noChangeArrowheads="1"/>
          </p:cNvSpPr>
          <p:nvPr/>
        </p:nvSpPr>
        <p:spPr bwMode="auto">
          <a:xfrm>
            <a:off x="214282" y="117693"/>
            <a:ext cx="8715436" cy="674030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1440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5. Как вы думаете, будет ли ваша работа в будущем связана с деятельностью в Интернете? 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+mj-lt"/>
              <a:cs typeface="Arial" pitchFamily="34" charset="0"/>
            </a:endParaRPr>
          </a:p>
          <a:p>
            <a:pPr marR="0" lvl="1" indent="3524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lphaLcPeriod"/>
              <a:tabLst>
                <a:tab pos="91440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Да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R="0" lvl="1" indent="3524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lphaLcPeriod"/>
              <a:tabLst>
                <a:tab pos="91440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Нет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R="0" lvl="1" indent="3524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lphaLcPeriod"/>
              <a:tabLst>
                <a:tab pos="91440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Не знаю</a:t>
            </a:r>
          </a:p>
          <a:p>
            <a:pPr lvl="0" algn="just"/>
            <a:r>
              <a:rPr lang="ru-RU" b="1" dirty="0" smtClean="0">
                <a:solidFill>
                  <a:srgbClr val="0000FF"/>
                </a:solidFill>
              </a:rPr>
              <a:t>6. </a:t>
            </a:r>
            <a:r>
              <a:rPr lang="ru-RU" b="1" dirty="0" smtClean="0"/>
              <a:t> </a:t>
            </a:r>
            <a:r>
              <a:rPr lang="ru-RU" b="1" dirty="0" smtClean="0">
                <a:solidFill>
                  <a:srgbClr val="0000FF"/>
                </a:solidFill>
              </a:rPr>
              <a:t>Чему Вы уделяют больше времени в Интернете?</a:t>
            </a:r>
          </a:p>
          <a:p>
            <a:pPr lvl="1" indent="352425">
              <a:buSzPct val="100000"/>
              <a:buFont typeface="+mj-lt"/>
              <a:buAutoNum type="alphaLcPeriod"/>
            </a:pPr>
            <a:r>
              <a:rPr lang="ru-RU" b="1" dirty="0" smtClean="0"/>
              <a:t>Учеба</a:t>
            </a:r>
          </a:p>
          <a:p>
            <a:pPr lvl="1" indent="352425">
              <a:buSzPct val="100000"/>
              <a:buFont typeface="+mj-lt"/>
              <a:buAutoNum type="alphaLcPeriod"/>
            </a:pPr>
            <a:r>
              <a:rPr lang="ru-RU" b="1" dirty="0" smtClean="0"/>
              <a:t>Работа</a:t>
            </a:r>
          </a:p>
          <a:p>
            <a:pPr lvl="1" indent="352425">
              <a:buSzPct val="100000"/>
              <a:buFont typeface="+mj-lt"/>
              <a:buAutoNum type="alphaLcPeriod"/>
            </a:pPr>
            <a:r>
              <a:rPr lang="ru-RU" b="1" dirty="0" smtClean="0"/>
              <a:t>Общение</a:t>
            </a:r>
          </a:p>
          <a:p>
            <a:pPr lvl="1" indent="352425">
              <a:buSzPct val="100000"/>
              <a:buFont typeface="+mj-lt"/>
              <a:buAutoNum type="alphaLcPeriod"/>
            </a:pPr>
            <a:r>
              <a:rPr lang="ru-RU" b="1" dirty="0" smtClean="0"/>
              <a:t>Игры</a:t>
            </a:r>
          </a:p>
          <a:p>
            <a:pPr lvl="1" indent="352425">
              <a:buSzPct val="100000"/>
              <a:buFont typeface="+mj-lt"/>
              <a:buAutoNum type="alphaLcPeriod"/>
            </a:pPr>
            <a:r>
              <a:rPr lang="ru-RU" b="1" dirty="0" smtClean="0"/>
              <a:t>Фильмы, музыка</a:t>
            </a:r>
          </a:p>
          <a:p>
            <a:pPr lvl="1" indent="352425">
              <a:buSzPct val="100000"/>
              <a:buFont typeface="+mj-lt"/>
              <a:buAutoNum type="alphaLcPeriod"/>
            </a:pPr>
            <a:r>
              <a:rPr lang="ru-RU" b="1" dirty="0" smtClean="0"/>
              <a:t>Другое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538163" algn="l"/>
              </a:tabLst>
            </a:pPr>
            <a:r>
              <a:rPr lang="ru-RU" b="1" dirty="0" smtClean="0">
                <a:solidFill>
                  <a:srgbClr val="0000FF"/>
                </a:solidFill>
                <a:cs typeface="Times New Roman" pitchFamily="18" charset="0"/>
              </a:rPr>
              <a:t>7. Где Вам проще общаться?</a:t>
            </a:r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lphaLcPeriod"/>
              <a:tabLst>
                <a:tab pos="538163" algn="l"/>
              </a:tabLst>
            </a:pPr>
            <a:r>
              <a:rPr lang="ru-RU" b="1" dirty="0" smtClean="0">
                <a:solidFill>
                  <a:schemeClr val="tx1"/>
                </a:solidFill>
                <a:cs typeface="Times New Roman" pitchFamily="18" charset="0"/>
              </a:rPr>
              <a:t>В реальной жизни</a:t>
            </a:r>
          </a:p>
          <a:p>
            <a:pPr marL="800100" lvl="1" indent="-342900" algn="just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lphaLcPeriod"/>
              <a:tabLst>
                <a:tab pos="538163" algn="l"/>
              </a:tabLst>
            </a:pPr>
            <a:r>
              <a:rPr lang="ru-RU" b="1" dirty="0" smtClean="0">
                <a:cs typeface="Times New Roman" pitchFamily="18" charset="0"/>
              </a:rPr>
              <a:t>В виртуальном пространстве Интернета (социальных сетях, на сайтах знакомств и пр.)</a:t>
            </a:r>
            <a:endParaRPr lang="ru-RU" b="1" dirty="0" smtClean="0">
              <a:solidFill>
                <a:schemeClr val="tx1"/>
              </a:solidFill>
              <a:cs typeface="Arial" pitchFamily="34" charset="0"/>
            </a:endParaRPr>
          </a:p>
          <a:p>
            <a:pPr>
              <a:buSzPct val="130000"/>
            </a:pPr>
            <a:r>
              <a:rPr lang="ru-RU" b="1" dirty="0" smtClean="0">
                <a:solidFill>
                  <a:srgbClr val="0000FF"/>
                </a:solidFill>
                <a:ea typeface="Times New Roman" pitchFamily="18" charset="0"/>
                <a:cs typeface="Times New Roman" pitchFamily="18" charset="0"/>
              </a:rPr>
              <a:t>8. Занятость родителей  в Интернете. Чему уделяют больше времени в Интернете взрослые в вашей семье?</a:t>
            </a:r>
          </a:p>
          <a:p>
            <a:pPr lvl="1" indent="352425">
              <a:buSzPct val="100000"/>
              <a:buFont typeface="+mj-lt"/>
              <a:buAutoNum type="alphaLcPeriod"/>
            </a:pPr>
            <a:r>
              <a:rPr lang="ru-RU" b="1" dirty="0" smtClean="0"/>
              <a:t> Учеба</a:t>
            </a:r>
          </a:p>
          <a:p>
            <a:pPr lvl="1" indent="352425">
              <a:buSzPct val="100000"/>
              <a:buFont typeface="+mj-lt"/>
              <a:buAutoNum type="alphaLcPeriod"/>
            </a:pPr>
            <a:r>
              <a:rPr lang="ru-RU" b="1" dirty="0" smtClean="0"/>
              <a:t>Работа</a:t>
            </a:r>
          </a:p>
          <a:p>
            <a:pPr lvl="1" indent="352425">
              <a:buSzPct val="100000"/>
              <a:buFont typeface="+mj-lt"/>
              <a:buAutoNum type="alphaLcPeriod"/>
            </a:pPr>
            <a:r>
              <a:rPr lang="ru-RU" b="1" dirty="0" smtClean="0"/>
              <a:t>Общение</a:t>
            </a:r>
          </a:p>
          <a:p>
            <a:pPr lvl="1" indent="352425">
              <a:buSzPct val="100000"/>
              <a:buFont typeface="+mj-lt"/>
              <a:buAutoNum type="alphaLcPeriod"/>
            </a:pPr>
            <a:r>
              <a:rPr lang="ru-RU" b="1" dirty="0" smtClean="0"/>
              <a:t>Игры</a:t>
            </a:r>
          </a:p>
          <a:p>
            <a:pPr lvl="1" indent="352425">
              <a:buSzPct val="100000"/>
              <a:buFont typeface="+mj-lt"/>
              <a:buAutoNum type="alphaLcPeriod"/>
            </a:pPr>
            <a:r>
              <a:rPr lang="ru-RU" b="1" dirty="0" smtClean="0"/>
              <a:t>Фильмы, музыка</a:t>
            </a:r>
          </a:p>
          <a:p>
            <a:pPr lvl="1" indent="352425">
              <a:buSzPct val="100000"/>
              <a:buFont typeface="+mj-lt"/>
              <a:buAutoNum type="alphaLcPeriod"/>
            </a:pPr>
            <a:r>
              <a:rPr lang="ru-RU" b="1" dirty="0" smtClean="0"/>
              <a:t>Другое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571472" y="214290"/>
            <a:ext cx="8072494" cy="138499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effectLst/>
                <a:latin typeface="+mj-lt"/>
                <a:cs typeface="Arial" pitchFamily="34" charset="0"/>
              </a:rPr>
              <a:t>Интерне́т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+mj-lt"/>
                <a:cs typeface="Arial" pitchFamily="34" charset="0"/>
              </a:rPr>
              <a:t> (англ. 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effectLst/>
                <a:latin typeface="+mj-lt"/>
                <a:cs typeface="Arial" pitchFamily="34" charset="0"/>
              </a:rPr>
              <a:t>Internet</a:t>
            </a:r>
            <a:r>
              <a:rPr lang="ru-RU" sz="2800" b="1" dirty="0" smtClean="0">
                <a:latin typeface="+mj-lt"/>
                <a:cs typeface="Arial" pitchFamily="34" charset="0"/>
              </a:rPr>
              <a:t>)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+mj-lt"/>
                <a:cs typeface="Arial" pitchFamily="34" charset="0"/>
              </a:rPr>
              <a:t>  </a:t>
            </a:r>
            <a:r>
              <a:rPr kumimoji="0" lang="ru-RU" sz="2800" i="0" u="none" strike="noStrike" cap="none" normalizeH="0" baseline="0" dirty="0" smtClean="0">
                <a:ln>
                  <a:noFill/>
                </a:ln>
                <a:effectLst/>
                <a:latin typeface="+mj-lt"/>
                <a:cs typeface="Arial" pitchFamily="34" charset="0"/>
              </a:rPr>
              <a:t>— это всемирная система объединённых компьютерных сетей для хранения и передачи информации. 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285720" y="1857364"/>
            <a:ext cx="8715436" cy="1631216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358775" algn="ctr"/>
            <a:endParaRPr lang="ru-RU" sz="2000" dirty="0" smtClean="0"/>
          </a:p>
          <a:p>
            <a:pPr indent="358775" algn="ctr"/>
            <a:r>
              <a:rPr lang="ru-RU" sz="2000" dirty="0" smtClean="0"/>
              <a:t>С появлением в 1969 г. Интернета весь мир поделился на два понятия: </a:t>
            </a:r>
          </a:p>
          <a:p>
            <a:pPr indent="358775" algn="ctr"/>
            <a:r>
              <a:rPr lang="ru-RU" sz="2000" b="1" dirty="0" smtClean="0">
                <a:solidFill>
                  <a:srgbClr val="FF0000"/>
                </a:solidFill>
              </a:rPr>
              <a:t>ОНЛАЙН (Интернет) и  ОФФЛАЙН (обычная, традиционная жизнь).</a:t>
            </a:r>
          </a:p>
          <a:p>
            <a:pPr algn="ctr"/>
            <a:r>
              <a:rPr lang="ru-RU" sz="2000" dirty="0" smtClean="0"/>
              <a:t>Практически все, что есть в ОФФЛАЙНЕ, уже присутствует и в ОНЛАЙНЕ.</a:t>
            </a:r>
          </a:p>
          <a:p>
            <a:pPr algn="ctr"/>
            <a:endParaRPr lang="ru-RU" sz="2000" dirty="0"/>
          </a:p>
        </p:txBody>
      </p:sp>
      <p:pic>
        <p:nvPicPr>
          <p:cNvPr id="26626" name="Picture 2" descr="http://hpe.gov.vn/upload/10049/20160511/grab1462932853online2offlin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3643314"/>
            <a:ext cx="6096000" cy="287655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1"/>
          <p:cNvSpPr>
            <a:spLocks noChangeArrowheads="1"/>
          </p:cNvSpPr>
          <p:nvPr/>
        </p:nvSpPr>
        <p:spPr bwMode="auto">
          <a:xfrm>
            <a:off x="285720" y="214290"/>
            <a:ext cx="8501122" cy="646330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320675" algn="l"/>
              </a:tabLst>
            </a:pPr>
            <a:r>
              <a:rPr lang="ru-RU" b="1" dirty="0" smtClean="0">
                <a:solidFill>
                  <a:srgbClr val="0000FF"/>
                </a:solidFill>
                <a:ea typeface="Calibri" pitchFamily="34" charset="0"/>
                <a:cs typeface="Times New Roman" pitchFamily="18" charset="0"/>
              </a:rPr>
              <a:t>9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ea typeface="Calibri" pitchFamily="34" charset="0"/>
                <a:cs typeface="Times New Roman" pitchFamily="18" charset="0"/>
              </a:rPr>
              <a:t>. Чем опасны социальные сети?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cs typeface="Arial" pitchFamily="34" charset="0"/>
            </a:endParaRPr>
          </a:p>
          <a:p>
            <a:pPr marL="800100" lvl="1" indent="-342900" algn="just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lphaLcPeriod"/>
              <a:tabLst>
                <a:tab pos="320675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Личная информация может быть использована кем угодно в разных ц</a:t>
            </a:r>
            <a:r>
              <a:rPr kumimoji="0" lang="ru-RU" b="1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елях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800100" lvl="1" indent="-342900" algn="just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lphaLcPeriod"/>
              <a:tabLst>
                <a:tab pos="320675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При просмотре неопознанных ссылок компьютер может быть взломан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800100" lvl="1" indent="-342900" algn="just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lphaLcPeriod"/>
              <a:tabLst>
                <a:tab pos="320675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Социальные сети не представляют опасности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20675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ea typeface="Calibri" pitchFamily="34" charset="0"/>
                <a:cs typeface="Times New Roman" pitchFamily="18" charset="0"/>
              </a:rPr>
              <a:t>10. Какую информацию нельзя разглашать в Интернете?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cs typeface="Arial" pitchFamily="34" charset="0"/>
            </a:endParaRPr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lphaLcPeriod"/>
              <a:tabLst>
                <a:tab pos="320675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Свои увлечения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lphaLcPeriod"/>
              <a:tabLst>
                <a:tab pos="320675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Свой псевдоним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lphaLcPeriod"/>
              <a:tabLst>
                <a:tab pos="320675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Домашний адрес</a:t>
            </a:r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lphaLcPeriod"/>
              <a:tabLst>
                <a:tab pos="320675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Информацию о других без их согласия</a:t>
            </a:r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lphaLcPeriod"/>
              <a:tabLst>
                <a:tab pos="320675" algn="l"/>
              </a:tabLst>
            </a:pPr>
            <a:r>
              <a:rPr lang="ru-RU" b="1" dirty="0" smtClean="0">
                <a:cs typeface="Times New Roman" pitchFamily="18" charset="0"/>
              </a:rPr>
              <a:t>Пароли, номера банковских карт и пр.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20675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ea typeface="Calibri" pitchFamily="34" charset="0"/>
                <a:cs typeface="Times New Roman" pitchFamily="18" charset="0"/>
              </a:rPr>
              <a:t>11. Действуют ли правила этикета в Интернете?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cs typeface="Arial" pitchFamily="34" charset="0"/>
            </a:endParaRPr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lphaLcPeriod"/>
              <a:tabLst>
                <a:tab pos="320675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Интернет - пространство свободное от правил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lphaLcPeriod"/>
              <a:tabLst>
                <a:tab pos="320675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В особых случаях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lphaLcPeriod"/>
              <a:tabLst>
                <a:tab pos="320675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Да, как и в реальной жизни</a:t>
            </a:r>
          </a:p>
          <a:p>
            <a:r>
              <a:rPr lang="ru-RU" b="1" dirty="0" smtClean="0">
                <a:solidFill>
                  <a:srgbClr val="0000FF"/>
                </a:solidFill>
              </a:rPr>
              <a:t>12. Использование Интернета является безопасным, если:</a:t>
            </a:r>
          </a:p>
          <a:p>
            <a:pPr marL="800100" lvl="1" indent="-342900" algn="just">
              <a:buFont typeface="+mj-lt"/>
              <a:buAutoNum type="alphaLcPeriod"/>
            </a:pPr>
            <a:r>
              <a:rPr lang="ru-RU" b="1" dirty="0" smtClean="0"/>
              <a:t>защитить свой компьютер  в Интернете и соблюдать все правила информационной безопасности</a:t>
            </a:r>
          </a:p>
          <a:p>
            <a:pPr marL="800100" lvl="1" indent="-342900">
              <a:buFont typeface="+mj-lt"/>
              <a:buAutoNum type="alphaLcPeriod"/>
            </a:pPr>
            <a:r>
              <a:rPr lang="ru-RU" b="1" dirty="0" smtClean="0"/>
              <a:t>разглашать личную информацию </a:t>
            </a:r>
          </a:p>
          <a:p>
            <a:pPr marL="800100" lvl="1" indent="-342900">
              <a:buFont typeface="+mj-lt"/>
              <a:buAutoNum type="alphaLcPeriod"/>
            </a:pPr>
            <a:r>
              <a:rPr lang="ru-RU" b="1" dirty="0" smtClean="0"/>
              <a:t> регулярно обновлять операционную систему</a:t>
            </a:r>
          </a:p>
          <a:p>
            <a:pPr marL="800100" lvl="1" indent="-342900">
              <a:buFont typeface="+mj-lt"/>
              <a:buAutoNum type="alphaLcPeriod"/>
            </a:pPr>
            <a:r>
              <a:rPr lang="ru-RU" b="1" dirty="0" smtClean="0"/>
              <a:t>создавать резервные копии документов</a:t>
            </a:r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lphaLcPeriod"/>
              <a:tabLst>
                <a:tab pos="538163" algn="l"/>
              </a:tabLst>
            </a:pPr>
            <a:r>
              <a:rPr lang="ru-RU" b="1" dirty="0" smtClean="0">
                <a:latin typeface="+mj-lt"/>
                <a:ea typeface="Calibri" pitchFamily="34" charset="0"/>
                <a:cs typeface="Times New Roman" pitchFamily="18" charset="0"/>
              </a:rPr>
              <a:t>регулярно обновлять антивирусную базу данных</a:t>
            </a:r>
            <a:endParaRPr lang="ru-RU" b="1" dirty="0" smtClean="0">
              <a:latin typeface="+mj-lt"/>
              <a:cs typeface="Arial" pitchFamily="34" charset="0"/>
            </a:endParaRPr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lphaLcPeriod"/>
              <a:tabLst>
                <a:tab pos="538163" algn="l"/>
              </a:tabLst>
            </a:pPr>
            <a:r>
              <a:rPr lang="ru-RU" b="1" dirty="0" smtClean="0">
                <a:latin typeface="+mj-lt"/>
                <a:ea typeface="Calibri" pitchFamily="34" charset="0"/>
                <a:cs typeface="Times New Roman" pitchFamily="18" charset="0"/>
              </a:rPr>
              <a:t>посещать непроверенные сайты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1"/>
          <p:cNvSpPr>
            <a:spLocks noChangeArrowheads="1"/>
          </p:cNvSpPr>
          <p:nvPr/>
        </p:nvSpPr>
        <p:spPr bwMode="auto">
          <a:xfrm>
            <a:off x="214282" y="500042"/>
            <a:ext cx="8501122" cy="369331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8163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13. Что в Интернете запрещено законом?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+mj-lt"/>
              <a:cs typeface="Arial" pitchFamily="34" charset="0"/>
            </a:endParaRPr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lphaLcPeriod"/>
              <a:tabLst>
                <a:tab pos="538163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Размещать информацию о себе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lphaLcPeriod"/>
              <a:tabLst>
                <a:tab pos="538163" algn="l"/>
              </a:tabLst>
            </a:pPr>
            <a:r>
              <a:rPr lang="ru-RU" b="1" dirty="0" smtClean="0">
                <a:latin typeface="+mj-lt"/>
                <a:ea typeface="Calibri" pitchFamily="34" charset="0"/>
                <a:cs typeface="Times New Roman" pitchFamily="18" charset="0"/>
              </a:rPr>
              <a:t>Призывать к суициду</a:t>
            </a:r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lphaLcPeriod"/>
              <a:tabLst>
                <a:tab pos="538163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Размещать информацию о других без их согласия</a:t>
            </a:r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lphaLcPeriod"/>
              <a:tabLst>
                <a:tab pos="538163" algn="l"/>
              </a:tabLst>
            </a:pPr>
            <a:r>
              <a:rPr lang="ru-RU" b="1" smtClean="0">
                <a:latin typeface="+mj-lt"/>
                <a:cs typeface="Times New Roman" pitchFamily="18" charset="0"/>
              </a:rPr>
              <a:t>Общаться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lphaLcPeriod"/>
              <a:tabLst>
                <a:tab pos="538163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Копировать файлы для личного использования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lphaLcPeriod"/>
              <a:tabLst>
                <a:tab pos="538163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Вести экстремистскую деятельность 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lphaLcPeriod"/>
              <a:tabLst>
                <a:tab pos="538163" algn="l"/>
              </a:tabLst>
            </a:pPr>
            <a:r>
              <a:rPr lang="ru-RU" b="1" dirty="0" smtClean="0">
                <a:latin typeface="Times New Roman" pitchFamily="18" charset="0"/>
              </a:rPr>
              <a:t>Осуществлять неправомерный доступ к закрытой информации</a:t>
            </a:r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lphaLcPeriod"/>
              <a:tabLst>
                <a:tab pos="538163" algn="l"/>
              </a:tabLst>
            </a:pPr>
            <a:r>
              <a:rPr lang="ru-RU" b="1" dirty="0" smtClean="0">
                <a:latin typeface="Times New Roman" pitchFamily="18" charset="0"/>
              </a:rPr>
              <a:t>Совершать покупки</a:t>
            </a:r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lphaLcPeriod"/>
              <a:tabLst>
                <a:tab pos="538163" algn="l"/>
              </a:tabLst>
            </a:pPr>
            <a:r>
              <a:rPr lang="ru-RU" b="1" dirty="0" smtClean="0">
                <a:latin typeface="Times New Roman" pitchFamily="18" charset="0"/>
              </a:rPr>
              <a:t>Создавать, использовать и распространять вредоносное ПО</a:t>
            </a:r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lphaLcPeriod"/>
              <a:tabLst>
                <a:tab pos="538163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Участвовать в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онлайн-опросах</a:t>
            </a:r>
            <a:endParaRPr kumimoji="0" lang="ru-RU" b="1" i="0" u="none" strike="noStrike" cap="none" normalizeH="0" baseline="0" dirty="0" smtClean="0">
              <a:ln>
                <a:noFill/>
              </a:ln>
              <a:effectLst/>
              <a:latin typeface="+mj-lt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8163" algn="l"/>
              </a:tabLst>
            </a:pPr>
            <a:endParaRPr lang="ru-RU" b="1" dirty="0" smtClean="0">
              <a:latin typeface="+mj-lt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8163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 descr="https://itswat.ru/wp-content/uploads/2013/04/polcomputer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786050" y="214290"/>
            <a:ext cx="7715304" cy="683306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5072066" y="928670"/>
            <a:ext cx="3500462" cy="2677656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endParaRPr lang="ru-RU" sz="2400" b="1" i="1" dirty="0" smtClean="0">
              <a:solidFill>
                <a:srgbClr val="002060"/>
              </a:solidFill>
            </a:endParaRPr>
          </a:p>
          <a:p>
            <a:pPr algn="ctr"/>
            <a:r>
              <a:rPr lang="ru-RU" sz="2400" b="1" i="1" dirty="0" smtClean="0">
                <a:solidFill>
                  <a:srgbClr val="FF0000"/>
                </a:solidFill>
              </a:rPr>
              <a:t>Соблюдение простых правил работы в сети Интернет позволит вам избежать многих проблем.</a:t>
            </a:r>
          </a:p>
          <a:p>
            <a:pPr algn="ctr"/>
            <a:endParaRPr lang="ru-RU" sz="2400" b="1" i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2714620"/>
            <a:ext cx="230631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hlinkClick r:id="rId2"/>
              </a:rPr>
              <a:t>www.chmtt.inf</a:t>
            </a:r>
            <a:r>
              <a:rPr lang="ru-RU" sz="2000" b="1" dirty="0" smtClean="0"/>
              <a:t> </a:t>
            </a:r>
            <a:endParaRPr lang="ru-RU" sz="2000" b="1" dirty="0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428596" y="0"/>
            <a:ext cx="8229600" cy="642918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Использованные </a:t>
            </a:r>
            <a:r>
              <a:rPr lang="ru-RU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Интернет-источники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71472" y="2143116"/>
            <a:ext cx="75009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hlinkClick r:id="rId3"/>
              </a:rPr>
              <a:t>http://</a:t>
            </a:r>
            <a:r>
              <a:rPr lang="en-US" b="1" dirty="0" smtClean="0">
                <a:hlinkClick r:id="rId3"/>
              </a:rPr>
              <a:t>bezwindowsa.ru/internet-i-seti/bezopasnost-v-seti-internet.html</a:t>
            </a:r>
            <a:r>
              <a:rPr lang="ru-RU" b="1" dirty="0" smtClean="0"/>
              <a:t> </a:t>
            </a:r>
            <a:endParaRPr lang="ru-RU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71472" y="1571612"/>
            <a:ext cx="50006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hlinkClick r:id="rId4"/>
              </a:rPr>
              <a:t>https://ru.wikipedia.org/wiki</a:t>
            </a:r>
            <a:r>
              <a:rPr lang="en-US" sz="2000" b="1" dirty="0" smtClean="0">
                <a:hlinkClick r:id="rId4"/>
              </a:rPr>
              <a:t>/</a:t>
            </a:r>
            <a:r>
              <a:rPr lang="ru-RU" sz="2000" b="1" dirty="0" smtClean="0"/>
              <a:t> </a:t>
            </a:r>
            <a:endParaRPr lang="ru-RU" sz="20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42910" y="3429000"/>
            <a:ext cx="431469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hlinkClick r:id="rId5"/>
              </a:rPr>
              <a:t>http://</a:t>
            </a:r>
            <a:r>
              <a:rPr lang="en-US" sz="2000" b="1" dirty="0" smtClean="0">
                <a:hlinkClick r:id="rId5"/>
              </a:rPr>
              <a:t>www.consultant.ru</a:t>
            </a:r>
            <a:r>
              <a:rPr lang="ru-RU" sz="2000" b="1" dirty="0" smtClean="0"/>
              <a:t> </a:t>
            </a:r>
            <a:endParaRPr lang="ru-RU" sz="20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71472" y="4071942"/>
            <a:ext cx="436148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hlinkClick r:id="rId6"/>
              </a:rPr>
              <a:t>https://yandex.ru/images</a:t>
            </a:r>
            <a:r>
              <a:rPr lang="en-US" sz="2000" b="1" dirty="0" smtClean="0">
                <a:hlinkClick r:id="rId6"/>
              </a:rPr>
              <a:t>/</a:t>
            </a:r>
            <a:r>
              <a:rPr lang="ru-RU" sz="2000" b="1" smtClean="0"/>
              <a:t> 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2714620"/>
            <a:ext cx="8429684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eflate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Спасибо за внимание!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blogozapis.ru/wp-content/uploads/2017/08/vozmojnosti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714876" y="2214554"/>
            <a:ext cx="4258863" cy="37147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142844" y="714356"/>
            <a:ext cx="2290884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b="1" dirty="0"/>
              <a:t>Электронная почта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42844" y="1214422"/>
            <a:ext cx="8643998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b="1" dirty="0" smtClean="0"/>
              <a:t>Общение</a:t>
            </a:r>
            <a:r>
              <a:rPr lang="ru-RU" dirty="0" smtClean="0"/>
              <a:t>. Существует множество программ и </a:t>
            </a:r>
            <a:r>
              <a:rPr lang="ru-RU" dirty="0" err="1" smtClean="0"/>
              <a:t>интернет-сервисов</a:t>
            </a:r>
            <a:r>
              <a:rPr lang="ru-RU" dirty="0" smtClean="0"/>
              <a:t>, позволяющих общаться. Это программы для обмена сообщениями (ICQ, </a:t>
            </a:r>
            <a:r>
              <a:rPr lang="ru-RU" dirty="0" err="1" smtClean="0"/>
              <a:t>Mail.ru</a:t>
            </a:r>
            <a:r>
              <a:rPr lang="ru-RU" dirty="0" smtClean="0"/>
              <a:t> Агент), социальные сети (</a:t>
            </a:r>
            <a:r>
              <a:rPr lang="ru-RU" dirty="0" err="1" smtClean="0"/>
              <a:t>Facebook</a:t>
            </a:r>
            <a:r>
              <a:rPr lang="ru-RU" dirty="0" smtClean="0"/>
              <a:t>, В Контакте, Одноклассники), тематические форумы и многое-многое другое. 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42844" y="2500306"/>
            <a:ext cx="2358081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b="1" dirty="0" smtClean="0"/>
              <a:t>Поиск информации</a:t>
            </a:r>
            <a:r>
              <a:rPr lang="ru-RU" dirty="0" smtClean="0"/>
              <a:t> 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42844" y="3000372"/>
            <a:ext cx="1667059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b="1" dirty="0" smtClean="0"/>
              <a:t>Поиск людей</a:t>
            </a:r>
            <a:r>
              <a:rPr lang="ru-RU" dirty="0" smtClean="0"/>
              <a:t> 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42844" y="3484907"/>
            <a:ext cx="1564083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b="1" dirty="0" smtClean="0"/>
              <a:t>Развлечения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42844" y="4000504"/>
            <a:ext cx="1927322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b="1" dirty="0" smtClean="0"/>
              <a:t>Обмен файлами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42844" y="5000636"/>
            <a:ext cx="4857784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 smtClean="0"/>
              <a:t>Совершение покупок в </a:t>
            </a:r>
            <a:r>
              <a:rPr lang="ru-RU" b="1" dirty="0" err="1" smtClean="0"/>
              <a:t>интернет-магазинах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42844" y="5929330"/>
            <a:ext cx="8786874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b="1" dirty="0" smtClean="0"/>
              <a:t>Заработок</a:t>
            </a:r>
            <a:r>
              <a:rPr lang="ru-RU" dirty="0" smtClean="0"/>
              <a:t>. Существует множество специализированных сайтов, размещающих вакансии работодателей и резюме соискателей. Кроме того, вы можете работать удаленно.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42844" y="4500570"/>
            <a:ext cx="1187376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b="1" dirty="0" smtClean="0"/>
              <a:t>Обучение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357158" y="142852"/>
            <a:ext cx="85725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ВОЗМОЖНОСТИ СЕТИ ИНТЕРНЕТ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42844" y="5500702"/>
            <a:ext cx="3357586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 smtClean="0"/>
              <a:t>Просмотр видео информации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214290"/>
            <a:ext cx="8501122" cy="10156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268288" algn="just"/>
            <a:r>
              <a:rPr lang="ru-RU" sz="2000" dirty="0" smtClean="0"/>
              <a:t>В связи с массовой популярностью сети Интернет важной проблемой сегодня является безопасность в глобальной сети.  Касается данная проблема абсолютно всех, начиная от детей и заканчивая пенсионерами. </a:t>
            </a:r>
            <a:endParaRPr lang="ru-RU" sz="2000" dirty="0"/>
          </a:p>
        </p:txBody>
      </p:sp>
      <p:pic>
        <p:nvPicPr>
          <p:cNvPr id="24584" name="Picture 8" descr="https://www.sps.lv/blog/obzori-rekomendaciji/22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0" y="1285860"/>
            <a:ext cx="8572560" cy="53835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4578" name="Picture 2" descr="https://polzablog.ru/wp-content/uploads/2017/10/dezopasnii-internet-detyam-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4786322"/>
            <a:ext cx="1928794" cy="193393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714356"/>
            <a:ext cx="8572560" cy="132343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b="1" dirty="0" smtClean="0"/>
              <a:t>Угроза № 1.  Вредоносные программы  (Вирусы). </a:t>
            </a:r>
            <a:r>
              <a:rPr lang="ru-RU" sz="2000" dirty="0" smtClean="0"/>
              <a:t> </a:t>
            </a:r>
          </a:p>
          <a:p>
            <a:pPr indent="358775" algn="just"/>
            <a:r>
              <a:rPr lang="ru-RU" sz="2000" u="sng" dirty="0" smtClean="0"/>
              <a:t>Вредоносная программа</a:t>
            </a:r>
            <a:r>
              <a:rPr lang="ru-RU" sz="2000" dirty="0" smtClean="0"/>
              <a:t> – это любая программа, которая наносит вред компьютеру или пользователю этого компьютера. Некоторые виды рекламы считаются вредоносными программами.</a:t>
            </a:r>
            <a:endParaRPr lang="ru-RU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1071538" y="142852"/>
            <a:ext cx="6572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ОПАСНОСТИ  СЕТИ  ИНТЕРНЕТ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5643578"/>
            <a:ext cx="8572528" cy="95410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2B03BD"/>
                </a:solidFill>
              </a:rPr>
              <a:t>Сегодня  вирусы пишутся с расчетом на коммерческую выгоду! </a:t>
            </a:r>
            <a:endParaRPr lang="ru-RU" sz="2800" b="1" dirty="0">
              <a:solidFill>
                <a:srgbClr val="2B03BD"/>
              </a:solidFill>
            </a:endParaRPr>
          </a:p>
        </p:txBody>
      </p:sp>
      <p:pic>
        <p:nvPicPr>
          <p:cNvPr id="21506" name="Picture 2" descr="http://energyreiki.ucoz.ru/_nw/0/6093001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286380" y="2357430"/>
            <a:ext cx="3357546" cy="310573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1508" name="Picture 4" descr="http://www.trkterra.ru/sites/default/files/field/image/new_region/virusy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7158" y="2357430"/>
            <a:ext cx="4495365" cy="307183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2844" y="785794"/>
            <a:ext cx="8715436" cy="286232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358775">
              <a:buFont typeface="Wingdings" pitchFamily="2" charset="2"/>
              <a:buChar char="Ø"/>
            </a:pPr>
            <a:r>
              <a:rPr lang="ru-RU" dirty="0" smtClean="0"/>
              <a:t>ПК долго загружается и долго выключается;</a:t>
            </a:r>
          </a:p>
          <a:p>
            <a:pPr indent="358775">
              <a:buFont typeface="Wingdings" pitchFamily="2" charset="2"/>
              <a:buChar char="Ø"/>
            </a:pPr>
            <a:r>
              <a:rPr lang="ru-RU" dirty="0" smtClean="0"/>
              <a:t>автоматическое открытие окон с незнакомым содержимым при запуске ПК;</a:t>
            </a:r>
          </a:p>
          <a:p>
            <a:pPr indent="358775">
              <a:buFont typeface="Wingdings" pitchFamily="2" charset="2"/>
              <a:buChar char="Ø"/>
            </a:pPr>
            <a:r>
              <a:rPr lang="ru-RU" dirty="0" smtClean="0"/>
              <a:t>блокировка доступа к официальным сайтам антивирусных компаний;</a:t>
            </a:r>
          </a:p>
          <a:p>
            <a:pPr indent="358775">
              <a:buFont typeface="Wingdings" pitchFamily="2" charset="2"/>
              <a:buChar char="Ø"/>
            </a:pPr>
            <a:r>
              <a:rPr lang="ru-RU" dirty="0" smtClean="0"/>
              <a:t>появление новых неизвестных процессов в окне «Процессы» диспетчера задач;</a:t>
            </a:r>
          </a:p>
          <a:p>
            <a:pPr indent="358775">
              <a:buFont typeface="Wingdings" pitchFamily="2" charset="2"/>
              <a:buChar char="Ø"/>
            </a:pPr>
            <a:r>
              <a:rPr lang="ru-RU" dirty="0" smtClean="0"/>
              <a:t>запрет на изменение настроек компьютера в учётной записи администратора;</a:t>
            </a:r>
          </a:p>
          <a:p>
            <a:pPr indent="358775">
              <a:buFont typeface="Wingdings" pitchFamily="2" charset="2"/>
              <a:buChar char="Ø"/>
            </a:pPr>
            <a:r>
              <a:rPr lang="ru-RU" dirty="0" smtClean="0"/>
              <a:t>невозможность запустить исполняемый файл (выдаётся сообщение об ошибке);</a:t>
            </a:r>
          </a:p>
          <a:p>
            <a:pPr indent="358775">
              <a:buFont typeface="Wingdings" pitchFamily="2" charset="2"/>
              <a:buChar char="Ø"/>
            </a:pPr>
            <a:r>
              <a:rPr lang="ru-RU" dirty="0" smtClean="0"/>
              <a:t>появление всплывающих окон или системных сообщений с непривычным текстом;</a:t>
            </a:r>
          </a:p>
          <a:p>
            <a:pPr indent="358775">
              <a:buFont typeface="Wingdings" pitchFamily="2" charset="2"/>
              <a:buChar char="Ø"/>
            </a:pPr>
            <a:r>
              <a:rPr lang="ru-RU" dirty="0" smtClean="0"/>
              <a:t>перезапуск компьютера во время старта какой-либо программы;</a:t>
            </a:r>
          </a:p>
          <a:p>
            <a:pPr indent="358775">
              <a:buFont typeface="Wingdings" pitchFamily="2" charset="2"/>
              <a:buChar char="Ø"/>
            </a:pPr>
            <a:r>
              <a:rPr lang="ru-RU" dirty="0" smtClean="0"/>
              <a:t>случайное или беспорядочное отключение компьютера;</a:t>
            </a:r>
          </a:p>
          <a:p>
            <a:pPr indent="358775">
              <a:buFont typeface="Wingdings" pitchFamily="2" charset="2"/>
              <a:buChar char="Ø"/>
            </a:pPr>
            <a:r>
              <a:rPr lang="ru-RU" dirty="0" smtClean="0"/>
              <a:t>случайное аварийное завершение программ.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4282" y="142852"/>
            <a:ext cx="8572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СИМПТОМЫ ЗАРАЖЕНИЯ ПК ВИРУСОМ</a:t>
            </a:r>
          </a:p>
        </p:txBody>
      </p:sp>
      <p:pic>
        <p:nvPicPr>
          <p:cNvPr id="41986" name="Picture 2" descr="http://yelpweb.com/wp-content/uploads/2016/02/virus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034" y="3786190"/>
            <a:ext cx="4770471" cy="268339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1988" name="Picture 4" descr="http://clipart-library.com/img/778722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9322" y="3929066"/>
            <a:ext cx="2653646" cy="24148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357166"/>
            <a:ext cx="8572560" cy="163121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b="1" dirty="0" smtClean="0"/>
              <a:t>Угроза № 2. Мошенничество.</a:t>
            </a:r>
          </a:p>
          <a:p>
            <a:endParaRPr lang="ru-RU" sz="2000" b="1" dirty="0" smtClean="0"/>
          </a:p>
          <a:p>
            <a:pPr indent="358775" algn="just"/>
            <a:r>
              <a:rPr lang="ru-RU" sz="2000" dirty="0" smtClean="0"/>
              <a:t>Мошенничество в Интернете приобретает все большие масштабы. Изобретаются новые уловки доступа злоумышленников к компьютерам пользователей с целью выкачивания у них денег.</a:t>
            </a:r>
            <a:endParaRPr lang="ru-RU" sz="2000" dirty="0"/>
          </a:p>
        </p:txBody>
      </p:sp>
      <p:pic>
        <p:nvPicPr>
          <p:cNvPr id="23556" name="Picture 4" descr="http://www.kabeta.by/wp-content/uploads/2014/04/38_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2071678"/>
            <a:ext cx="5715040" cy="459157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28596" y="0"/>
            <a:ext cx="82868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КАКИМ ОБРАЗОМ ЗЛОУМЫШЛЕННИКИ МОГУТ ПОЛУЧИТЬ ДОСТУП К ВАШЕМУ КОМПЬЮТЕРУ?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5720" y="714356"/>
            <a:ext cx="8643998" cy="230832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 smtClean="0"/>
              <a:t>Первый приём</a:t>
            </a:r>
            <a:r>
              <a:rPr lang="ru-RU" dirty="0" smtClean="0"/>
              <a:t>. </a:t>
            </a:r>
            <a:r>
              <a:rPr lang="ru-RU" b="1" dirty="0" smtClean="0"/>
              <a:t>Социальная</a:t>
            </a:r>
            <a:r>
              <a:rPr lang="ru-RU" dirty="0" smtClean="0"/>
              <a:t> </a:t>
            </a:r>
            <a:r>
              <a:rPr lang="ru-RU" b="1" dirty="0" smtClean="0"/>
              <a:t>инженерия</a:t>
            </a:r>
            <a:r>
              <a:rPr lang="ru-RU" dirty="0" smtClean="0"/>
              <a:t>. </a:t>
            </a:r>
          </a:p>
          <a:p>
            <a:pPr indent="358775" algn="just"/>
            <a:r>
              <a:rPr lang="ru-RU" dirty="0" smtClean="0"/>
              <a:t>Это метод управления действиями человека без использования технических средств. Метод основан на использовании слабостей человеческого фактора и считается очень разрушительным. </a:t>
            </a:r>
          </a:p>
          <a:p>
            <a:pPr indent="358775" algn="just"/>
            <a:r>
              <a:rPr lang="ru-RU" dirty="0" smtClean="0"/>
              <a:t>Сегодня социальную инженерию зачастую используют в интернете для получения закрытой информации, или информации, которая представляет большую ценность. Благодаря использованию уловок и психологических приемов, вы открываете присланное хакерами письмо, содержащее вирус. 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85720" y="5429264"/>
            <a:ext cx="8358246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 smtClean="0"/>
              <a:t>Второй приём.  </a:t>
            </a:r>
            <a:r>
              <a:rPr lang="ru-RU" b="1" dirty="0" err="1" smtClean="0"/>
              <a:t>Фишинг</a:t>
            </a:r>
            <a:r>
              <a:rPr lang="ru-RU" b="1" dirty="0" smtClean="0"/>
              <a:t> («рыбалка»). </a:t>
            </a:r>
          </a:p>
          <a:p>
            <a:pPr indent="358775" algn="just"/>
            <a:r>
              <a:rPr lang="ru-RU" dirty="0" smtClean="0"/>
              <a:t>В интернете создаются подделки популярных сайтов и пользователи «клюют на эту наживку». Так вместо официальной страницы своего банка вы можете оказаться на его поддельной копии со всеми вытекающими последствиями.</a:t>
            </a:r>
            <a:endParaRPr lang="ru-RU" dirty="0"/>
          </a:p>
        </p:txBody>
      </p:sp>
      <p:pic>
        <p:nvPicPr>
          <p:cNvPr id="22530" name="Picture 2" descr="https://ddr5.ru/wp-content/uploads/2017/01/e47b9303ca6ea0214480cc5febf634b061d078a4_original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286380" y="3143248"/>
            <a:ext cx="2976530" cy="2187750"/>
          </a:xfrm>
          <a:prstGeom prst="rect">
            <a:avLst/>
          </a:prstGeom>
          <a:noFill/>
        </p:spPr>
      </p:pic>
      <p:pic>
        <p:nvPicPr>
          <p:cNvPr id="22532" name="Picture 4" descr="http://auditagency.com.ua/images/soc_manipulatio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3214686"/>
            <a:ext cx="3643338" cy="209124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Другая 2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945</TotalTime>
  <Words>1415</Words>
  <Application>Microsoft Office PowerPoint</Application>
  <PresentationFormat>Экран (4:3)</PresentationFormat>
  <Paragraphs>241</Paragraphs>
  <Slides>34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Тема Office</vt:lpstr>
      <vt:lpstr> Единый урок по безопасности в сети Интернет  БЕЗОПАСНОСТЬ В СЕТИ  ИНТЕРНЕТ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ПРОФИЛАКТИКА ИНТЕРНЕТ-ЗАВИСИМОСТИ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гл. 28 «Преступления в сфере компьютерной информации» Уголовного Кодекса РФ</vt:lpstr>
      <vt:lpstr>Анкета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ЕА</dc:creator>
  <cp:lastModifiedBy>123</cp:lastModifiedBy>
  <cp:revision>131</cp:revision>
  <dcterms:created xsi:type="dcterms:W3CDTF">2017-10-25T06:01:24Z</dcterms:created>
  <dcterms:modified xsi:type="dcterms:W3CDTF">2024-08-15T18:52:33Z</dcterms:modified>
</cp:coreProperties>
</file>