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4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A1AB-9B9C-4D9C-ADA9-2BCA04E03474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2E3-6F78-48F2-B866-46405C0B8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536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A1AB-9B9C-4D9C-ADA9-2BCA04E03474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2E3-6F78-48F2-B866-46405C0B8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676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A1AB-9B9C-4D9C-ADA9-2BCA04E03474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2E3-6F78-48F2-B866-46405C0B8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48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A1AB-9B9C-4D9C-ADA9-2BCA04E03474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2E3-6F78-48F2-B866-46405C0B8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635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A1AB-9B9C-4D9C-ADA9-2BCA04E03474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2E3-6F78-48F2-B866-46405C0B8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864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A1AB-9B9C-4D9C-ADA9-2BCA04E03474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2E3-6F78-48F2-B866-46405C0B8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60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A1AB-9B9C-4D9C-ADA9-2BCA04E03474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2E3-6F78-48F2-B866-46405C0B8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071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A1AB-9B9C-4D9C-ADA9-2BCA04E03474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2E3-6F78-48F2-B866-46405C0B8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62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A1AB-9B9C-4D9C-ADA9-2BCA04E03474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2E3-6F78-48F2-B866-46405C0B8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88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A1AB-9B9C-4D9C-ADA9-2BCA04E03474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2E3-6F78-48F2-B866-46405C0B8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31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A1AB-9B9C-4D9C-ADA9-2BCA04E03474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2E3-6F78-48F2-B866-46405C0B8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56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9A1AB-9B9C-4D9C-ADA9-2BCA04E03474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3F2E3-6F78-48F2-B866-46405C0B8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37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youtu.be/xO9S5mz2Gw4" TargetMode="External"/><Relationship Id="rId7" Type="http://schemas.openxmlformats.org/officeDocument/2006/relationships/hyperlink" Target="https://youtu.be/lsSKevqm6Vg" TargetMode="External"/><Relationship Id="rId2" Type="http://schemas.openxmlformats.org/officeDocument/2006/relationships/hyperlink" Target="https://youtu.be/OWxC5Jtucy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ZnZSAx0lFHg" TargetMode="External"/><Relationship Id="rId5" Type="http://schemas.openxmlformats.org/officeDocument/2006/relationships/hyperlink" Target="https://youtu.be/VyEFe9XWiBQ" TargetMode="External"/><Relationship Id="rId4" Type="http://schemas.openxmlformats.org/officeDocument/2006/relationships/hyperlink" Target="https://youtu.be/ome6_zP7Vh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4283764"/>
            <a:ext cx="3888432" cy="2241579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Каюмова</a:t>
            </a:r>
            <a:r>
              <a:rPr lang="ru-RU" sz="2800" dirty="0" smtClean="0"/>
              <a:t> А.Р. </a:t>
            </a:r>
          </a:p>
          <a:p>
            <a:r>
              <a:rPr lang="ru-RU" sz="2800" dirty="0" smtClean="0"/>
              <a:t>Учитель музыки МБОУ «СОШ № 15 им. Н. Н. </a:t>
            </a:r>
            <a:r>
              <a:rPr lang="ru-RU" sz="2800" dirty="0" err="1" smtClean="0"/>
              <a:t>Алтынова</a:t>
            </a:r>
            <a:r>
              <a:rPr lang="ru-RU" sz="2800" dirty="0" smtClean="0"/>
              <a:t> ЗМР РТ».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Bef>
                <a:spcPts val="1500"/>
              </a:spcBef>
              <a:spcAft>
                <a:spcPts val="750"/>
              </a:spcAft>
            </a:pPr>
            <a:r>
              <a:rPr lang="ru-RU" kern="1800" dirty="0" smtClean="0">
                <a:solidFill>
                  <a:srgbClr val="C00000"/>
                </a:solidFill>
                <a:effectLst/>
                <a:latin typeface="Helvetica"/>
                <a:ea typeface="Times New Roman"/>
                <a:cs typeface="Times New Roman"/>
              </a:rPr>
              <a:t>Способы повышения мотивации учебной деятельности на уроках музыки.</a:t>
            </a:r>
            <a:r>
              <a:rPr lang="ru-RU" sz="3200" dirty="0">
                <a:solidFill>
                  <a:srgbClr val="C00000"/>
                </a:solidFill>
                <a:ea typeface="Calibri"/>
                <a:cs typeface="Times New Roman"/>
              </a:rPr>
              <a:t/>
            </a:r>
            <a:br>
              <a:rPr lang="ru-RU" sz="3200" dirty="0">
                <a:solidFill>
                  <a:srgbClr val="C00000"/>
                </a:solidFill>
                <a:ea typeface="Calibri"/>
                <a:cs typeface="Times New Roman"/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Picture backgrou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73016"/>
            <a:ext cx="4032448" cy="3103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048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Игровые методы в вокально- хоровой работе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r>
              <a:rPr lang="ru-RU" sz="1700" dirty="0" smtClean="0"/>
              <a:t> </a:t>
            </a:r>
            <a:r>
              <a:rPr lang="ru-RU" sz="1700" b="1" dirty="0"/>
              <a:t>«Знатоки песни</a:t>
            </a:r>
            <a:r>
              <a:rPr lang="ru-RU" sz="1700" b="1" dirty="0" smtClean="0"/>
              <a:t>».</a:t>
            </a:r>
            <a:r>
              <a:rPr lang="ru-RU" sz="1700" dirty="0" smtClean="0"/>
              <a:t> Ребята </a:t>
            </a:r>
            <a:r>
              <a:rPr lang="ru-RU" sz="1700" dirty="0"/>
              <a:t>поют хорошо известную им </a:t>
            </a:r>
            <a:r>
              <a:rPr lang="ru-RU" sz="1700" b="1" dirty="0"/>
              <a:t>песню</a:t>
            </a:r>
            <a:r>
              <a:rPr lang="ru-RU" sz="1700" dirty="0"/>
              <a:t>. Когда песня закончится, учитель подходит к одному из учащихся и говорит какое-либо слово или строку из песни. Тот, к кому учитель обращается, должен сейчас же сказать следующее слово или строку песни. Кто из ребят ошибается- </a:t>
            </a:r>
            <a:r>
              <a:rPr lang="ru-RU" sz="1700" dirty="0" smtClean="0"/>
              <a:t>встаёт. </a:t>
            </a:r>
            <a:r>
              <a:rPr lang="ru-RU" sz="1700" dirty="0"/>
              <a:t>Победители те, кто после окончания игры, остался сидеть на местах. </a:t>
            </a:r>
            <a:endParaRPr lang="ru-RU" sz="1700" dirty="0" smtClean="0"/>
          </a:p>
          <a:p>
            <a:r>
              <a:rPr lang="ru-RU" sz="1700" dirty="0"/>
              <a:t> </a:t>
            </a:r>
            <a:r>
              <a:rPr lang="ru-RU" sz="1700" b="1" i="1" dirty="0"/>
              <a:t>«Дружный хор</a:t>
            </a:r>
            <a:r>
              <a:rPr lang="ru-RU" sz="1700" b="1" i="1" dirty="0" smtClean="0"/>
              <a:t>»</a:t>
            </a:r>
            <a:r>
              <a:rPr lang="ru-RU" sz="1700" dirty="0" smtClean="0"/>
              <a:t>  </a:t>
            </a:r>
            <a:r>
              <a:rPr lang="ru-RU" sz="1700" dirty="0"/>
              <a:t>Из класса выбирается дирижер, остальные поют песню хором. В тот момент, когда дирижер подает условный знак (например, сжатая в кулак рука), хор замолкает. Невнимательный игрок выбывает из игры и садится за парту.</a:t>
            </a:r>
          </a:p>
          <a:p>
            <a:r>
              <a:rPr lang="ru-RU" sz="1700" dirty="0"/>
              <a:t> </a:t>
            </a:r>
            <a:r>
              <a:rPr lang="ru-RU" sz="1700" b="1" i="1" dirty="0" smtClean="0"/>
              <a:t>«</a:t>
            </a:r>
            <a:r>
              <a:rPr lang="ru-RU" sz="1700" b="1" i="1" dirty="0"/>
              <a:t>Перепутались слова, или вспомни песню</a:t>
            </a:r>
            <a:r>
              <a:rPr lang="ru-RU" sz="1700" b="1" i="1" dirty="0" smtClean="0"/>
              <a:t>»</a:t>
            </a:r>
            <a:r>
              <a:rPr lang="ru-RU" sz="1700" dirty="0" smtClean="0"/>
              <a:t> .</a:t>
            </a:r>
            <a:r>
              <a:rPr lang="ru-RU" sz="1700" b="1" dirty="0" smtClean="0"/>
              <a:t> </a:t>
            </a:r>
            <a:r>
              <a:rPr lang="ru-RU" sz="1700" b="1" dirty="0"/>
              <a:t>В</a:t>
            </a:r>
            <a:r>
              <a:rPr lang="ru-RU" sz="1700" dirty="0"/>
              <a:t>едущий задает куплет из песни, произнеся слова «вразброс». Участники команды должны угадать эту песню и спеть ее хором. </a:t>
            </a:r>
            <a:endParaRPr lang="ru-RU" sz="1700" dirty="0" smtClean="0"/>
          </a:p>
          <a:p>
            <a:r>
              <a:rPr lang="ru-RU" sz="1700" dirty="0"/>
              <a:t> </a:t>
            </a:r>
            <a:r>
              <a:rPr lang="ru-RU" sz="1700" b="1" i="1" dirty="0"/>
              <a:t> «Пение с хлопками»</a:t>
            </a:r>
            <a:r>
              <a:rPr lang="ru-RU" sz="1700" i="1" dirty="0"/>
              <a:t> </a:t>
            </a:r>
            <a:r>
              <a:rPr lang="ru-RU" sz="1700" dirty="0" smtClean="0"/>
              <a:t>. Может </a:t>
            </a:r>
            <a:r>
              <a:rPr lang="ru-RU" sz="1700" dirty="0"/>
              <a:t>вызвать неожиданный музыкально-ритмический эффект. Часть класса поет мелодию, а другая отхлопывает ритм в ладоши. </a:t>
            </a:r>
          </a:p>
          <a:p>
            <a:r>
              <a:rPr lang="ru-RU" sz="1700" b="1" i="1" dirty="0"/>
              <a:t>«Учитель и </a:t>
            </a:r>
            <a:r>
              <a:rPr lang="ru-RU" sz="1700" b="1" i="1" dirty="0" smtClean="0"/>
              <a:t>ученики»</a:t>
            </a:r>
            <a:r>
              <a:rPr lang="ru-RU" sz="1700" dirty="0" smtClean="0"/>
              <a:t>. Предполагает </a:t>
            </a:r>
            <a:r>
              <a:rPr lang="ru-RU" sz="1700" dirty="0"/>
              <a:t>попеременное пение: несколько тактов поет учитель, а затем мотив подхватывают учащиеся. Момент вступления можно показать различными способами: громкий хлопок, аккорд фортепиано, дирижерский взмах. Этот прием активизирует внимание учащихся. </a:t>
            </a:r>
          </a:p>
          <a:p>
            <a:endParaRPr lang="ru-RU" sz="1400" dirty="0"/>
          </a:p>
          <a:p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625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sz="7400" dirty="0" smtClean="0"/>
          </a:p>
          <a:p>
            <a:pPr marL="0" indent="0">
              <a:buNone/>
            </a:pPr>
            <a:endParaRPr lang="ru-RU" sz="7400" dirty="0"/>
          </a:p>
          <a:p>
            <a:pPr marL="0" indent="0">
              <a:buNone/>
            </a:pPr>
            <a:r>
              <a:rPr lang="ru-RU" sz="7400" dirty="0" smtClean="0"/>
              <a:t>слова </a:t>
            </a:r>
            <a:r>
              <a:rPr lang="ru-RU" sz="7400" dirty="0"/>
              <a:t>и музыка О. Митяева</a:t>
            </a:r>
            <a:br>
              <a:rPr lang="ru-RU" sz="7400" dirty="0"/>
            </a:br>
            <a:r>
              <a:rPr lang="ru-RU" sz="7400" dirty="0"/>
              <a:t/>
            </a:r>
            <a:br>
              <a:rPr lang="ru-RU" sz="7400" dirty="0"/>
            </a:br>
            <a:r>
              <a:rPr lang="ru-RU" sz="11200" dirty="0" smtClean="0"/>
              <a:t>1. Изгиб гитары желтой ты обнимешь нежно</a:t>
            </a:r>
            <a:br>
              <a:rPr lang="ru-RU" sz="11200" dirty="0" smtClean="0"/>
            </a:br>
            <a:r>
              <a:rPr lang="ru-RU" sz="11200" dirty="0" smtClean="0"/>
              <a:t>Струна осколком эха пронзит тугую высь</a:t>
            </a:r>
            <a:br>
              <a:rPr lang="ru-RU" sz="11200" dirty="0" smtClean="0"/>
            </a:br>
            <a:r>
              <a:rPr lang="ru-RU" sz="11200" dirty="0" smtClean="0"/>
              <a:t>Качнется купол неба большой и звездно-снежный</a:t>
            </a:r>
            <a:br>
              <a:rPr lang="ru-RU" sz="11200" dirty="0" smtClean="0"/>
            </a:br>
            <a:r>
              <a:rPr lang="ru-RU" sz="11200" dirty="0" smtClean="0"/>
              <a:t>Как здорово что все мы здесь сегодня собрались</a:t>
            </a:r>
            <a:br>
              <a:rPr lang="ru-RU" sz="11200" dirty="0" smtClean="0"/>
            </a:br>
            <a:r>
              <a:rPr lang="ru-RU" sz="11200" dirty="0" smtClean="0"/>
              <a:t>Качнется купол неба большой и звездно-снежный</a:t>
            </a:r>
            <a:br>
              <a:rPr lang="ru-RU" sz="11200" dirty="0" smtClean="0"/>
            </a:br>
            <a:r>
              <a:rPr lang="ru-RU" sz="11200" dirty="0" smtClean="0"/>
              <a:t>Как здорово что все мы здесь сегодня собрались</a:t>
            </a:r>
            <a:br>
              <a:rPr lang="ru-RU" sz="11200" dirty="0" smtClean="0"/>
            </a:br>
            <a:endParaRPr lang="ru-RU" sz="11200" dirty="0"/>
          </a:p>
        </p:txBody>
      </p:sp>
      <p:pic>
        <p:nvPicPr>
          <p:cNvPr id="4" name="Рисунок 3" descr="Picture backgroun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0648"/>
            <a:ext cx="6203404" cy="252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376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63981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6000" dirty="0"/>
          </a:p>
          <a:p>
            <a:pPr marL="0" indent="0">
              <a:buNone/>
            </a:pPr>
            <a:r>
              <a:rPr lang="ru-RU" sz="6000" dirty="0" smtClean="0">
                <a:solidFill>
                  <a:srgbClr val="C00000"/>
                </a:solidFill>
              </a:rPr>
              <a:t>  Спасибо за внимание!</a:t>
            </a:r>
          </a:p>
          <a:p>
            <a:endParaRPr lang="ru-RU" sz="6000" dirty="0"/>
          </a:p>
        </p:txBody>
      </p:sp>
      <p:pic>
        <p:nvPicPr>
          <p:cNvPr id="4" name="Рисунок 3" descr="https://avatars.mds.yandex.net/i?id=9b083cecb62c815e072a5718d70d592739aca6b5-5302823-images-thumbs&amp;n=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492896"/>
            <a:ext cx="6048672" cy="3888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090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sz="3300" dirty="0"/>
              <a:t>Мотивация - это процессы, определяющие движение к поставленной цели, это факторы, влияющие на активность или пассивность поведения. Мотивация </a:t>
            </a:r>
            <a:r>
              <a:rPr lang="ru-RU" sz="3300" dirty="0" smtClean="0"/>
              <a:t>- это </a:t>
            </a:r>
            <a:r>
              <a:rPr lang="ru-RU" sz="3300" dirty="0"/>
              <a:t>основное средство, которое даст возможность повысить уровень заинтересованности к учебному процессу</a:t>
            </a:r>
            <a:r>
              <a:rPr lang="ru-RU" sz="3300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Рисунок 4" descr="Picture backgrou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274638"/>
            <a:ext cx="3888432" cy="1944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790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Наибольший активизирующий эффект на занятиях дают ситуации, в которых учащиеся сами должны: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отстаивать свое мнение;</a:t>
            </a:r>
          </a:p>
          <a:p>
            <a:pPr lvl="0"/>
            <a:r>
              <a:rPr lang="ru-RU" dirty="0"/>
              <a:t>принимать участие в дискуссиях и обсуждениях;</a:t>
            </a:r>
          </a:p>
          <a:p>
            <a:pPr lvl="0"/>
            <a:r>
              <a:rPr lang="ru-RU" dirty="0"/>
              <a:t>ставить вопросы своим товарищам и преподавателям;</a:t>
            </a:r>
          </a:p>
          <a:p>
            <a:pPr lvl="0"/>
            <a:r>
              <a:rPr lang="ru-RU" dirty="0"/>
              <a:t>рецензировать ответы товарищей;</a:t>
            </a:r>
          </a:p>
          <a:p>
            <a:pPr lvl="0"/>
            <a:r>
              <a:rPr lang="ru-RU" dirty="0"/>
              <a:t>оценивать ответы и письменные работы товарищей;</a:t>
            </a:r>
          </a:p>
          <a:p>
            <a:pPr lvl="0"/>
            <a:r>
              <a:rPr lang="ru-RU" dirty="0"/>
              <a:t>объяснять более слабым учащимся непонятные места</a:t>
            </a:r>
            <a:r>
              <a:rPr lang="ru-RU" dirty="0" smtClean="0"/>
              <a:t>;</a:t>
            </a:r>
            <a:endParaRPr lang="ru-RU" dirty="0"/>
          </a:p>
          <a:p>
            <a:pPr lvl="0"/>
            <a:r>
              <a:rPr lang="ru-RU" dirty="0"/>
              <a:t>решать познавательные задачи путем комплексного применения известных им способов решения.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16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>
                <a:hlinkClick r:id="rId2"/>
              </a:rPr>
              <a:t>https://</a:t>
            </a:r>
            <a:r>
              <a:rPr lang="ru-RU" dirty="0" smtClean="0">
                <a:hlinkClick r:id="rId2"/>
              </a:rPr>
              <a:t>youtu.be/OWxC5Jtucyg</a:t>
            </a:r>
            <a:r>
              <a:rPr lang="ru-RU" dirty="0" smtClean="0"/>
              <a:t> </a:t>
            </a:r>
            <a:r>
              <a:rPr lang="ru-RU" b="1" dirty="0" smtClean="0"/>
              <a:t>Музыкальная игра «Танцующий зоопарк»</a:t>
            </a:r>
            <a:endParaRPr lang="ru-RU" b="1" u="sng" dirty="0" smtClean="0">
              <a:hlinkClick r:id="rId3"/>
            </a:endParaRPr>
          </a:p>
          <a:p>
            <a:pPr fontAlgn="base"/>
            <a:r>
              <a:rPr lang="ru-RU" b="1" u="sng" dirty="0" smtClean="0">
                <a:hlinkClick r:id="rId3"/>
              </a:rPr>
              <a:t>https</a:t>
            </a:r>
            <a:r>
              <a:rPr lang="ru-RU" b="1" u="sng" dirty="0">
                <a:hlinkClick r:id="rId3"/>
              </a:rPr>
              <a:t>://youtu.be/xO9S5mz2Gw4</a:t>
            </a:r>
            <a:r>
              <a:rPr lang="ru-RU" b="1" dirty="0"/>
              <a:t> </a:t>
            </a:r>
            <a:r>
              <a:rPr lang="ru-RU" b="1" dirty="0" err="1"/>
              <a:t>Зверобика</a:t>
            </a:r>
            <a:endParaRPr lang="ru-RU" dirty="0"/>
          </a:p>
          <a:p>
            <a:pPr fontAlgn="base"/>
            <a:r>
              <a:rPr lang="en-US" b="1" dirty="0">
                <a:hlinkClick r:id="rId4"/>
              </a:rPr>
              <a:t>https://</a:t>
            </a:r>
            <a:r>
              <a:rPr lang="en-US" b="1" dirty="0" smtClean="0">
                <a:hlinkClick r:id="rId4"/>
              </a:rPr>
              <a:t>youtu.be/ome6_zP7Vho</a:t>
            </a:r>
            <a:r>
              <a:rPr lang="ru-RU" b="1" dirty="0" smtClean="0"/>
              <a:t> </a:t>
            </a:r>
            <a:r>
              <a:rPr lang="ru-RU" b="1" dirty="0" smtClean="0"/>
              <a:t>Танцуйте </a:t>
            </a:r>
            <a:r>
              <a:rPr lang="ru-RU" b="1" dirty="0"/>
              <a:t>сидя</a:t>
            </a:r>
            <a:endParaRPr lang="ru-RU" dirty="0"/>
          </a:p>
          <a:p>
            <a:pPr fontAlgn="base"/>
            <a:r>
              <a:rPr lang="ru-RU" b="1" u="sng" dirty="0">
                <a:hlinkClick r:id="rId5"/>
              </a:rPr>
              <a:t>https://youtu.be/VyEFe9XWiBQ</a:t>
            </a:r>
            <a:r>
              <a:rPr lang="ru-RU" b="1" dirty="0"/>
              <a:t> Весёлая разминка</a:t>
            </a:r>
            <a:endParaRPr lang="ru-RU" dirty="0"/>
          </a:p>
          <a:p>
            <a:pPr fontAlgn="base"/>
            <a:r>
              <a:rPr lang="en-US" b="1" dirty="0">
                <a:hlinkClick r:id="rId6"/>
              </a:rPr>
              <a:t>https://</a:t>
            </a:r>
            <a:r>
              <a:rPr lang="en-US" b="1" dirty="0" smtClean="0">
                <a:hlinkClick r:id="rId6"/>
              </a:rPr>
              <a:t>youtu.be/ZnZSAx0lFHg</a:t>
            </a:r>
            <a:r>
              <a:rPr lang="ru-RU" b="1" dirty="0" smtClean="0"/>
              <a:t> </a:t>
            </a:r>
            <a:r>
              <a:rPr lang="ru-RU" b="1" dirty="0" smtClean="0"/>
              <a:t>Самолёт</a:t>
            </a:r>
            <a:endParaRPr lang="ru-RU" dirty="0"/>
          </a:p>
          <a:p>
            <a:pPr fontAlgn="base"/>
            <a:r>
              <a:rPr lang="ru-RU" b="1" u="sng" dirty="0">
                <a:hlinkClick r:id="rId7"/>
              </a:rPr>
              <a:t>https://youtu.be/lsSKevqm6Vg</a:t>
            </a:r>
            <a:r>
              <a:rPr lang="ru-RU" b="1" dirty="0"/>
              <a:t> Весёлая </a:t>
            </a:r>
            <a:r>
              <a:rPr lang="ru-RU" b="1" dirty="0" smtClean="0"/>
              <a:t>ритмичная зарядка</a:t>
            </a:r>
            <a:endParaRPr lang="ru-RU" dirty="0"/>
          </a:p>
        </p:txBody>
      </p:sp>
      <p:pic>
        <p:nvPicPr>
          <p:cNvPr id="5" name="Picture 2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8640"/>
            <a:ext cx="5472608" cy="2016224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283740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Музыкально-дидактические развивающие игры.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322" y="1679713"/>
            <a:ext cx="8229600" cy="4525963"/>
          </a:xfrm>
        </p:spPr>
        <p:txBody>
          <a:bodyPr/>
          <a:lstStyle/>
          <a:p>
            <a:r>
              <a:rPr lang="ru-RU" b="1" i="1" dirty="0"/>
              <a:t>«Кто быстрей</a:t>
            </a:r>
            <a:r>
              <a:rPr lang="ru-RU" b="1" i="1" dirty="0" smtClean="0"/>
              <a:t>?»</a:t>
            </a:r>
          </a:p>
          <a:p>
            <a:r>
              <a:rPr lang="ru-RU" b="1" i="1" dirty="0"/>
              <a:t>.«Свой оркестр»</a:t>
            </a:r>
            <a:endParaRPr lang="ru-RU" dirty="0"/>
          </a:p>
          <a:p>
            <a:r>
              <a:rPr lang="ru-RU" b="1" i="1" dirty="0"/>
              <a:t>«Живое слово</a:t>
            </a:r>
            <a:r>
              <a:rPr lang="ru-RU" b="1" i="1" dirty="0" smtClean="0"/>
              <a:t>»                            </a:t>
            </a:r>
          </a:p>
          <a:p>
            <a:r>
              <a:rPr lang="ru-RU" b="1" i="1" dirty="0"/>
              <a:t>.«Сами композиторы»</a:t>
            </a:r>
            <a:endParaRPr lang="ru-RU" dirty="0"/>
          </a:p>
          <a:p>
            <a:r>
              <a:rPr lang="ru-RU" b="1" i="1" dirty="0"/>
              <a:t>«Загадки»</a:t>
            </a:r>
            <a:endParaRPr lang="ru-RU" dirty="0"/>
          </a:p>
          <a:p>
            <a:r>
              <a:rPr lang="ru-RU" b="1" i="1" dirty="0"/>
              <a:t>Игра «Кто больше?»</a:t>
            </a:r>
            <a:r>
              <a:rPr lang="ru-RU" i="1" dirty="0"/>
              <a:t> </a:t>
            </a:r>
            <a:endParaRPr lang="ru-RU" dirty="0"/>
          </a:p>
          <a:p>
            <a:r>
              <a:rPr lang="ru-RU" b="1" i="1" dirty="0"/>
              <a:t>«Повтори ритм</a:t>
            </a:r>
            <a:r>
              <a:rPr lang="ru-RU" b="1" i="1" dirty="0" smtClean="0"/>
              <a:t>» </a:t>
            </a:r>
          </a:p>
          <a:p>
            <a:endParaRPr lang="ru-RU" dirty="0"/>
          </a:p>
          <a:p>
            <a:endParaRPr lang="ru-RU" dirty="0" smtClean="0"/>
          </a:p>
        </p:txBody>
      </p:sp>
      <p:pic>
        <p:nvPicPr>
          <p:cNvPr id="5" name="Рисунок 4" descr="https://avatars.mds.yandex.net/i?id=d63da8cc437ed25d6af2473f27dfc7002e6ca5a0-10698321-images-thumbs&amp;n=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72816"/>
            <a:ext cx="3491111" cy="4176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www.muz-urok.ru/009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820692"/>
            <a:ext cx="2733675" cy="257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560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170"/>
            <a:ext cx="8229600" cy="1904662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2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2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2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2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2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200" dirty="0" smtClean="0">
                <a:solidFill>
                  <a:prstClr val="black"/>
                </a:solidFill>
                <a:ea typeface="+mn-ea"/>
                <a:cs typeface="+mn-cs"/>
              </a:rPr>
              <a:t>Большим </a:t>
            </a:r>
            <a:r>
              <a:rPr lang="ru-RU" sz="2200" dirty="0">
                <a:solidFill>
                  <a:prstClr val="black"/>
                </a:solidFill>
                <a:ea typeface="+mn-ea"/>
                <a:cs typeface="+mn-cs"/>
              </a:rPr>
              <a:t>интересом на уроке музыки пользуются всевозможные задания, как письменные, так и устные, выполняя которые дети могут проявить свой музыкальный кругозор, знания. Форма работы может быть индивидуальная </a:t>
            </a:r>
            <a:r>
              <a:rPr lang="ru-RU" sz="2200" dirty="0" smtClean="0">
                <a:solidFill>
                  <a:prstClr val="black"/>
                </a:solidFill>
                <a:ea typeface="+mn-ea"/>
                <a:cs typeface="+mn-cs"/>
              </a:rPr>
              <a:t>, </a:t>
            </a:r>
            <a:r>
              <a:rPr lang="ru-RU" sz="2200" dirty="0">
                <a:solidFill>
                  <a:prstClr val="black"/>
                </a:solidFill>
                <a:ea typeface="+mn-ea"/>
                <a:cs typeface="+mn-cs"/>
              </a:rPr>
              <a:t>групповая и фронтальная. Приведём несколько примеров такого рода заданий:</a:t>
            </a:r>
            <a:br>
              <a:rPr lang="ru-RU" sz="2200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77500" lnSpcReduction="20000"/>
          </a:bodyPr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Узнать </a:t>
            </a:r>
            <a:r>
              <a:rPr lang="ru-RU" dirty="0"/>
              <a:t>инструмент по рисунку, назвать, дать характеристику.</a:t>
            </a:r>
          </a:p>
          <a:p>
            <a:pPr lvl="0"/>
            <a:r>
              <a:rPr lang="ru-RU" dirty="0"/>
              <a:t>Сравнить по рисунку: скрипка – балалайка, установив общие признаки и различия.</a:t>
            </a:r>
          </a:p>
          <a:p>
            <a:pPr lvl="0"/>
            <a:r>
              <a:rPr lang="ru-RU" dirty="0"/>
              <a:t>Найти лишнее слово (например, гобой, флейта</a:t>
            </a:r>
            <a:r>
              <a:rPr lang="ru-RU" i="1" dirty="0"/>
              <a:t>, рожок</a:t>
            </a:r>
            <a:r>
              <a:rPr lang="ru-RU" dirty="0"/>
              <a:t>, труба, саксофон) и объяснить свой выбор;</a:t>
            </a:r>
          </a:p>
          <a:p>
            <a:pPr lvl="0"/>
            <a:r>
              <a:rPr lang="ru-RU" dirty="0"/>
              <a:t>Соотнести с именем композитора, особенно при слушании  – портрет; фрагмент его биографии; фрагмент истории создания произведения; фрагмент </a:t>
            </a:r>
            <a:r>
              <a:rPr lang="ru-RU" dirty="0" smtClean="0"/>
              <a:t>литературного </a:t>
            </a:r>
            <a:r>
              <a:rPr lang="ru-RU" dirty="0"/>
              <a:t>произведения, положенного в основу музыкального. 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640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ru-RU" b="1" i="1" dirty="0"/>
              <a:t>Метод «</a:t>
            </a:r>
            <a:r>
              <a:rPr lang="ru-RU" b="1" i="1" dirty="0" err="1"/>
              <a:t>синквейн</a:t>
            </a:r>
            <a:r>
              <a:rPr lang="ru-RU" b="1" i="1" dirty="0"/>
              <a:t>»</a:t>
            </a:r>
            <a:r>
              <a:rPr lang="ru-RU" dirty="0"/>
              <a:t> - является одним из методов развития логического мышления. Используется с учащимися 6-8 классов. Помогает научиться доказательно и логично строить свои высказывания о музыке. В переводе с французского это слово означает стихотворение без рифмы, состоящее из пяти строк, написанное по определенным правилам. Чтобы составить </a:t>
            </a:r>
            <a:r>
              <a:rPr lang="ru-RU" dirty="0" err="1"/>
              <a:t>синквейн</a:t>
            </a:r>
            <a:r>
              <a:rPr lang="ru-RU" dirty="0"/>
              <a:t>, дети должны уметь находить в учебном материале самое важное, делать выводы и выражать всё в краткой форме.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68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</a:t>
            </a:r>
            <a:r>
              <a:rPr lang="ru-RU" b="1" dirty="0" err="1" smtClean="0"/>
              <a:t>Синквейн</a:t>
            </a:r>
            <a:r>
              <a:rPr lang="ru-RU" b="1" dirty="0" smtClean="0"/>
              <a:t> </a:t>
            </a:r>
            <a:r>
              <a:rPr lang="ru-RU" b="1" dirty="0"/>
              <a:t>на произведение А.П. Бородина </a:t>
            </a:r>
            <a:r>
              <a:rPr lang="ru-RU" b="1" dirty="0" smtClean="0"/>
              <a:t>         1."Ноктюрн</a:t>
            </a:r>
            <a:r>
              <a:rPr lang="ru-RU" b="1" dirty="0"/>
              <a:t>"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Нежная, умиротворяющая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Нахлынет, успокоит, </a:t>
            </a:r>
            <a:r>
              <a:rPr lang="ru-RU" dirty="0" smtClean="0"/>
              <a:t>очарует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4</a:t>
            </a:r>
            <a:r>
              <a:rPr lang="ru-RU" dirty="0"/>
              <a:t>. Она царица моего </a:t>
            </a:r>
            <a:r>
              <a:rPr lang="ru-RU" dirty="0" smtClean="0"/>
              <a:t>сердца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smtClean="0"/>
              <a:t>5</a:t>
            </a:r>
            <a:r>
              <a:rPr lang="ru-RU" dirty="0"/>
              <a:t>. Радость</a:t>
            </a:r>
          </a:p>
          <a:p>
            <a:endParaRPr lang="ru-RU" dirty="0"/>
          </a:p>
        </p:txBody>
      </p:sp>
      <p:pic>
        <p:nvPicPr>
          <p:cNvPr id="4" name="Рисунок 3" descr="Picture backgroun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32656"/>
            <a:ext cx="4608512" cy="2228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520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4543"/>
            <a:ext cx="8229600" cy="6408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/>
              <a:t>                                   </a:t>
            </a:r>
            <a:r>
              <a:rPr lang="ru-RU" sz="2400" b="1" dirty="0" smtClean="0">
                <a:solidFill>
                  <a:srgbClr val="C00000"/>
                </a:solidFill>
              </a:rPr>
              <a:t>Творческие </a:t>
            </a:r>
            <a:r>
              <a:rPr lang="ru-RU" sz="2400" b="1" dirty="0">
                <a:solidFill>
                  <a:srgbClr val="C00000"/>
                </a:solidFill>
              </a:rPr>
              <a:t>задания </a:t>
            </a:r>
            <a:endParaRPr lang="ru-RU" sz="2400" dirty="0">
              <a:solidFill>
                <a:srgbClr val="C00000"/>
              </a:solidFill>
            </a:endParaRPr>
          </a:p>
          <a:p>
            <a:r>
              <a:rPr lang="ru-RU" sz="2300" dirty="0"/>
              <a:t>1. Инсценируй </a:t>
            </a:r>
            <a:r>
              <a:rPr lang="ru-RU" sz="2300" dirty="0" smtClean="0"/>
              <a:t>песню.</a:t>
            </a:r>
            <a:endParaRPr lang="ru-RU" sz="2300" dirty="0"/>
          </a:p>
          <a:p>
            <a:r>
              <a:rPr lang="ru-RU" sz="2300" dirty="0"/>
              <a:t>2</a:t>
            </a:r>
            <a:r>
              <a:rPr lang="ru-RU" sz="2300" dirty="0" smtClean="0"/>
              <a:t>. </a:t>
            </a:r>
            <a:r>
              <a:rPr lang="ru-RU" sz="2300" dirty="0"/>
              <a:t>Составь и реши кроссворд по пройденному </a:t>
            </a:r>
            <a:r>
              <a:rPr lang="ru-RU" sz="2300" dirty="0" smtClean="0"/>
              <a:t>материалу.</a:t>
            </a:r>
            <a:endParaRPr lang="ru-RU" sz="2300" dirty="0"/>
          </a:p>
          <a:p>
            <a:r>
              <a:rPr lang="ru-RU" sz="2300" dirty="0"/>
              <a:t>3</a:t>
            </a:r>
            <a:r>
              <a:rPr lang="ru-RU" sz="2300" dirty="0" smtClean="0"/>
              <a:t>. </a:t>
            </a:r>
            <a:r>
              <a:rPr lang="ru-RU" sz="2300" dirty="0"/>
              <a:t>Составь и реши тестовые </a:t>
            </a:r>
            <a:r>
              <a:rPr lang="ru-RU" sz="2300" dirty="0" smtClean="0"/>
              <a:t>задания.</a:t>
            </a:r>
            <a:endParaRPr lang="ru-RU" sz="2300" dirty="0"/>
          </a:p>
          <a:p>
            <a:r>
              <a:rPr lang="ru-RU" sz="2300" dirty="0"/>
              <a:t>4</a:t>
            </a:r>
            <a:r>
              <a:rPr lang="ru-RU" sz="2300" dirty="0" smtClean="0"/>
              <a:t>. </a:t>
            </a:r>
            <a:r>
              <a:rPr lang="ru-RU" sz="2300" dirty="0"/>
              <a:t>Найди крылатые выражения о </a:t>
            </a:r>
            <a:r>
              <a:rPr lang="ru-RU" sz="2300" dirty="0" smtClean="0"/>
              <a:t>композиторе.</a:t>
            </a:r>
            <a:endParaRPr lang="ru-RU" sz="2300" dirty="0"/>
          </a:p>
          <a:p>
            <a:r>
              <a:rPr lang="ru-RU" sz="2300" dirty="0"/>
              <a:t>5</a:t>
            </a:r>
            <a:r>
              <a:rPr lang="ru-RU" sz="2300" dirty="0" smtClean="0"/>
              <a:t>. </a:t>
            </a:r>
            <a:r>
              <a:rPr lang="ru-RU" sz="2300" dirty="0"/>
              <a:t>Нарисуй свои впечатления по </a:t>
            </a:r>
            <a:r>
              <a:rPr lang="ru-RU" sz="2300" dirty="0" smtClean="0"/>
              <a:t>прослушанному произведению.</a:t>
            </a:r>
            <a:endParaRPr lang="ru-RU" sz="2300" dirty="0"/>
          </a:p>
          <a:p>
            <a:r>
              <a:rPr lang="ru-RU" sz="2300" dirty="0"/>
              <a:t>6</a:t>
            </a:r>
            <a:r>
              <a:rPr lang="ru-RU" sz="2300" dirty="0" smtClean="0"/>
              <a:t>.Угадайки</a:t>
            </a:r>
            <a:r>
              <a:rPr lang="ru-RU" sz="2300" dirty="0"/>
              <a:t>, Верно-неверно, </a:t>
            </a:r>
            <a:r>
              <a:rPr lang="ru-RU" sz="2300" dirty="0" smtClean="0"/>
              <a:t>Да-нет.</a:t>
            </a:r>
            <a:endParaRPr lang="ru-RU" sz="2300" dirty="0"/>
          </a:p>
          <a:p>
            <a:r>
              <a:rPr lang="ru-RU" sz="2300" dirty="0"/>
              <a:t>7</a:t>
            </a:r>
            <a:r>
              <a:rPr lang="ru-RU" sz="2300" dirty="0" smtClean="0"/>
              <a:t>.</a:t>
            </a:r>
            <a:r>
              <a:rPr lang="ru-RU" sz="2300" dirty="0"/>
              <a:t> Установи взаимосвязь между эмоциями и </a:t>
            </a:r>
            <a:r>
              <a:rPr lang="ru-RU" sz="2300" dirty="0" smtClean="0"/>
              <a:t>музыкой. </a:t>
            </a:r>
            <a:r>
              <a:rPr lang="ru-RU" sz="2300" dirty="0"/>
              <a:t>И</a:t>
            </a:r>
            <a:r>
              <a:rPr lang="ru-RU" sz="2300" dirty="0" smtClean="0"/>
              <a:t>зобрази </a:t>
            </a:r>
            <a:r>
              <a:rPr lang="ru-RU" sz="2300" dirty="0"/>
              <a:t>цветом (линиями, штрихом и </a:t>
            </a:r>
            <a:r>
              <a:rPr lang="ru-RU" sz="2300" dirty="0" smtClean="0"/>
              <a:t>т.д</a:t>
            </a:r>
            <a:r>
              <a:rPr lang="ru-RU" sz="2300" dirty="0"/>
              <a:t>.) свои эмоции, которые ты </a:t>
            </a:r>
            <a:r>
              <a:rPr lang="ru-RU" sz="2300" dirty="0" smtClean="0"/>
              <a:t>чувствуешь, </a:t>
            </a:r>
            <a:r>
              <a:rPr lang="ru-RU" sz="2300" dirty="0"/>
              <a:t>слушая данное муз</a:t>
            </a:r>
            <a:r>
              <a:rPr lang="ru-RU" sz="2300" dirty="0" smtClean="0"/>
              <a:t>. произведение.</a:t>
            </a:r>
            <a:endParaRPr lang="ru-RU" sz="2300" dirty="0"/>
          </a:p>
          <a:p>
            <a:r>
              <a:rPr lang="ru-RU" sz="2300" dirty="0"/>
              <a:t>8</a:t>
            </a:r>
            <a:r>
              <a:rPr lang="ru-RU" sz="2300" dirty="0" smtClean="0"/>
              <a:t>. </a:t>
            </a:r>
            <a:r>
              <a:rPr lang="ru-RU" sz="2300" dirty="0"/>
              <a:t>Составь </a:t>
            </a:r>
            <a:r>
              <a:rPr lang="ru-RU" sz="2300" dirty="0" smtClean="0"/>
              <a:t>презентацию.</a:t>
            </a:r>
            <a:endParaRPr lang="ru-RU" sz="2300" dirty="0" smtClean="0"/>
          </a:p>
          <a:p>
            <a:r>
              <a:rPr lang="ru-RU" sz="2300" dirty="0"/>
              <a:t>9</a:t>
            </a:r>
            <a:r>
              <a:rPr lang="ru-RU" sz="2300" dirty="0" smtClean="0"/>
              <a:t>. </a:t>
            </a:r>
            <a:r>
              <a:rPr lang="ru-RU" sz="2300" dirty="0" smtClean="0"/>
              <a:t>Напиши </a:t>
            </a:r>
            <a:r>
              <a:rPr lang="ru-RU" sz="2300" dirty="0"/>
              <a:t>сочинение по прослушанному произведению с использованием средств музыкальной </a:t>
            </a:r>
            <a:r>
              <a:rPr lang="ru-RU" sz="2300" dirty="0" smtClean="0"/>
              <a:t>выразительности.</a:t>
            </a:r>
            <a:endParaRPr lang="ru-RU" sz="2300" dirty="0" smtClean="0"/>
          </a:p>
          <a:p>
            <a:r>
              <a:rPr lang="ru-RU" sz="2300" dirty="0" smtClean="0"/>
              <a:t>10. Музыкально-интеллектуальная викторина.</a:t>
            </a:r>
            <a:endParaRPr lang="ru-RU" sz="23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37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308</TotalTime>
  <Words>303</Words>
  <Application>Microsoft Office PowerPoint</Application>
  <PresentationFormat>Экран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Способы повышения мотивации учебной деятельности на уроках музыки. </vt:lpstr>
      <vt:lpstr>Презентация PowerPoint</vt:lpstr>
      <vt:lpstr>Наибольший активизирующий эффект на занятиях дают ситуации, в которых учащиеся сами должны: </vt:lpstr>
      <vt:lpstr>Презентация PowerPoint</vt:lpstr>
      <vt:lpstr>Музыкально-дидактические развивающие игры.</vt:lpstr>
      <vt:lpstr>   Большим интересом на уроке музыки пользуются всевозможные задания, как письменные, так и устные, выполняя которые дети могут проявить свой музыкальный кругозор, знания. Форма работы может быть индивидуальная , групповая и фронтальная. Приведём несколько примеров такого рода заданий: </vt:lpstr>
      <vt:lpstr>Презентация PowerPoint</vt:lpstr>
      <vt:lpstr>Презентация PowerPoint</vt:lpstr>
      <vt:lpstr>Презентация PowerPoint</vt:lpstr>
      <vt:lpstr>Игровые методы в вокально- хоровой работе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Способы повышения мотивации учебной деятельности на уроках музыки.</dc:title>
  <dc:creator>Benq</dc:creator>
  <cp:lastModifiedBy>Benq</cp:lastModifiedBy>
  <cp:revision>18</cp:revision>
  <dcterms:created xsi:type="dcterms:W3CDTF">2024-08-12T08:44:17Z</dcterms:created>
  <dcterms:modified xsi:type="dcterms:W3CDTF">2024-08-13T08:41:41Z</dcterms:modified>
</cp:coreProperties>
</file>