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  <p:sldId id="262" r:id="rId6"/>
    <p:sldId id="274" r:id="rId7"/>
    <p:sldId id="263" r:id="rId8"/>
    <p:sldId id="264" r:id="rId9"/>
    <p:sldId id="282" r:id="rId10"/>
    <p:sldId id="273" r:id="rId11"/>
    <p:sldId id="279" r:id="rId12"/>
    <p:sldId id="275" r:id="rId13"/>
    <p:sldId id="266" r:id="rId14"/>
    <p:sldId id="270" r:id="rId15"/>
    <p:sldId id="280" r:id="rId16"/>
    <p:sldId id="271" r:id="rId17"/>
    <p:sldId id="269" r:id="rId18"/>
    <p:sldId id="278" r:id="rId19"/>
    <p:sldId id="291" r:id="rId20"/>
    <p:sldId id="281" r:id="rId21"/>
    <p:sldId id="267" r:id="rId22"/>
    <p:sldId id="265" r:id="rId23"/>
    <p:sldId id="287" r:id="rId24"/>
    <p:sldId id="276" r:id="rId25"/>
    <p:sldId id="292" r:id="rId26"/>
    <p:sldId id="277" r:id="rId27"/>
    <p:sldId id="284" r:id="rId28"/>
    <p:sldId id="285" r:id="rId29"/>
    <p:sldId id="283" r:id="rId30"/>
    <p:sldId id="286" r:id="rId31"/>
    <p:sldId id="290" r:id="rId32"/>
    <p:sldId id="288" r:id="rId33"/>
    <p:sldId id="289" r:id="rId34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84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32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47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479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43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15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101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149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3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8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02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CB432-A82D-49F7-B64A-47E9CA7E3EE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AC6F1-E82B-41D0-96F4-AB59454DF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40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923F1-7658-48AB-8215-27894E67E3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602A39-1603-438C-9B93-EA1B40F2A6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5DE4F5-354A-4B40-A44C-7C97107F4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 r="3235" b="627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226B21-D4EE-4AE3-AB39-24000DE0ED3E}"/>
              </a:ext>
            </a:extLst>
          </p:cNvPr>
          <p:cNvSpPr txBox="1"/>
          <p:nvPr/>
        </p:nvSpPr>
        <p:spPr>
          <a:xfrm>
            <a:off x="2199331" y="1230868"/>
            <a:ext cx="512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№11 «Сказка»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г.Дюртюли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43D1AD-4146-405E-935F-DB572EF3CED1}"/>
              </a:ext>
            </a:extLst>
          </p:cNvPr>
          <p:cNvSpPr/>
          <p:nvPr/>
        </p:nvSpPr>
        <p:spPr>
          <a:xfrm>
            <a:off x="1143000" y="2205318"/>
            <a:ext cx="67991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</a:t>
            </a:r>
          </a:p>
          <a:p>
            <a:pPr algn="ctr"/>
            <a:r>
              <a:rPr lang="ru-RU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«Волшебные краски»</a:t>
            </a:r>
            <a:endParaRPr lang="ru-RU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04EDD9-BADC-41F5-A9D7-524EC44B9675}"/>
              </a:ext>
            </a:extLst>
          </p:cNvPr>
          <p:cNvSpPr txBox="1"/>
          <p:nvPr/>
        </p:nvSpPr>
        <p:spPr>
          <a:xfrm>
            <a:off x="4975412" y="4814649"/>
            <a:ext cx="323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Ибрагимова В.Х.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CB194-2E9E-4A8E-8D02-11559293665D}"/>
              </a:ext>
            </a:extLst>
          </p:cNvPr>
          <p:cNvSpPr txBox="1"/>
          <p:nvPr/>
        </p:nvSpPr>
        <p:spPr>
          <a:xfrm>
            <a:off x="3525270" y="5627132"/>
            <a:ext cx="24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2023-2024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1205464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BE362-5292-48F2-AEBC-31F37E623A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5" y="1845153"/>
            <a:ext cx="6602506" cy="42318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D57CC2-C13D-4A62-8CA3-9271F0DC0931}"/>
              </a:ext>
            </a:extLst>
          </p:cNvPr>
          <p:cNvSpPr txBox="1"/>
          <p:nvPr/>
        </p:nvSpPr>
        <p:spPr>
          <a:xfrm>
            <a:off x="2581835" y="887506"/>
            <a:ext cx="4164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пальчиками «Листопад»</a:t>
            </a:r>
          </a:p>
        </p:txBody>
      </p:sp>
    </p:spTree>
    <p:extLst>
      <p:ext uri="{BB962C8B-B14F-4D97-AF65-F5344CB8AC3E}">
        <p14:creationId xmlns:p14="http://schemas.microsoft.com/office/powerpoint/2010/main" val="109988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CE8D62-52C9-4F90-90AD-86FE3B3308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t="4247" r="3921" b="2680"/>
          <a:stretch/>
        </p:blipFill>
        <p:spPr>
          <a:xfrm>
            <a:off x="1506070" y="1344706"/>
            <a:ext cx="6400801" cy="4787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4CA5A-D9DE-41C4-8167-716FE2721BF0}"/>
              </a:ext>
            </a:extLst>
          </p:cNvPr>
          <p:cNvSpPr txBox="1"/>
          <p:nvPr/>
        </p:nvSpPr>
        <p:spPr>
          <a:xfrm>
            <a:off x="2286001" y="726141"/>
            <a:ext cx="5473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«Яблоко с листочком и червяком»</a:t>
            </a:r>
          </a:p>
        </p:txBody>
      </p:sp>
    </p:spTree>
    <p:extLst>
      <p:ext uri="{BB962C8B-B14F-4D97-AF65-F5344CB8AC3E}">
        <p14:creationId xmlns:p14="http://schemas.microsoft.com/office/powerpoint/2010/main" val="408375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43DA1F-AD37-4D8C-BDDF-A487F7BA3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5" y="1139638"/>
            <a:ext cx="6642847" cy="49821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05259-3F7A-4960-B8EA-29CF4D701F1C}"/>
              </a:ext>
            </a:extLst>
          </p:cNvPr>
          <p:cNvSpPr txBox="1"/>
          <p:nvPr/>
        </p:nvSpPr>
        <p:spPr>
          <a:xfrm>
            <a:off x="3065930" y="632012"/>
            <a:ext cx="333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«Красивые лесенки»</a:t>
            </a:r>
          </a:p>
        </p:txBody>
      </p:sp>
    </p:spTree>
    <p:extLst>
      <p:ext uri="{BB962C8B-B14F-4D97-AF65-F5344CB8AC3E}">
        <p14:creationId xmlns:p14="http://schemas.microsoft.com/office/powerpoint/2010/main" val="284182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315B6-9BEB-40A5-A0C9-217F18E8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50C45-6E28-4EC3-910C-FCFC34983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57C2C06-3160-4C1A-94C9-7A8E71F981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75" r="1772" b="6699"/>
          <a:stretch/>
        </p:blipFill>
        <p:spPr>
          <a:xfrm>
            <a:off x="587036" y="1690689"/>
            <a:ext cx="7969927" cy="377441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A15961-B01B-41D8-BCA7-A373AC4DA148}"/>
              </a:ext>
            </a:extLst>
          </p:cNvPr>
          <p:cNvSpPr txBox="1"/>
          <p:nvPr/>
        </p:nvSpPr>
        <p:spPr>
          <a:xfrm>
            <a:off x="3039035" y="672353"/>
            <a:ext cx="2693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«Снег идет»</a:t>
            </a:r>
          </a:p>
        </p:txBody>
      </p:sp>
    </p:spTree>
    <p:extLst>
      <p:ext uri="{BB962C8B-B14F-4D97-AF65-F5344CB8AC3E}">
        <p14:creationId xmlns:p14="http://schemas.microsoft.com/office/powerpoint/2010/main" val="3550580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315B6-9BEB-40A5-A0C9-217F18E8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50C45-6E28-4EC3-910C-FCFC34983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44701D4-3778-4465-9530-FBD3BCC7A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53" y="1027907"/>
            <a:ext cx="2995021" cy="2246266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783E97-79EF-4B79-92B7-A4DEAD90E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94" y="1001344"/>
            <a:ext cx="2995021" cy="22462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8025E9-C053-46CF-A720-1A58B7462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264" y="3444034"/>
            <a:ext cx="4128560" cy="3096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6A508-7030-459D-A966-D5F4BF51E889}"/>
              </a:ext>
            </a:extLst>
          </p:cNvPr>
          <p:cNvSpPr txBox="1"/>
          <p:nvPr/>
        </p:nvSpPr>
        <p:spPr>
          <a:xfrm>
            <a:off x="628650" y="632012"/>
            <a:ext cx="825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Лепка из соленого теста  с элементами рисования «Новогодняя игрушка»</a:t>
            </a:r>
          </a:p>
        </p:txBody>
      </p:sp>
    </p:spTree>
    <p:extLst>
      <p:ext uri="{BB962C8B-B14F-4D97-AF65-F5344CB8AC3E}">
        <p14:creationId xmlns:p14="http://schemas.microsoft.com/office/powerpoint/2010/main" val="2036807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2B47DB-68F6-44BA-93CE-AF24F36FC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36" y="1297641"/>
            <a:ext cx="6508376" cy="48812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4378F4-E6A8-4B43-B421-42A9A88B6979}"/>
              </a:ext>
            </a:extLst>
          </p:cNvPr>
          <p:cNvSpPr txBox="1"/>
          <p:nvPr/>
        </p:nvSpPr>
        <p:spPr>
          <a:xfrm>
            <a:off x="2823882" y="860612"/>
            <a:ext cx="3836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ладошкой «Елочка»</a:t>
            </a:r>
          </a:p>
        </p:txBody>
      </p:sp>
    </p:spTree>
    <p:extLst>
      <p:ext uri="{BB962C8B-B14F-4D97-AF65-F5344CB8AC3E}">
        <p14:creationId xmlns:p14="http://schemas.microsoft.com/office/powerpoint/2010/main" val="3021972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50C45-6E28-4EC3-910C-FCFC34983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315B6-9BEB-40A5-A0C9-217F18E83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758" y="403412"/>
            <a:ext cx="7396592" cy="128727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«Окрашивание воды»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38C215B-F563-42C5-A985-2B24E97B6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848" y="2521872"/>
            <a:ext cx="4149260" cy="311194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F18EA3-C60A-48E0-84DE-FA3BC6455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58" y="705526"/>
            <a:ext cx="3509684" cy="26322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D819EE-AAAF-4BCE-9D74-1FAB1F3A9E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560" y="3520212"/>
            <a:ext cx="3509682" cy="263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3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50C45-6E28-4EC3-910C-FCFC34983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315B6-9BEB-40A5-A0C9-217F18E83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460" y="-147918"/>
            <a:ext cx="6726890" cy="183860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«На что похожа клякса?!»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4063AFD-D2FD-4C15-BFAD-CEDDAE0C6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0" y="983129"/>
            <a:ext cx="3532093" cy="264907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86B337-931A-4CD1-AD1D-F05DF72979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91" y="983129"/>
            <a:ext cx="3532095" cy="26490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AF6C9D-C66B-44BA-8AAB-E67256E4BD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80" y="3780118"/>
            <a:ext cx="3416439" cy="256232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1F4BD40-20FD-4AB4-9C2B-010898A6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75" b="97813" l="2676" r="97659">
                        <a14:foregroundMark x1="65886" y1="9688" x2="65886" y2="9688"/>
                        <a14:foregroundMark x1="93311" y1="37188" x2="93311" y2="37188"/>
                        <a14:foregroundMark x1="97993" y1="36250" x2="97993" y2="36250"/>
                        <a14:foregroundMark x1="65886" y1="1875" x2="65886" y2="1875"/>
                        <a14:foregroundMark x1="6689" y1="21250" x2="6689" y2="21250"/>
                        <a14:foregroundMark x1="5686" y1="39688" x2="5686" y2="39688"/>
                        <a14:foregroundMark x1="71572" y1="97813" x2="71572" y2="97813"/>
                        <a14:foregroundMark x1="2676" y1="27500" x2="2676" y2="27500"/>
                        <a14:foregroundMark x1="42475" y1="29063" x2="42475" y2="29063"/>
                        <a14:foregroundMark x1="65217" y1="17500" x2="65217" y2="17500"/>
                        <a14:foregroundMark x1="59532" y1="54688" x2="59532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66" y="4168586"/>
            <a:ext cx="1423988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C85F46D-1CAF-4F5B-8A72-7ED19836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90000" l="10000" r="90000">
                        <a14:foregroundMark x1="65000" y1="72813" x2="65000" y2="72813"/>
                        <a14:foregroundMark x1="65000" y1="72813" x2="65000" y2="72813"/>
                        <a14:foregroundMark x1="72188" y1="55000" x2="72188" y2="55000"/>
                        <a14:foregroundMark x1="54375" y1="9688" x2="54375" y2="9688"/>
                        <a14:foregroundMark x1="79063" y1="81563" x2="79063" y2="81563"/>
                        <a14:foregroundMark x1="88125" y1="80625" x2="88125" y2="80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901" y="4004152"/>
            <a:ext cx="1688435" cy="1688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767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865722-92A0-4ED6-AC29-49FC803D6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4" y="2544856"/>
            <a:ext cx="4280647" cy="32104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BABF89-9E3B-438A-B72E-3111EB6D2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4679" y="1684244"/>
            <a:ext cx="4652682" cy="3489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1E6373-C962-42F3-97B0-6D438B1E5C1F}"/>
              </a:ext>
            </a:extLst>
          </p:cNvPr>
          <p:cNvSpPr txBox="1"/>
          <p:nvPr/>
        </p:nvSpPr>
        <p:spPr>
          <a:xfrm>
            <a:off x="1358153" y="941294"/>
            <a:ext cx="2555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«Цветные льдинки»</a:t>
            </a:r>
          </a:p>
        </p:txBody>
      </p:sp>
    </p:spTree>
    <p:extLst>
      <p:ext uri="{BB962C8B-B14F-4D97-AF65-F5344CB8AC3E}">
        <p14:creationId xmlns:p14="http://schemas.microsoft.com/office/powerpoint/2010/main" val="3036624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5318E-9DCB-4038-A895-32C8532518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B41455-D51A-4C27-A156-C03246511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9" y="645457"/>
            <a:ext cx="3536575" cy="26524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B02D59-04A2-4E65-AAC7-94EEEB5531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0" y="3328144"/>
            <a:ext cx="3724834" cy="27936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7C32E7-EB5D-4068-8523-A6C4F47D85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59" y="3429000"/>
            <a:ext cx="3536575" cy="2652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95706C-E484-46A1-9F3F-1FDB0D73854F}"/>
              </a:ext>
            </a:extLst>
          </p:cNvPr>
          <p:cNvSpPr txBox="1"/>
          <p:nvPr/>
        </p:nvSpPr>
        <p:spPr>
          <a:xfrm>
            <a:off x="1259858" y="1475819"/>
            <a:ext cx="2612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 красок»</a:t>
            </a:r>
          </a:p>
        </p:txBody>
      </p:sp>
    </p:spTree>
    <p:extLst>
      <p:ext uri="{BB962C8B-B14F-4D97-AF65-F5344CB8AC3E}">
        <p14:creationId xmlns:p14="http://schemas.microsoft.com/office/powerpoint/2010/main" val="167655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4A9CA-1B59-4BC6-BD61-DF5A52F3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BC0F79-8B11-4007-9ECE-F468DE8E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B34846C-3657-4112-A2B0-FE57CE36C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4015D-3EDC-453C-933E-8B4A83A2EEF4}"/>
              </a:ext>
            </a:extLst>
          </p:cNvPr>
          <p:cNvSpPr txBox="1"/>
          <p:nvPr/>
        </p:nvSpPr>
        <p:spPr>
          <a:xfrm>
            <a:off x="628651" y="681038"/>
            <a:ext cx="804470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творческий, познавательно - исследовательский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Продолжительность: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долгосрочный (с 25 сентября  - 15 декабря 2023 года)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проекта: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родители, воспитатели, дети младшей группы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Возраст детей:</a:t>
            </a: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3 - 4 года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550A84-69A4-42D0-9CB6-2D51688DBA73}"/>
              </a:ext>
            </a:extLst>
          </p:cNvPr>
          <p:cNvSpPr txBox="1"/>
          <p:nvPr/>
        </p:nvSpPr>
        <p:spPr>
          <a:xfrm>
            <a:off x="470647" y="2289986"/>
            <a:ext cx="8148918" cy="354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Актуальность.</a:t>
            </a:r>
          </a:p>
          <a:p>
            <a:pPr algn="just"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творческой личности – одна из важных задач педагогической теории и практики на современном этапе. Решение её уже должно начаться в дошкольном детстве. Наиболее эффективное средство для этого – изобразительная деятельность в детском саду. Одним из условий развития детского творчества на занятиях изобразительной деятельностью является использование разных изобразительных материалов, которые обогащают художественный опыт детей и позволяют им испытывать радость от результатов своего труда. Использование разнообразных изобразительных техник способствует развитию воображения, фантазии, творческой самостоятельности детей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680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5E114-840E-4E25-8F08-D60FACE79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17" y="3329830"/>
            <a:ext cx="3814483" cy="28608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9DCCAE-5C3C-42AF-8916-D23914339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812" y="3329830"/>
            <a:ext cx="3814483" cy="28608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3C1BDE-3664-4C62-9411-01C0C9D1DB48}"/>
              </a:ext>
            </a:extLst>
          </p:cNvPr>
          <p:cNvSpPr txBox="1"/>
          <p:nvPr/>
        </p:nvSpPr>
        <p:spPr>
          <a:xfrm>
            <a:off x="2664758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7CF4A-737F-4BFF-80F8-176723F94A0D}"/>
              </a:ext>
            </a:extLst>
          </p:cNvPr>
          <p:cNvSpPr txBox="1"/>
          <p:nvPr/>
        </p:nvSpPr>
        <p:spPr>
          <a:xfrm>
            <a:off x="1976718" y="1471990"/>
            <a:ext cx="594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</a:rPr>
              <a:t>Просмотр мультфильма </a:t>
            </a:r>
            <a:r>
              <a:rPr lang="en-US" b="1" dirty="0">
                <a:latin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</a:rPr>
              <a:t>Учим цвета</a:t>
            </a:r>
            <a:r>
              <a:rPr lang="en-US" b="1" dirty="0">
                <a:latin typeface="Times New Roman" panose="02020603050405020304" pitchFamily="18" charset="0"/>
              </a:rPr>
              <a:t>»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</a:rPr>
              <a:t>Просмотр презентации </a:t>
            </a:r>
            <a:r>
              <a:rPr lang="en-US" b="1" dirty="0">
                <a:latin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</a:rPr>
              <a:t>Кто такой художник?</a:t>
            </a:r>
            <a:r>
              <a:rPr lang="en-US" b="1" dirty="0">
                <a:latin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105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315B6-9BEB-40A5-A0C9-217F18E8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50C45-6E28-4EC3-910C-FCFC34983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2844601-D21F-430E-860D-C86F8A850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r="29492"/>
          <a:stretch/>
        </p:blipFill>
        <p:spPr>
          <a:xfrm rot="5400000">
            <a:off x="1089586" y="172791"/>
            <a:ext cx="2559692" cy="348156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C24F48-0D98-4081-A390-5E5A82275F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3389838"/>
            <a:ext cx="3800736" cy="28505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1CD5A3-B6E0-4143-8229-45979F2C6F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7"/>
          <a:stretch/>
        </p:blipFill>
        <p:spPr>
          <a:xfrm rot="5400000">
            <a:off x="897826" y="3354801"/>
            <a:ext cx="2943212" cy="2835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9CC9CE-5552-4825-8559-95E3D6B859B5}"/>
              </a:ext>
            </a:extLst>
          </p:cNvPr>
          <p:cNvSpPr txBox="1"/>
          <p:nvPr/>
        </p:nvSpPr>
        <p:spPr>
          <a:xfrm>
            <a:off x="4424082" y="470647"/>
            <a:ext cx="4006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E4A9D-297D-46B7-9B8F-8289A9553C9B}"/>
              </a:ext>
            </a:extLst>
          </p:cNvPr>
          <p:cNvSpPr txBox="1"/>
          <p:nvPr/>
        </p:nvSpPr>
        <p:spPr>
          <a:xfrm>
            <a:off x="4110215" y="839979"/>
            <a:ext cx="44051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Е.Пермяк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«Волшебные краски»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</a:rPr>
              <a:t>Чтение </a:t>
            </a:r>
            <a:r>
              <a:rPr lang="en-US" sz="1800" dirty="0">
                <a:latin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</a:rPr>
              <a:t>Три веселых краски</a:t>
            </a:r>
            <a:r>
              <a:rPr lang="en-US" sz="1800" dirty="0">
                <a:latin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</a:rPr>
              <a:t>Чтение рассказа Ю. Смольников </a:t>
            </a:r>
            <a:r>
              <a:rPr lang="en-US" sz="1800" dirty="0">
                <a:latin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</a:rPr>
              <a:t>Сказки про краски</a:t>
            </a:r>
            <a:r>
              <a:rPr lang="en-US" sz="1800" dirty="0">
                <a:latin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</a:rPr>
              <a:t>В. Сутеев «Петух и краски», </a:t>
            </a:r>
            <a:r>
              <a:rPr lang="en-US" sz="1800" dirty="0">
                <a:latin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</a:rPr>
              <a:t>Краски природы</a:t>
            </a:r>
            <a:r>
              <a:rPr lang="en-US" sz="1800" dirty="0">
                <a:latin typeface="Times New Roman" panose="02020603050405020304" pitchFamily="18" charset="0"/>
              </a:rPr>
              <a:t>»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</a:rPr>
              <a:t>Составление рассказа </a:t>
            </a:r>
            <a:r>
              <a:rPr lang="en-US" sz="1800" dirty="0">
                <a:latin typeface="Times New Roman" panose="02020603050405020304" pitchFamily="18" charset="0"/>
              </a:rPr>
              <a:t>«</a:t>
            </a:r>
            <a:r>
              <a:rPr lang="ru-RU" sz="1800" dirty="0">
                <a:latin typeface="Times New Roman" panose="02020603050405020304" pitchFamily="18" charset="0"/>
              </a:rPr>
              <a:t>Мой любимый цвет</a:t>
            </a:r>
            <a:r>
              <a:rPr lang="en-US" sz="1800" dirty="0">
                <a:latin typeface="Times New Roman" panose="02020603050405020304" pitchFamily="18" charset="0"/>
              </a:rPr>
              <a:t>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9890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D315B6-9BEB-40A5-A0C9-217F18E8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550C45-6E28-4EC3-910C-FCFC3498340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E138637D-532E-4C8E-8FD6-AE99F60757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4114800" y="2846294"/>
            <a:ext cx="5652247" cy="565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7D53A79-EE70-4577-81F4-03E72DE97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690689"/>
            <a:ext cx="580178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EDCA77-B734-436E-8D98-B52B97418C53}"/>
              </a:ext>
            </a:extLst>
          </p:cNvPr>
          <p:cNvSpPr txBox="1"/>
          <p:nvPr/>
        </p:nvSpPr>
        <p:spPr>
          <a:xfrm>
            <a:off x="914400" y="815973"/>
            <a:ext cx="6968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Свободное рисование, раскрашивание раскрасок</a:t>
            </a:r>
          </a:p>
        </p:txBody>
      </p:sp>
    </p:spTree>
    <p:extLst>
      <p:ext uri="{BB962C8B-B14F-4D97-AF65-F5344CB8AC3E}">
        <p14:creationId xmlns:p14="http://schemas.microsoft.com/office/powerpoint/2010/main" val="2238145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FF27B3-F241-434E-81EA-A6C8ADBB1D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E81D66-1DDB-40B8-AD7F-15F4EAB31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4800" y="1042192"/>
            <a:ext cx="2683677" cy="20127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FAF86C-DC47-4AAD-A238-11C2994CE8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4" y="586203"/>
            <a:ext cx="3790395" cy="28427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C0FA3-4740-4F0B-A3BF-F6598767F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66" y="3510940"/>
            <a:ext cx="3602134" cy="270160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1C26C0-4EE3-4323-B8FC-2ED34239CDD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1" t="11961" r="7941" b="16470"/>
          <a:stretch/>
        </p:blipFill>
        <p:spPr>
          <a:xfrm>
            <a:off x="5272926" y="3551107"/>
            <a:ext cx="2632268" cy="2661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0F516A-9CA2-49DE-A7A7-578EFC9644FF}"/>
              </a:ext>
            </a:extLst>
          </p:cNvPr>
          <p:cNvSpPr txBox="1"/>
          <p:nvPr/>
        </p:nvSpPr>
        <p:spPr>
          <a:xfrm>
            <a:off x="2905817" y="255460"/>
            <a:ext cx="379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Настольно-печатные игры</a:t>
            </a:r>
          </a:p>
        </p:txBody>
      </p:sp>
    </p:spTree>
    <p:extLst>
      <p:ext uri="{BB962C8B-B14F-4D97-AF65-F5344CB8AC3E}">
        <p14:creationId xmlns:p14="http://schemas.microsoft.com/office/powerpoint/2010/main" val="2207590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9116F-ED03-46A3-B4B7-69AD2CDD0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7" y="591670"/>
            <a:ext cx="3617261" cy="2712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D214F0-818A-4D2E-A9EE-26FB32F8A4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91670"/>
            <a:ext cx="3617260" cy="27129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A38597-0E59-4296-BE9C-8E4C5D7E3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79" y="3429000"/>
            <a:ext cx="3617261" cy="2712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37E334-C7E7-4A6E-9078-81A0F00062B0}"/>
              </a:ext>
            </a:extLst>
          </p:cNvPr>
          <p:cNvSpPr txBox="1"/>
          <p:nvPr/>
        </p:nvSpPr>
        <p:spPr>
          <a:xfrm>
            <a:off x="1381796" y="4571999"/>
            <a:ext cx="3010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«Оттиск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штампиками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97713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75318E-9DCB-4038-A895-32C8532518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71CF6C-8C54-497F-B551-9EEB2E7C7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2604" r="4688"/>
          <a:stretch/>
        </p:blipFill>
        <p:spPr>
          <a:xfrm>
            <a:off x="1862418" y="1571232"/>
            <a:ext cx="5419164" cy="4735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20EC8B-52EE-497E-99F4-71F0C55D742B}"/>
              </a:ext>
            </a:extLst>
          </p:cNvPr>
          <p:cNvSpPr txBox="1"/>
          <p:nvPr/>
        </p:nvSpPr>
        <p:spPr>
          <a:xfrm>
            <a:off x="2608729" y="820271"/>
            <a:ext cx="334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«Детского творчества»</a:t>
            </a:r>
          </a:p>
        </p:txBody>
      </p:sp>
    </p:spTree>
    <p:extLst>
      <p:ext uri="{BB962C8B-B14F-4D97-AF65-F5344CB8AC3E}">
        <p14:creationId xmlns:p14="http://schemas.microsoft.com/office/powerpoint/2010/main" val="1374629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76B2E-D758-4878-AB98-564881FAC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6" y="790013"/>
            <a:ext cx="4428566" cy="24910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14B3AC-2CB7-45B2-80C1-C604F2B28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160" y="1359273"/>
            <a:ext cx="3104590" cy="4139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227B0-AC2D-415F-833C-3845278584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63" y="3428999"/>
            <a:ext cx="2935937" cy="2935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216A2C-80EB-4706-BAF9-B9C4E47D4DCF}"/>
              </a:ext>
            </a:extLst>
          </p:cNvPr>
          <p:cNvSpPr txBox="1"/>
          <p:nvPr/>
        </p:nvSpPr>
        <p:spPr>
          <a:xfrm>
            <a:off x="3561149" y="500017"/>
            <a:ext cx="172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«Рисуем дома»</a:t>
            </a:r>
          </a:p>
        </p:txBody>
      </p:sp>
    </p:spTree>
    <p:extLst>
      <p:ext uri="{BB962C8B-B14F-4D97-AF65-F5344CB8AC3E}">
        <p14:creationId xmlns:p14="http://schemas.microsoft.com/office/powerpoint/2010/main" val="14956737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31346-B623-442F-AF6C-3DE09D3FE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202392"/>
            <a:ext cx="3339912" cy="44532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9C5565-2D3D-4A41-B6AB-E9A9D2D11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27" y="812720"/>
            <a:ext cx="2738156" cy="52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12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F81EEC-F33C-4610-B25E-DEF85A0E5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45" y="658906"/>
            <a:ext cx="2796055" cy="32272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00CA7E-E187-42E2-A7F0-9B8CDEA8C9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70" y="3964108"/>
            <a:ext cx="4966635" cy="22349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CD3656-7043-4CD2-8DDD-A30B4883DA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76" y="1088165"/>
            <a:ext cx="4213207" cy="236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697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27FC9A-E7D0-4097-AB05-DED318D94F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18" y="1048871"/>
            <a:ext cx="2496110" cy="44375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01D020-E93F-4618-872D-AFC17D3F6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55" y="645459"/>
            <a:ext cx="2275242" cy="50560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51B301-48F8-40E3-939A-044E5B1FD9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142" y="1586753"/>
            <a:ext cx="2765099" cy="368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11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2C689-F7FE-44E7-B059-F3EDD4B7B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3D43CC-2E12-4A18-BB30-7E6BFABFF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32632C-9111-4F83-BE2E-9FBA159BE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2CA092-0B16-4205-AE11-94B7FAEBFC1F}"/>
              </a:ext>
            </a:extLst>
          </p:cNvPr>
          <p:cNvSpPr txBox="1"/>
          <p:nvPr/>
        </p:nvSpPr>
        <p:spPr>
          <a:xfrm>
            <a:off x="322729" y="547025"/>
            <a:ext cx="8525436" cy="5887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развитие познавательных и творческих способностей детей средствами художественного творчества.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обучать приемам разных (традиционного и нетрадиционного) техник рисования и способам изображения с использованием различных материалов;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вызвать интерес к различным изобразительным материалам и желание действовать с ними;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учить смешивать краски для получения новых цветов и оттенков;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Развивающие.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создавать условия для свободного экспериментирования с художественными материалами;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•формировать коммуникативную компетентность;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развивать у детей дошкольного возраста мелкую моторику рук и зрительно-моторную координацию.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Воспитательные.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•воспитывать доброжелательное отношение друг к другу, аккуратность и дисциплину.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детьми.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•воспитывать умение видеть красоту природы и бережное отношение к ней.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620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78612F-070B-49E7-8FB8-EF1BB5820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83" y="1680883"/>
            <a:ext cx="3388659" cy="45182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17FF51-910F-49FB-92B3-287E2F58B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95037"/>
            <a:ext cx="3778617" cy="28339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EB919E-7026-4CCC-96C3-D5D1842068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531535"/>
            <a:ext cx="3778617" cy="2833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11FF8B-CD13-43B6-BDA0-0392A6B3297D}"/>
              </a:ext>
            </a:extLst>
          </p:cNvPr>
          <p:cNvSpPr txBox="1"/>
          <p:nvPr/>
        </p:nvSpPr>
        <p:spPr>
          <a:xfrm>
            <a:off x="-295835" y="658905"/>
            <a:ext cx="6003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«Вот зима, кругом бело!»</a:t>
            </a:r>
          </a:p>
        </p:txBody>
      </p:sp>
    </p:spTree>
    <p:extLst>
      <p:ext uri="{BB962C8B-B14F-4D97-AF65-F5344CB8AC3E}">
        <p14:creationId xmlns:p14="http://schemas.microsoft.com/office/powerpoint/2010/main" val="3342970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1374C-2CA9-4EE0-BCFC-AB837497FB29}"/>
              </a:ext>
            </a:extLst>
          </p:cNvPr>
          <p:cNvSpPr txBox="1"/>
          <p:nvPr/>
        </p:nvSpPr>
        <p:spPr>
          <a:xfrm flipH="1">
            <a:off x="705970" y="726141"/>
            <a:ext cx="77320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парциальной программе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И.А.Лыковой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«Цветные ладошки»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2023 года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детей – ниже-среднего (15%)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детей – соответствуют возрасту (73%)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детей – высокий уровень развития (12%)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829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FF27B3-F241-434E-81EA-A6C8ADBB1D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48780-7960-4E78-A4F6-0CA2E7436697}"/>
              </a:ext>
            </a:extLst>
          </p:cNvPr>
          <p:cNvSpPr txBox="1"/>
          <p:nvPr/>
        </p:nvSpPr>
        <p:spPr>
          <a:xfrm>
            <a:off x="564776" y="995082"/>
            <a:ext cx="792031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PT Sans" panose="020B0503020203020204" pitchFamily="34" charset="-52"/>
              </a:rPr>
              <a:t>Заключение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проделанной работы видно, что у детей появился интерес к рисованию. Они стали творчески всматриваться в окружающий мир, находить разные оттенки, приобрели опыт эстетического восприятия, большинство детей различают и называют цвета, стараются рисовать аккуратно, познакомились 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некоторыми нетрадиционными способами рисования.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Дети научились промывать кисть после работы,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осушивать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 салфетку и 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ласть кисть на подставку.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рисования дети приносят свои рисунки для выставки. Оценивают свои рисунки. </a:t>
            </a:r>
          </a:p>
          <a:p>
            <a:pPr algn="just"/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родители с удовольствием рассматривают, фотографируют работы детей в раздевальной комнате, отмечая, что с каждым разом рисунки становятся интереснее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ярче, красочнее.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789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FF27B3-F241-434E-81EA-A6C8ADBB1D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3562274-16E6-41EB-A6FE-0A73E3EE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141" y="4200611"/>
            <a:ext cx="1781362" cy="19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29A71DD-4B49-4EA6-A0C5-54391001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64" y="4025798"/>
            <a:ext cx="1961250" cy="207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8095AD-5159-44D5-AF99-929214287EFF}"/>
              </a:ext>
            </a:extLst>
          </p:cNvPr>
          <p:cNvSpPr/>
          <p:nvPr/>
        </p:nvSpPr>
        <p:spPr>
          <a:xfrm>
            <a:off x="1292229" y="2093276"/>
            <a:ext cx="67478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3195612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84E91-665D-4936-9A1E-70B0457F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3CE352-05B3-46B0-BAE3-33157EFF3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553D3-BF22-4CE4-A985-040046E9E3D5}"/>
              </a:ext>
            </a:extLst>
          </p:cNvPr>
          <p:cNvSpPr txBox="1"/>
          <p:nvPr/>
        </p:nvSpPr>
        <p:spPr>
          <a:xfrm>
            <a:off x="628650" y="681037"/>
            <a:ext cx="7886700" cy="2133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Новизна.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обучения дети получают знания о простейших закономерностях строения формы,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цветоведении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композиции, правилах рисования, а также о красоте природы и человеческих чувств. Рисование с использованием нетрадиционных техник изображения не утомляет детей, а наоборот вызывает стремление заниматься интересным делом. Им интересен сам процесс выполнения работы.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8209C9-92DA-4697-A904-ED35852A2C53}"/>
              </a:ext>
            </a:extLst>
          </p:cNvPr>
          <p:cNvSpPr txBox="1"/>
          <p:nvPr/>
        </p:nvSpPr>
        <p:spPr>
          <a:xfrm>
            <a:off x="628650" y="2814955"/>
            <a:ext cx="7886700" cy="3953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Предполагаемый результат: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реализации проекта, дети знакомятся с нетрадиционными способами рисования, учатся применять их на практике, оценивать свои и другие работы, делиться впечатлениями, происходит формирование творческой личности ребенка, развивается мелкая моторика рук, познавательная потребность в поиске нового.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будут знать: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 разнообразии техник нетрадиционного рисования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 свойствах и качествах различных материалов;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 технике безопасности во время работы.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будут уметь: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2E1B3D2-5F94-45C2-8180-89C893313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841385-02ED-401D-8894-9DE14C873482}"/>
              </a:ext>
            </a:extLst>
          </p:cNvPr>
          <p:cNvSpPr txBox="1"/>
          <p:nvPr/>
        </p:nvSpPr>
        <p:spPr>
          <a:xfrm>
            <a:off x="628649" y="1358153"/>
            <a:ext cx="7708527" cy="3554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реализации проекта, дети знакомятся с традиционными и нетрадиционными способами рисования, учатся применять их на практике, оценивать свои и другие работы, делиться впечатлениями, происходит формирование творческой личности ребенка, развивается мелкая моторика рук, познавательная потребность в поиске нового.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будут знать: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 разнообразии техник рисования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 свойствах и качествах различных материалов;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о технике безопасности во время работы.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413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D3B38-EA33-4234-BD1B-56F1FE8E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B7E871-6B1E-41C0-8705-A3082D1B7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6B0B5-F389-4B14-9400-B8B3057078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9DFDFD-A1F5-40E3-82E3-82B3614D1B88}"/>
              </a:ext>
            </a:extLst>
          </p:cNvPr>
          <p:cNvSpPr txBox="1"/>
          <p:nvPr/>
        </p:nvSpPr>
        <p:spPr>
          <a:xfrm>
            <a:off x="628650" y="612843"/>
            <a:ext cx="805815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будут уметь: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договариваться между собой при выполнении коллективной работы;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анализировать, определять соответствие форм, размеров, цвета, местоположения частей;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создавать индивидуальные работы;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использовать различные техники и способы создания рисунков;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аккуратно и экономно использовать материалы.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проектом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Подготовительный этап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1.Мониторинг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2.Разработка плана проекта.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Разработка перспективного тематического плана работы с детьми. Подготовка методической литературы.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Подготовка дидактического и практического материала для художественного творчества.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Анализ многообразия нетрадиционных художественных техник рисования, выявление из них наиболее подходящие для детей младшей группы.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Оформление информационно-просветительского материала для родителей в виде, папок-передвижек, материала в уголке для родителей.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376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91374C-2CA9-4EE0-BCFC-AB837497FB29}"/>
              </a:ext>
            </a:extLst>
          </p:cNvPr>
          <p:cNvSpPr txBox="1"/>
          <p:nvPr/>
        </p:nvSpPr>
        <p:spPr>
          <a:xfrm flipH="1">
            <a:off x="705970" y="726141"/>
            <a:ext cx="77320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парциальной программе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И.А.Лыковой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«Цветные ладошки»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2023 года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детей – ниже-среднего (45%)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детей – соответствуют возрасту (55%)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– высокий уровень развития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929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D3B38-EA33-4234-BD1B-56F1FE8E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6B0B5-F389-4B14-9400-B8B3057078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6A1C72-FB7C-47D2-9BEB-42B5D833578A}"/>
              </a:ext>
            </a:extLst>
          </p:cNvPr>
          <p:cNvSpPr txBox="1"/>
          <p:nvPr/>
        </p:nvSpPr>
        <p:spPr>
          <a:xfrm>
            <a:off x="1855694" y="681037"/>
            <a:ext cx="6535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этап. Реализация проекта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9B484-F9FE-4E5D-A14E-74F8FE0042F8}"/>
              </a:ext>
            </a:extLst>
          </p:cNvPr>
          <p:cNvSpPr txBox="1"/>
          <p:nvPr/>
        </p:nvSpPr>
        <p:spPr>
          <a:xfrm>
            <a:off x="1855693" y="1142702"/>
            <a:ext cx="5069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«Привяжем ниточки шарикам» 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1171952-39EE-438C-A43A-D2330859DB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-1074" r="15592" b="7072"/>
          <a:stretch/>
        </p:blipFill>
        <p:spPr>
          <a:xfrm rot="5400000">
            <a:off x="2231557" y="1028594"/>
            <a:ext cx="4573310" cy="5540189"/>
          </a:xfrm>
        </p:spPr>
      </p:pic>
    </p:spTree>
    <p:extLst>
      <p:ext uri="{BB962C8B-B14F-4D97-AF65-F5344CB8AC3E}">
        <p14:creationId xmlns:p14="http://schemas.microsoft.com/office/powerpoint/2010/main" val="3866417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D3B38-EA33-4234-BD1B-56F1FE8E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6B0B5-F389-4B14-9400-B8B3057078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FB40C036-F454-494E-B122-8BB3C9767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r="9409"/>
          <a:stretch/>
        </p:blipFill>
        <p:spPr>
          <a:xfrm>
            <a:off x="733705" y="1690689"/>
            <a:ext cx="3872753" cy="3616275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44BF75-4DE0-43BB-B319-D88F5F95E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r="5687" b="2418"/>
          <a:stretch/>
        </p:blipFill>
        <p:spPr>
          <a:xfrm>
            <a:off x="4659931" y="1847642"/>
            <a:ext cx="3855419" cy="3162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FBFC4B-A34E-4ABE-998A-337B8A1F82F7}"/>
              </a:ext>
            </a:extLst>
          </p:cNvPr>
          <p:cNvSpPr txBox="1"/>
          <p:nvPr/>
        </p:nvSpPr>
        <p:spPr>
          <a:xfrm>
            <a:off x="1075764" y="699674"/>
            <a:ext cx="6884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«Постираем платочки и полотенца»</a:t>
            </a:r>
          </a:p>
        </p:txBody>
      </p:sp>
    </p:spTree>
    <p:extLst>
      <p:ext uri="{BB962C8B-B14F-4D97-AF65-F5344CB8AC3E}">
        <p14:creationId xmlns:p14="http://schemas.microsoft.com/office/powerpoint/2010/main" val="1857792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C9612C-0E1F-41E5-8E1C-A1AA224CC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15C40B-EC6D-4D08-9B18-2A505DAAB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2745"/>
          <a:stretch/>
        </p:blipFill>
        <p:spPr>
          <a:xfrm>
            <a:off x="1492623" y="1230666"/>
            <a:ext cx="6158753" cy="49180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0A213-8D0F-44A9-B716-B3ADBC1B3DE0}"/>
              </a:ext>
            </a:extLst>
          </p:cNvPr>
          <p:cNvSpPr txBox="1"/>
          <p:nvPr/>
        </p:nvSpPr>
        <p:spPr>
          <a:xfrm>
            <a:off x="2931458" y="709331"/>
            <a:ext cx="278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«Дождик»</a:t>
            </a:r>
          </a:p>
        </p:txBody>
      </p:sp>
    </p:spTree>
    <p:extLst>
      <p:ext uri="{BB962C8B-B14F-4D97-AF65-F5344CB8AC3E}">
        <p14:creationId xmlns:p14="http://schemas.microsoft.com/office/powerpoint/2010/main" val="12919634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959</Words>
  <Application>Microsoft Office PowerPoint</Application>
  <PresentationFormat>Экран (4:3)</PresentationFormat>
  <Paragraphs>106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Экспериментирование «Окрашивание воды»</vt:lpstr>
      <vt:lpstr>Экспериментирование «На что похожа клякса?!»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Viny</dc:creator>
  <cp:lastModifiedBy>Viny</cp:lastModifiedBy>
  <cp:revision>30</cp:revision>
  <cp:lastPrinted>2024-08-12T16:51:34Z</cp:lastPrinted>
  <dcterms:created xsi:type="dcterms:W3CDTF">2023-12-07T18:04:59Z</dcterms:created>
  <dcterms:modified xsi:type="dcterms:W3CDTF">2024-08-12T17:02:22Z</dcterms:modified>
</cp:coreProperties>
</file>