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56" r:id="rId7"/>
    <p:sldId id="259" r:id="rId8"/>
    <p:sldId id="264" r:id="rId9"/>
    <p:sldId id="267" r:id="rId10"/>
    <p:sldId id="272" r:id="rId11"/>
    <p:sldId id="279" r:id="rId12"/>
    <p:sldId id="265" r:id="rId13"/>
    <p:sldId id="263" r:id="rId14"/>
    <p:sldId id="269" r:id="rId15"/>
    <p:sldId id="271" r:id="rId16"/>
    <p:sldId id="276" r:id="rId17"/>
    <p:sldId id="278" r:id="rId18"/>
    <p:sldId id="266" r:id="rId19"/>
    <p:sldId id="268" r:id="rId20"/>
    <p:sldId id="270" r:id="rId21"/>
    <p:sldId id="273" r:id="rId22"/>
    <p:sldId id="274" r:id="rId23"/>
    <p:sldId id="275" r:id="rId24"/>
    <p:sldId id="281" r:id="rId25"/>
    <p:sldId id="277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DBC6-F787-4B69-BB04-FC06AC24833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7B0C-D94E-4C08-8EC2-2330C7DBE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Movavi%20Library\&#1087;&#1077;&#1088;&#1077;&#1089;&#1086;&#1083;&#1080;&#1083;.mp4" TargetMode="Externa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 пожаловать в страну выученных уроков! Удачного вам путешествия!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vao.mos.ru/upload/news_photo/02.01_uro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61082"/>
            <a:ext cx="273630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Большакова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Анастасия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48965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Подберите к следующим словам синонимы в необходимом роде.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/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Удача – (м.р.)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Мираж – (ж.р.)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Веер – (ср.р.)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Безделье – (ж.р.)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Дом – (ж.р.)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Сплетня – (м.р.)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Эпидемия – (м.р.)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>Искусство – (ср.р.)</a:t>
            </a:r>
            <a:r>
              <a:rPr lang="ru-RU" sz="2000" dirty="0" smtClean="0">
                <a:latin typeface="Segoe Script" pitchFamily="34" charset="0"/>
              </a:rPr>
              <a:t/>
            </a:r>
            <a:br>
              <a:rPr lang="ru-RU" sz="2000" dirty="0" smtClean="0">
                <a:latin typeface="Segoe Script" pitchFamily="34" charset="0"/>
              </a:rPr>
            </a:br>
            <a:endParaRPr lang="ru-RU" sz="2000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076056" y="3861048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12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itchFamily="34" charset="0"/>
              </a:rPr>
              <a:t>            </a:t>
            </a:r>
            <a:r>
              <a:rPr lang="ru-RU" sz="2800" b="1" u="sng" dirty="0" smtClean="0">
                <a:latin typeface="Segoe Script" pitchFamily="34" charset="0"/>
              </a:rPr>
              <a:t>Перевертыши</a:t>
            </a:r>
            <a:r>
              <a:rPr lang="ru-RU" sz="2800" dirty="0" smtClean="0">
                <a:latin typeface="Segoe Script" pitchFamily="34" charset="0"/>
              </a:rPr>
              <a:t/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Догадайтесь, какие известные фразы здесь спрятаны.</a:t>
            </a:r>
            <a:r>
              <a:rPr lang="ru-RU" sz="2800" dirty="0" smtClean="0">
                <a:latin typeface="Segoe Script" pitchFamily="34" charset="0"/>
              </a:rPr>
              <a:t/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/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• Зайцам симпатизировать - дома не сидеть. (Волков бояться - в лес не ходить) 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• У орла один раз нечистый украл кружочек колбасы. (Вороне где-то бог послал кусочек сыра) 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• Слышу, спускается быстро из ямы извозчик, оседлавший сена тележку 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• Секунду умирай - секунду бездельничай.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Segoe Script" pitchFamily="34" charset="0"/>
              </a:rPr>
              <a:t/>
            </a:r>
            <a:br>
              <a:rPr lang="ru-RU" sz="2800" dirty="0" smtClean="0">
                <a:latin typeface="Segoe Script" pitchFamily="34" charset="0"/>
              </a:rPr>
            </a:br>
            <a:endParaRPr lang="ru-RU" sz="2800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796136" y="4221088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fe-wellcome-risunok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5-конечная звезда 4"/>
          <p:cNvSpPr/>
          <p:nvPr/>
        </p:nvSpPr>
        <p:spPr>
          <a:xfrm>
            <a:off x="-180528" y="548680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836712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itchFamily="34" charset="0"/>
              </a:rPr>
              <a:t>Какие местоимения мешают ехать по дороге?</a:t>
            </a:r>
            <a:endParaRPr lang="ru-RU" sz="4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fe-wellcome-risunok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Segoe Script" pitchFamily="34" charset="0"/>
              </a:rPr>
              <a:t>Назовите 10 слов, что ДЕЛАЕТ осенний лист.</a:t>
            </a:r>
            <a:endParaRPr lang="ru-RU" sz="5400" b="1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796136" y="4221088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fe-wellcome-risunok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980728"/>
            <a:ext cx="667682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Segoe Script" pitchFamily="34" charset="0"/>
              </a:rPr>
              <a:t>Какой алфавит </a:t>
            </a:r>
            <a:br>
              <a:rPr lang="ru-RU" sz="5400" dirty="0" smtClean="0">
                <a:latin typeface="Segoe Script" pitchFamily="34" charset="0"/>
              </a:rPr>
            </a:br>
            <a:r>
              <a:rPr lang="ru-RU" sz="5400" dirty="0" smtClean="0">
                <a:latin typeface="Segoe Script" pitchFamily="34" charset="0"/>
              </a:rPr>
              <a:t>состоит всего </a:t>
            </a:r>
            <a:br>
              <a:rPr lang="ru-RU" sz="5400" dirty="0" smtClean="0">
                <a:latin typeface="Segoe Script" pitchFamily="34" charset="0"/>
              </a:rPr>
            </a:br>
            <a:r>
              <a:rPr lang="ru-RU" sz="5400" dirty="0" smtClean="0">
                <a:latin typeface="Segoe Script" pitchFamily="34" charset="0"/>
              </a:rPr>
              <a:t>из 6 букв? 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796136" y="4221088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fe-wellcome-risunok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476672"/>
            <a:ext cx="64087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itchFamily="34" charset="0"/>
              </a:rPr>
              <a:t>Сочините буриме.</a:t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dirty="0" smtClean="0">
                <a:latin typeface="Segoe Script" pitchFamily="34" charset="0"/>
              </a:rPr>
              <a:t/>
            </a:r>
            <a:br>
              <a:rPr lang="ru-RU" sz="2800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1.Цветок – мотылек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зовущий – цветущий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/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2. Картинка – рябинка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голодный - угодный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scre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4283968" cy="2996952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-396552" y="908720"/>
            <a:ext cx="3491880" cy="23762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4" action="ppaction://hlinksldjump"/>
              </a:rPr>
              <a:t>ВЕРНУТЬСЯ </a:t>
            </a:r>
            <a:br>
              <a:rPr lang="ru-RU" dirty="0" smtClean="0">
                <a:hlinkClick r:id="rId4" action="ppaction://hlinksldjump"/>
              </a:rPr>
            </a:br>
            <a:r>
              <a:rPr lang="ru-RU" dirty="0" smtClean="0">
                <a:hlinkClick r:id="rId4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cafe-wellcome-risunok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2778" name="Picture 10" descr="hello_html_6d22d4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5544616" cy="1872208"/>
          </a:xfrm>
          <a:prstGeom prst="rect">
            <a:avLst/>
          </a:prstGeom>
          <a:noFill/>
        </p:spPr>
      </p:pic>
      <p:pic>
        <p:nvPicPr>
          <p:cNvPr id="32780" name="Picture 12" descr="hello_html_34b252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5787556" cy="2216121"/>
          </a:xfrm>
          <a:prstGeom prst="rect">
            <a:avLst/>
          </a:prstGeom>
          <a:noFill/>
        </p:spPr>
      </p:pic>
      <p:pic>
        <p:nvPicPr>
          <p:cNvPr id="32782" name="Picture 14" descr="hello_html_1f0c7a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6120680" cy="2130452"/>
          </a:xfrm>
          <a:prstGeom prst="rect">
            <a:avLst/>
          </a:prstGeom>
          <a:noFill/>
        </p:spPr>
      </p:pic>
      <p:sp>
        <p:nvSpPr>
          <p:cNvPr id="12" name="5-конечная звезда 11"/>
          <p:cNvSpPr/>
          <p:nvPr/>
        </p:nvSpPr>
        <p:spPr>
          <a:xfrm>
            <a:off x="5759624" y="4437112"/>
            <a:ext cx="3384376" cy="2276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6" action="ppaction://hlinksldjump"/>
              </a:rPr>
              <a:t>ВЕРНУТЬСЯ </a:t>
            </a:r>
            <a:br>
              <a:rPr lang="ru-RU" dirty="0" smtClean="0">
                <a:hlinkClick r:id="rId6" action="ppaction://hlinksldjump"/>
              </a:rPr>
            </a:br>
            <a:r>
              <a:rPr lang="ru-RU" dirty="0" smtClean="0">
                <a:hlinkClick r:id="rId6" action="ppaction://hlinksldjump"/>
              </a:rPr>
              <a:t>К ВЫБОРУ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188640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itchFamily="34" charset="0"/>
              </a:rPr>
              <a:t>Отгадайте ребусы и дайте определение получившимся ответам.</a:t>
            </a:r>
            <a:endParaRPr lang="ru-RU" sz="2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cafe-wellcome-risunok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5842" name="Picture 2" descr="https://img.kamaran.ru/originals/tour/d1393ca6400e7d9835dc67248d54bf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7473" y="0"/>
            <a:ext cx="3789165" cy="314096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35844" name="Picture 4" descr="https://i4.photo.2gis.com/images/geo/32/4503599659565464_2d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0570" y="3356992"/>
            <a:ext cx="4993430" cy="350100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35846" name="Picture 6" descr="https://zhiznonline.ru/wp-content/uploads/2018/10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9940" y="0"/>
            <a:ext cx="4674060" cy="314096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5848" name="Picture 8" descr="http://static.esosedi.org/fiber/219583/fit/1400x1000/glavnyiy_yarmarochnyiy_d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89648"/>
            <a:ext cx="4248472" cy="3168352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pic>
        <p:nvPicPr>
          <p:cNvPr id="35850" name="Picture 10" descr="https://pbs.twimg.com/media/DIs8lHrXUAATdz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412776"/>
            <a:ext cx="4632942" cy="35283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10" name="5-конечная звезда 9"/>
          <p:cNvSpPr/>
          <p:nvPr/>
        </p:nvSpPr>
        <p:spPr>
          <a:xfrm>
            <a:off x="2699792" y="-819472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8" action="ppaction://hlinksldjump"/>
              </a:rPr>
              <a:t>ВЕРНУТЬСЯ </a:t>
            </a:r>
            <a:br>
              <a:rPr lang="ru-RU" dirty="0" smtClean="0">
                <a:hlinkClick r:id="rId8" action="ppaction://hlinksldjump"/>
              </a:rPr>
            </a:br>
            <a:r>
              <a:rPr lang="ru-RU" dirty="0" smtClean="0">
                <a:hlinkClick r:id="rId8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62068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Угадайте название произведения по </a:t>
            </a:r>
            <a:r>
              <a:rPr lang="ru-RU" sz="2400" b="1" dirty="0" err="1" smtClean="0">
                <a:latin typeface="Segoe Script" pitchFamily="34" charset="0"/>
              </a:rPr>
              <a:t>эмоджи</a:t>
            </a:r>
            <a:r>
              <a:rPr lang="ru-RU" sz="2400" b="1" dirty="0" smtClean="0">
                <a:latin typeface="Segoe Script" pitchFamily="34" charset="0"/>
              </a:rPr>
              <a:t>: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6" name="Рисунок 5" descr="27707515-6586110-1076775-14-0-1541838161-1541838171-728-1-1541838171-728-32e9147584-1542013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556792"/>
            <a:ext cx="3873042" cy="1596034"/>
          </a:xfrm>
          <a:prstGeom prst="rect">
            <a:avLst/>
          </a:prstGeom>
        </p:spPr>
      </p:pic>
      <p:pic>
        <p:nvPicPr>
          <p:cNvPr id="1026" name="Picture 2" descr="https://ne-kurim.ru/forum/attachments/kniga1-png.616095/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3456384" cy="1968252"/>
          </a:xfrm>
          <a:prstGeom prst="rect">
            <a:avLst/>
          </a:prstGeom>
          <a:noFill/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12976"/>
            <a:ext cx="2948186" cy="2211140"/>
          </a:xfrm>
          <a:prstGeom prst="rect">
            <a:avLst/>
          </a:prstGeom>
        </p:spPr>
      </p:pic>
      <p:pic>
        <p:nvPicPr>
          <p:cNvPr id="10" name="Рисунок 9" descr="ррррррррррррррррррр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05064"/>
            <a:ext cx="3888432" cy="2300306"/>
          </a:xfrm>
          <a:prstGeom prst="rect">
            <a:avLst/>
          </a:prstGeom>
        </p:spPr>
      </p:pic>
      <p:sp>
        <p:nvSpPr>
          <p:cNvPr id="11" name="5-конечная звезда 10"/>
          <p:cNvSpPr/>
          <p:nvPr/>
        </p:nvSpPr>
        <p:spPr>
          <a:xfrm>
            <a:off x="5796136" y="4221088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7" action="ppaction://hlinksldjump"/>
              </a:rPr>
              <a:t>ВЕРНУТЬСЯ </a:t>
            </a:r>
            <a:br>
              <a:rPr lang="ru-RU" dirty="0" smtClean="0">
                <a:hlinkClick r:id="rId7" action="ppaction://hlinksldjump"/>
              </a:rPr>
            </a:br>
            <a:r>
              <a:rPr lang="ru-RU" dirty="0" smtClean="0">
                <a:hlinkClick r:id="rId7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2" y="908720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itchFamily="34" charset="0"/>
              </a:rPr>
              <a:t>БУРЕМЕТР - ?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ВЕРИАЦИЯ - ? 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ГРАНДЕВУ - ?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КЕРАМИДА - ?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МЕЛКОСКОП - ?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НИМФОЗОРИЯ - ?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ТУГАМЕНТ - ?</a:t>
            </a:r>
            <a:endParaRPr lang="ru-RU" sz="4000" b="1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0" y="4221088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3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9650" y="0"/>
            <a:ext cx="3744350" cy="2996952"/>
          </a:xfrm>
        </p:spPr>
      </p:pic>
      <p:pic>
        <p:nvPicPr>
          <p:cNvPr id="15362" name="Picture 2" descr="https://ds05.infourok.ru/uploads/ex/11ff/000c0c66-e70c2513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3635896" cy="4149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713" y="1412776"/>
            <a:ext cx="3703258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Дверь в тайную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 комнату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8640"/>
            <a:ext cx="4608511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Сказочная шкатулка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4" name="Picture 4" descr="https://img2.freepng.ru/20180330/yke/kisspng-feather-gold-quill-card-snobs-gold-light-5abe4a768084a3.42472326152242034252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420888"/>
            <a:ext cx="3024336" cy="40050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33908" y="2780928"/>
            <a:ext cx="2210092" cy="19389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Перо </a:t>
            </a:r>
            <a:b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</a:b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русского </a:t>
            </a:r>
            <a:b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</a:b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языка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https://avatars.mds.yandex.net/get-zen_doc/162989/pub_5d485c9ddfdd2500adffcd28_5d485cada06eaf00ad224021/scale_120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9784" y="5302627"/>
            <a:ext cx="1944216" cy="15553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92280" y="4869160"/>
            <a:ext cx="2207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Всё прошли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78" name="Picture 2" descr="https://multiurok.ru/img/602414/image_5c3c8158f2c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752527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1052736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К какому произведению относится эта иллюстрация? </a:t>
            </a:r>
            <a:endParaRPr lang="ru-RU" sz="3200" b="1" dirty="0">
              <a:latin typeface="Segoe Script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427984" y="4581128"/>
            <a:ext cx="3384376" cy="2276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4" action="ppaction://hlinksldjump"/>
              </a:rPr>
              <a:t>ВЕРНУТЬСЯ </a:t>
            </a:r>
            <a:br>
              <a:rPr lang="ru-RU" dirty="0" smtClean="0">
                <a:hlinkClick r:id="rId4" action="ppaction://hlinksldjump"/>
              </a:rPr>
            </a:br>
            <a:r>
              <a:rPr lang="ru-RU" dirty="0" smtClean="0">
                <a:hlinkClick r:id="rId4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052736"/>
            <a:ext cx="55446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Чем отличается литературный жанр «святочный рассказ»? Приведите пример, какое произведение будет написано в этом жанре, докажите.</a:t>
            </a:r>
            <a:endParaRPr lang="ru-RU" sz="3200" b="1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51520" y="4221088"/>
            <a:ext cx="3384376" cy="2276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6096" y="134076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Откуда данный эпиграф? (что такое эпиграф?)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Кто разговаривает, как вы определили?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1028" name="Picture 4" descr="https://fsd.multiurok.ru/html/2017/11/12/s_5a084d482f9b5/img_s740412_4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5"/>
            <a:ext cx="4752528" cy="389551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e2b/00125daa-98d34a17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5940152" y="3356992"/>
            <a:ext cx="3456384" cy="23488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ересоли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548680"/>
            <a:ext cx="8108880" cy="5688632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-396552" y="4941168"/>
            <a:ext cx="3456384" cy="23488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5" action="ppaction://hlinksldjump"/>
              </a:rPr>
              <a:t>ВЕРНУТЬСЯ </a:t>
            </a:r>
            <a:br>
              <a:rPr lang="ru-RU" dirty="0" smtClean="0">
                <a:hlinkClick r:id="rId5" action="ppaction://hlinksldjump"/>
              </a:rPr>
            </a:br>
            <a:r>
              <a:rPr lang="ru-RU" dirty="0" smtClean="0">
                <a:hlinkClick r:id="rId5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900igr.net/up/datas/131751/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078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736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Команды, соберите части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мозаики, что у вас есть.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получилось?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hd.multiurok.ru/f/b/7/fb761249c2050bd3c95a585c2603fcce178c0b5c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canread.ru/wp-content/uploads/2017/04/5Az3HiS8V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ертикальный свиток 4">
            <a:hlinkClick r:id="rId3" action="ppaction://hlinksldjump"/>
          </p:cNvPr>
          <p:cNvSpPr/>
          <p:nvPr/>
        </p:nvSpPr>
        <p:spPr>
          <a:xfrm>
            <a:off x="3851920" y="620688"/>
            <a:ext cx="648072" cy="108012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>
            <a:hlinkClick r:id="rId4" action="ppaction://hlinksldjump"/>
          </p:cNvPr>
          <p:cNvSpPr/>
          <p:nvPr/>
        </p:nvSpPr>
        <p:spPr>
          <a:xfrm>
            <a:off x="323528" y="476672"/>
            <a:ext cx="648072" cy="108012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7647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Вертикальный свиток 8">
            <a:hlinkClick r:id="rId5" action="ppaction://hlinksldjump"/>
          </p:cNvPr>
          <p:cNvSpPr/>
          <p:nvPr/>
        </p:nvSpPr>
        <p:spPr>
          <a:xfrm>
            <a:off x="6660232" y="476672"/>
            <a:ext cx="648072" cy="1152128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04248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Вертикальный свиток 10">
            <a:hlinkClick r:id="rId6" action="ppaction://hlinksldjump"/>
          </p:cNvPr>
          <p:cNvSpPr/>
          <p:nvPr/>
        </p:nvSpPr>
        <p:spPr>
          <a:xfrm>
            <a:off x="3851920" y="2780928"/>
            <a:ext cx="648072" cy="108012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>
            <a:hlinkClick r:id="rId7" action="ppaction://hlinksldjump"/>
          </p:cNvPr>
          <p:cNvSpPr/>
          <p:nvPr/>
        </p:nvSpPr>
        <p:spPr>
          <a:xfrm>
            <a:off x="6948264" y="3068960"/>
            <a:ext cx="648072" cy="108012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95936" y="30689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Вертикальный свиток 14">
            <a:hlinkClick r:id="rId8" action="ppaction://hlinksldjump"/>
          </p:cNvPr>
          <p:cNvSpPr/>
          <p:nvPr/>
        </p:nvSpPr>
        <p:spPr>
          <a:xfrm>
            <a:off x="5868144" y="5229200"/>
            <a:ext cx="648072" cy="108012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12160" y="56612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.pinimg.com/originals/36/b9/3c/36b93c45c2cb8b2e10db60e1ed726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>
            <a:hlinkClick r:id="rId3" action="ppaction://hlinksldjump"/>
          </p:cNvPr>
          <p:cNvSpPr/>
          <p:nvPr/>
        </p:nvSpPr>
        <p:spPr>
          <a:xfrm>
            <a:off x="539552" y="4149080"/>
            <a:ext cx="1368152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hlinkClick r:id="rId4" action="ppaction://hlinksldjump"/>
          </p:cNvPr>
          <p:cNvSpPr/>
          <p:nvPr/>
        </p:nvSpPr>
        <p:spPr>
          <a:xfrm>
            <a:off x="395536" y="332656"/>
            <a:ext cx="1368152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4766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2930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блако 8">
            <a:hlinkClick r:id="rId5" action="ppaction://hlinksldjump"/>
          </p:cNvPr>
          <p:cNvSpPr/>
          <p:nvPr/>
        </p:nvSpPr>
        <p:spPr>
          <a:xfrm>
            <a:off x="7092280" y="476672"/>
            <a:ext cx="1368152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52320" y="6206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Облако 10">
            <a:hlinkClick r:id="rId6" action="ppaction://hlinksldjump"/>
          </p:cNvPr>
          <p:cNvSpPr/>
          <p:nvPr/>
        </p:nvSpPr>
        <p:spPr>
          <a:xfrm>
            <a:off x="8063880" y="1844824"/>
            <a:ext cx="1080120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16416" y="206084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3" name="Облако 12">
            <a:hlinkClick r:id="rId7" action="ppaction://hlinksldjump"/>
          </p:cNvPr>
          <p:cNvSpPr/>
          <p:nvPr/>
        </p:nvSpPr>
        <p:spPr>
          <a:xfrm>
            <a:off x="7812360" y="4797152"/>
            <a:ext cx="1331640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72400" y="49411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5" name="Облако 14">
            <a:hlinkClick r:id="rId8" action="ppaction://hlinksldjump"/>
          </p:cNvPr>
          <p:cNvSpPr/>
          <p:nvPr/>
        </p:nvSpPr>
        <p:spPr>
          <a:xfrm>
            <a:off x="1835696" y="6237312"/>
            <a:ext cx="1440160" cy="620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67744" y="63813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lanaservice.com/wp-content/uploads/2016/0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67544" y="908720"/>
            <a:ext cx="792088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0527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2843808" y="404664"/>
            <a:ext cx="792088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5220072" y="260648"/>
            <a:ext cx="792088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7380312" y="1052736"/>
            <a:ext cx="792088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59832" y="5486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3326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11967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3" name="Овал 12">
            <a:hlinkClick r:id="rId7" action="ppaction://hlinksldjump"/>
          </p:cNvPr>
          <p:cNvSpPr/>
          <p:nvPr/>
        </p:nvSpPr>
        <p:spPr>
          <a:xfrm>
            <a:off x="8172400" y="3068960"/>
            <a:ext cx="792088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88424" y="32849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5" name="Овал 14">
            <a:hlinkClick r:id="rId8" action="ppaction://hlinksldjump"/>
          </p:cNvPr>
          <p:cNvSpPr/>
          <p:nvPr/>
        </p:nvSpPr>
        <p:spPr>
          <a:xfrm>
            <a:off x="7812360" y="5517232"/>
            <a:ext cx="792088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028384" y="56612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836712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/>
            </a:r>
            <a:br>
              <a:rPr lang="ru-RU" sz="3600" b="1" dirty="0" smtClean="0">
                <a:latin typeface="Segoe Print" pitchFamily="2" charset="0"/>
              </a:rPr>
            </a:br>
            <a:r>
              <a:rPr lang="ru-RU" b="1" u="sng" dirty="0">
                <a:latin typeface="Segoe Print" pitchFamily="2" charset="0"/>
              </a:rPr>
              <a:t>Определите русский эквивалент данным иноязычным словам</a:t>
            </a:r>
            <a:r>
              <a:rPr lang="ru-RU" b="1" u="sng" dirty="0" smtClean="0">
                <a:latin typeface="Segoe Print" pitchFamily="2" charset="0"/>
              </a:rPr>
              <a:t>.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latin typeface="Segoe Print" pitchFamily="2" charset="0"/>
              </a:rPr>
              <a:t>Скульптор, апатия, цитадель, паритет, круиз, фальстарт, шоумен, оптимист, кампания, менеджер.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364088" y="4581128"/>
            <a:ext cx="3600400" cy="2160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74888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Segoe Print" pitchFamily="2" charset="0"/>
              </a:rPr>
              <a:t>Найдите общее прилагательное для этих слов. </a:t>
            </a:r>
            <a:br>
              <a:rPr lang="ru-RU" b="1" u="sng" dirty="0" smtClean="0">
                <a:latin typeface="Segoe Print" pitchFamily="2" charset="0"/>
              </a:rPr>
            </a:br>
            <a:r>
              <a:rPr lang="ru-RU" b="1" u="sng" dirty="0" smtClean="0">
                <a:latin typeface="Segoe Print" pitchFamily="2" charset="0"/>
              </a:rPr>
              <a:t>Будут ли различаться их значения в паре?</a:t>
            </a:r>
            <a:r>
              <a:rPr lang="ru-RU" sz="1600" b="1" dirty="0" smtClean="0">
                <a:latin typeface="Segoe Print" pitchFamily="2" charset="0"/>
              </a:rPr>
              <a:t/>
            </a:r>
            <a:br>
              <a:rPr lang="ru-RU" sz="1600" b="1" dirty="0" smtClean="0">
                <a:latin typeface="Segoe Print" pitchFamily="2" charset="0"/>
              </a:rPr>
            </a:br>
            <a:r>
              <a:rPr lang="ru-RU" sz="1600" b="1" dirty="0" smtClean="0">
                <a:latin typeface="Segoe Print" pitchFamily="2" charset="0"/>
              </a:rPr>
              <a:t/>
            </a:r>
            <a:br>
              <a:rPr lang="ru-RU" sz="1600" b="1" dirty="0" smtClean="0">
                <a:latin typeface="Segoe Print" pitchFamily="2" charset="0"/>
              </a:rPr>
            </a:br>
            <a:r>
              <a:rPr lang="ru-RU" sz="4400" b="1" dirty="0" smtClean="0">
                <a:latin typeface="Segoe Print" pitchFamily="2" charset="0"/>
              </a:rPr>
              <a:t/>
            </a:r>
            <a:br>
              <a:rPr lang="ru-RU" sz="4400" b="1" dirty="0" smtClean="0">
                <a:latin typeface="Segoe Print" pitchFamily="2" charset="0"/>
              </a:rPr>
            </a:br>
            <a:r>
              <a:rPr lang="ru-RU" sz="4400" b="1" dirty="0" smtClean="0">
                <a:latin typeface="Segoe Print" pitchFamily="2" charset="0"/>
              </a:rPr>
              <a:t>Лапа</a:t>
            </a:r>
            <a:r>
              <a:rPr lang="ru-RU" sz="4400" b="1" dirty="0">
                <a:latin typeface="Segoe Print" pitchFamily="2" charset="0"/>
              </a:rPr>
              <a:t> и </a:t>
            </a:r>
            <a:r>
              <a:rPr lang="ru-RU" sz="4400" b="1" dirty="0" smtClean="0">
                <a:latin typeface="Segoe Print" pitchFamily="2" charset="0"/>
              </a:rPr>
              <a:t>услуга</a:t>
            </a:r>
            <a:r>
              <a:rPr lang="ru-RU" sz="4400" b="1" dirty="0">
                <a:latin typeface="Segoe Print" pitchFamily="2" charset="0"/>
              </a:rPr>
              <a:t/>
            </a:r>
            <a:br>
              <a:rPr lang="ru-RU" sz="4400" b="1" dirty="0">
                <a:latin typeface="Segoe Print" pitchFamily="2" charset="0"/>
              </a:rPr>
            </a:br>
            <a:r>
              <a:rPr lang="ru-RU" sz="4400" b="1" dirty="0">
                <a:latin typeface="Segoe Print" pitchFamily="2" charset="0"/>
              </a:rPr>
              <a:t>След и ягода </a:t>
            </a:r>
            <a:br>
              <a:rPr lang="ru-RU" sz="4400" b="1" dirty="0">
                <a:latin typeface="Segoe Print" pitchFamily="2" charset="0"/>
              </a:rPr>
            </a:br>
            <a:r>
              <a:rPr lang="ru-RU" sz="4400" b="1" dirty="0">
                <a:latin typeface="Segoe Print" pitchFamily="2" charset="0"/>
              </a:rPr>
              <a:t>Ухо и душа </a:t>
            </a:r>
            <a:br>
              <a:rPr lang="ru-RU" sz="4400" b="1" dirty="0">
                <a:latin typeface="Segoe Print" pitchFamily="2" charset="0"/>
              </a:rPr>
            </a:br>
            <a:r>
              <a:rPr lang="ru-RU" sz="4400" b="1" dirty="0">
                <a:latin typeface="Segoe Print" pitchFamily="2" charset="0"/>
              </a:rPr>
              <a:t>Холодность и плавник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67544" y="5013176"/>
            <a:ext cx="2664296" cy="2016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58772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 rot="20801048">
            <a:off x="1154984" y="1052736"/>
            <a:ext cx="1235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Куда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52388">
            <a:off x="6702044" y="5069826"/>
            <a:ext cx="1365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Макар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629979">
            <a:off x="2655346" y="930238"/>
            <a:ext cx="1530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телята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48680"/>
            <a:ext cx="1523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гонял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4575437">
            <a:off x="7414738" y="1332306"/>
            <a:ext cx="1248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ежовые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8146" y="2967335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921" y="2060848"/>
            <a:ext cx="1729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рукавицы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562791">
            <a:off x="2284980" y="5606748"/>
            <a:ext cx="15116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седьмая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764704"/>
            <a:ext cx="11462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71283">
            <a:off x="7170018" y="2429233"/>
            <a:ext cx="14941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киселе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8283783">
            <a:off x="6205157" y="3209985"/>
            <a:ext cx="861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369462">
            <a:off x="3203848" y="4293096"/>
            <a:ext cx="1367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кануть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5013176"/>
            <a:ext cx="904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1628800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язык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9257870">
            <a:off x="2188246" y="2992449"/>
            <a:ext cx="15431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вертится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-108520" y="4293096"/>
            <a:ext cx="3384376" cy="25649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7048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Script" pitchFamily="34" charset="0"/>
              </a:rPr>
              <a:t>Найдите однокоренные слова и докажите свой выбор. </a:t>
            </a:r>
            <a:r>
              <a:rPr lang="ru-RU" sz="3600" dirty="0" smtClean="0">
                <a:latin typeface="Segoe Script" pitchFamily="34" charset="0"/>
              </a:rPr>
              <a:t/>
            </a:r>
            <a:br>
              <a:rPr lang="ru-RU" sz="3600" dirty="0" smtClean="0">
                <a:latin typeface="Segoe Script" pitchFamily="34" charset="0"/>
              </a:rPr>
            </a:br>
            <a:r>
              <a:rPr lang="ru-RU" sz="3600" dirty="0" smtClean="0">
                <a:latin typeface="Segoe Script" pitchFamily="34" charset="0"/>
              </a:rPr>
              <a:t/>
            </a:r>
            <a:br>
              <a:rPr lang="ru-RU" sz="3600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>Столовая, столешница, столяр, престол, столица, застолье, столп, столетник, настольный.</a:t>
            </a:r>
            <a:endParaRPr lang="ru-RU" sz="3600" b="1" dirty="0">
              <a:latin typeface="Segoe Script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0" y="4437112"/>
            <a:ext cx="3528392" cy="26369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hlinkClick r:id="rId3" action="ppaction://hlinksldjump"/>
              </a:rPr>
              <a:t>ВЕРНУТЬСЯ </a:t>
            </a:r>
            <a:br>
              <a:rPr lang="ru-RU" dirty="0" smtClean="0">
                <a:hlinkClick r:id="rId3" action="ppaction://hlinksldjump"/>
              </a:rPr>
            </a:br>
            <a:r>
              <a:rPr lang="ru-RU" dirty="0" smtClean="0">
                <a:hlinkClick r:id="rId3" action="ppaction://hlinksldjump"/>
              </a:rPr>
              <a:t>К ВЫБОРУ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179</Words>
  <Application>Microsoft Office PowerPoint</Application>
  <PresentationFormat>Экран (4:3)</PresentationFormat>
  <Paragraphs>73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Добро пожаловать в страну выученных уроков! Удачного вам путешествия!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страну выученных уроков! Удачного вам путешествия!</dc:title>
  <dc:creator>USER</dc:creator>
  <cp:lastModifiedBy>Анастасия Большакова</cp:lastModifiedBy>
  <cp:revision>70</cp:revision>
  <dcterms:created xsi:type="dcterms:W3CDTF">2020-01-28T18:32:03Z</dcterms:created>
  <dcterms:modified xsi:type="dcterms:W3CDTF">2024-08-28T16:06:26Z</dcterms:modified>
</cp:coreProperties>
</file>