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4"/>
  </p:notesMasterIdLst>
  <p:sldIdLst>
    <p:sldId id="256" r:id="rId2"/>
    <p:sldId id="277" r:id="rId3"/>
    <p:sldId id="278" r:id="rId4"/>
    <p:sldId id="273" r:id="rId5"/>
    <p:sldId id="272" r:id="rId6"/>
    <p:sldId id="284" r:id="rId7"/>
    <p:sldId id="285" r:id="rId8"/>
    <p:sldId id="286" r:id="rId9"/>
    <p:sldId id="283" r:id="rId10"/>
    <p:sldId id="281" r:id="rId11"/>
    <p:sldId id="287" r:id="rId12"/>
    <p:sldId id="288" r:id="rId13"/>
    <p:sldId id="289" r:id="rId14"/>
    <p:sldId id="295" r:id="rId15"/>
    <p:sldId id="296" r:id="rId16"/>
    <p:sldId id="290" r:id="rId17"/>
    <p:sldId id="291" r:id="rId18"/>
    <p:sldId id="292" r:id="rId19"/>
    <p:sldId id="293" r:id="rId20"/>
    <p:sldId id="294" r:id="rId21"/>
    <p:sldId id="266" r:id="rId22"/>
    <p:sldId id="267" r:id="rId2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4B4BF0-4070-467C-A30E-4E2C8AFA7D11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150036-3B37-40E4-8AA2-E5DE21EED12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3/26/2018</a:t>
            </a:fld>
            <a:endParaRPr lang="en-US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3/26/2018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3/26/2018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3/26/2018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3/26/2018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3/26/2018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3/26/2018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3/26/2018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3/26/2018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3/26/2018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3/26/2018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3/26/2018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zreni.ru/uploads/posts/2012-06/1339953321_139.png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47800" y="152400"/>
            <a:ext cx="7406640" cy="38862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/>
              <a:t>Исследовательский проект на тему</a:t>
            </a:r>
            <a:r>
              <a:rPr lang="ru-RU" sz="3600" b="1" dirty="0" smtClean="0"/>
              <a:t>:</a:t>
            </a:r>
            <a:br>
              <a:rPr lang="ru-RU" sz="3600" b="1" dirty="0" smtClean="0"/>
            </a:br>
            <a:r>
              <a:rPr lang="ru-RU" sz="5200" b="1" dirty="0" smtClean="0"/>
              <a:t/>
            </a:r>
            <a:br>
              <a:rPr lang="ru-RU" sz="5200" b="1" dirty="0" smtClean="0"/>
            </a:br>
            <a:r>
              <a:rPr lang="ru-RU" sz="5200" b="1" dirty="0" smtClean="0"/>
              <a:t>«МИР ТЕАТРА ГЛАЗАМИ ФИЗИКА»</a:t>
            </a:r>
            <a:endParaRPr lang="ru-RU" sz="5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47800" y="3352800"/>
            <a:ext cx="7406640" cy="3352800"/>
          </a:xfrm>
        </p:spPr>
        <p:txBody>
          <a:bodyPr>
            <a:normAutofit/>
          </a:bodyPr>
          <a:lstStyle/>
          <a:p>
            <a:endParaRPr lang="ru-RU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9445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chemeClr val="accent5"/>
                </a:solidFill>
              </a:rPr>
              <a:t>Акустика в древнем театре и современном театральном здании</a:t>
            </a:r>
            <a:endParaRPr lang="ru-RU" sz="3600" b="1" dirty="0">
              <a:solidFill>
                <a:schemeClr val="accent5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66800" y="1447800"/>
            <a:ext cx="7790688" cy="54102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800" i="1" dirty="0" smtClean="0"/>
              <a:t>Звук – физическое явление, которое представляет собой механические колебания, распространяющиеся классически в твердой, жидкой и газообразной средах.</a:t>
            </a:r>
          </a:p>
          <a:p>
            <a:pPr>
              <a:buFont typeface="Wingdings" pitchFamily="2" charset="2"/>
              <a:buChar char="v"/>
            </a:pPr>
            <a:r>
              <a:rPr lang="ru-RU" sz="2800" i="1" dirty="0" smtClean="0"/>
              <a:t>Звуковые (акустические) волны, воздействуя на слуховой аппарат человека, вызывают ощущение звука</a:t>
            </a:r>
            <a:r>
              <a:rPr lang="ru-RU" i="1" dirty="0" smtClean="0"/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4876800"/>
            <a:ext cx="2735263" cy="16684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9445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chemeClr val="accent5"/>
                </a:solidFill>
              </a:rPr>
              <a:t>Акустика в древнем театре и современном театральном здании</a:t>
            </a:r>
            <a:endParaRPr lang="ru-RU" sz="3600" b="1" dirty="0">
              <a:solidFill>
                <a:schemeClr val="accent5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66800" y="1447800"/>
            <a:ext cx="7790688" cy="54102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800" i="1" dirty="0" smtClean="0"/>
              <a:t>Акустика как раздел физики изучает структуру и производство звуковых волн.</a:t>
            </a:r>
          </a:p>
          <a:p>
            <a:pPr>
              <a:buFont typeface="Wingdings" pitchFamily="2" charset="2"/>
              <a:buChar char="v"/>
            </a:pPr>
            <a:r>
              <a:rPr lang="ru-RU" sz="2800" i="1" dirty="0" smtClean="0"/>
              <a:t>Архитектурная акустика изучает физические законы, распространение звуковых волн в закрытых (открытых) помещениях, отражение и поглощение звука поверхностями, влияние отраженных волн на слышимость речи, музыки.</a:t>
            </a:r>
          </a:p>
          <a:p>
            <a:pPr>
              <a:buFont typeface="Wingdings" pitchFamily="2" charset="2"/>
              <a:buChar char="v"/>
            </a:pPr>
            <a:r>
              <a:rPr lang="ru-RU" sz="2800" i="1" dirty="0" smtClean="0"/>
              <a:t> Архитектурная акустика является одной из древнейших наук.</a:t>
            </a:r>
            <a:endParaRPr lang="ru-RU" i="1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depositphotos_24577749-Ancient-Greek-theater-mas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5105400"/>
            <a:ext cx="2336800" cy="17526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94456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accent5"/>
                </a:solidFill>
              </a:rPr>
              <a:t>Использование знаний основ физики для создания хорошей акустики античного театра</a:t>
            </a:r>
            <a:br>
              <a:rPr lang="ru-RU" sz="2800" b="1" dirty="0" smtClean="0">
                <a:solidFill>
                  <a:schemeClr val="accent5"/>
                </a:solidFill>
              </a:rPr>
            </a:br>
            <a:endParaRPr lang="ru-RU" sz="2800" b="1" dirty="0">
              <a:solidFill>
                <a:schemeClr val="accent5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66800" y="1066800"/>
            <a:ext cx="7790688" cy="57912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i="1" dirty="0" smtClean="0"/>
              <a:t>Для усиления голоса актера в корпус глиняной маски вставляли специальный резонатор.</a:t>
            </a:r>
          </a:p>
          <a:p>
            <a:pPr>
              <a:buFont typeface="Wingdings" pitchFamily="2" charset="2"/>
              <a:buChar char="v"/>
            </a:pPr>
            <a:r>
              <a:rPr lang="ru-RU" sz="2400" i="1" dirty="0" smtClean="0"/>
              <a:t>В нишах стены позади зрительских мест располагали «гармоники» – системы резонаторов в виде бронзовых цилиндрических сосудов и глиняных кувшинов-амфор.</a:t>
            </a:r>
          </a:p>
          <a:p>
            <a:pPr>
              <a:buFont typeface="Wingdings" pitchFamily="2" charset="2"/>
              <a:buChar char="v"/>
            </a:pPr>
            <a:r>
              <a:rPr lang="ru-RU" sz="2400" i="1" dirty="0" smtClean="0"/>
              <a:t> По проекту древнегреческих строителей волны отражались от каменных стен и др. твердых поверхностей.</a:t>
            </a:r>
          </a:p>
          <a:p>
            <a:pPr>
              <a:buFont typeface="Wingdings" pitchFamily="2" charset="2"/>
              <a:buChar char="v"/>
            </a:pPr>
            <a:r>
              <a:rPr lang="ru-RU" sz="2400" i="1" dirty="0" smtClean="0"/>
              <a:t> Рельефная поверхность амфитеатра – физический прибор, акустический фильтр, подавляющий низкочастотные звуки (шум).</a:t>
            </a:r>
          </a:p>
        </p:txBody>
      </p:sp>
      <p:pic>
        <p:nvPicPr>
          <p:cNvPr id="6147" name="Picture 3" descr="C:\Users\User\Desktop\img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2362200"/>
            <a:ext cx="1058863" cy="11311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7848600" cy="1219200"/>
          </a:xfrm>
        </p:spPr>
        <p:txBody>
          <a:bodyPr>
            <a:noAutofit/>
          </a:bodyPr>
          <a:lstStyle/>
          <a:p>
            <a:pPr algn="ctr"/>
            <a:r>
              <a:rPr lang="ru-RU" sz="2600" b="1" dirty="0" smtClean="0">
                <a:solidFill>
                  <a:schemeClr val="accent5"/>
                </a:solidFill>
              </a:rPr>
              <a:t>Использование знаний основ физики для создания хорошей акустики в современном театре</a:t>
            </a:r>
            <a:r>
              <a:rPr lang="ru-RU" sz="2800" b="1" dirty="0" smtClean="0">
                <a:solidFill>
                  <a:schemeClr val="accent5"/>
                </a:solidFill>
              </a:rPr>
              <a:t/>
            </a:r>
            <a:br>
              <a:rPr lang="ru-RU" sz="2800" b="1" dirty="0" smtClean="0">
                <a:solidFill>
                  <a:schemeClr val="accent5"/>
                </a:solidFill>
              </a:rPr>
            </a:br>
            <a:endParaRPr lang="ru-RU" sz="2800" b="1" dirty="0">
              <a:solidFill>
                <a:schemeClr val="accent5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66800" y="1066800"/>
            <a:ext cx="7790688" cy="57912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i="1" dirty="0" smtClean="0"/>
              <a:t>Используют систему озвучивания при помощи физических приборов – подвесных </a:t>
            </a:r>
            <a:r>
              <a:rPr lang="ru-RU" sz="2400" i="1" dirty="0" err="1" smtClean="0"/>
              <a:t>кардиоидных</a:t>
            </a:r>
            <a:r>
              <a:rPr lang="ru-RU" sz="2400" i="1" dirty="0" smtClean="0"/>
              <a:t> конденсаторных микрофонов.</a:t>
            </a:r>
          </a:p>
        </p:txBody>
      </p:sp>
      <p:pic>
        <p:nvPicPr>
          <p:cNvPr id="7170" name="Picture 2" descr="C:\Users\User\Desktop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2362200"/>
            <a:ext cx="2895600" cy="2057400"/>
          </a:xfrm>
          <a:prstGeom prst="rect">
            <a:avLst/>
          </a:prstGeom>
          <a:noFill/>
        </p:spPr>
      </p:pic>
      <p:pic>
        <p:nvPicPr>
          <p:cNvPr id="7171" name="Picture 3" descr="C:\Users\User\Desktop\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2133600"/>
            <a:ext cx="2638425" cy="2678604"/>
          </a:xfrm>
          <a:prstGeom prst="rect">
            <a:avLst/>
          </a:prstGeom>
          <a:noFill/>
        </p:spPr>
      </p:pic>
      <p:pic>
        <p:nvPicPr>
          <p:cNvPr id="7172" name="Picture 4" descr="C:\Users\User\Desktop\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4572000"/>
            <a:ext cx="3536950" cy="2165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7848600" cy="1219200"/>
          </a:xfrm>
        </p:spPr>
        <p:txBody>
          <a:bodyPr>
            <a:noAutofit/>
          </a:bodyPr>
          <a:lstStyle/>
          <a:p>
            <a:pPr algn="ctr"/>
            <a:r>
              <a:rPr lang="ru-RU" sz="2600" b="1" dirty="0" smtClean="0">
                <a:solidFill>
                  <a:schemeClr val="accent5"/>
                </a:solidFill>
              </a:rPr>
              <a:t>Использование знаний основ физики в работе театра</a:t>
            </a:r>
            <a:r>
              <a:rPr lang="ru-RU" sz="2800" b="1" dirty="0" smtClean="0">
                <a:solidFill>
                  <a:schemeClr val="accent5"/>
                </a:solidFill>
              </a:rPr>
              <a:t/>
            </a:r>
            <a:br>
              <a:rPr lang="ru-RU" sz="2800" b="1" dirty="0" smtClean="0">
                <a:solidFill>
                  <a:schemeClr val="accent5"/>
                </a:solidFill>
              </a:rPr>
            </a:br>
            <a:endParaRPr lang="ru-RU" sz="2800" b="1" dirty="0">
              <a:solidFill>
                <a:schemeClr val="accent5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66800" y="1066800"/>
            <a:ext cx="7790688" cy="57912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dirty="0" smtClean="0"/>
              <a:t>В театре имеется предмет, интересный с точки зрения физики поглощения излишних звуков: суфлерская будка. Во всех театрах она имеет одну и ту же форму, своего рода физический прибор. Свод будки представляет собой вогнутое звуковое зеркало, имеющее двоякое назначение: задерживать звуковые волны, идущие из уст суфлера в сторону публики, а кроме того, отражать эти волны по направлению к сцене.</a:t>
            </a:r>
          </a:p>
          <a:p>
            <a:pPr>
              <a:buNone/>
            </a:pPr>
            <a:endParaRPr lang="ru-RU" sz="2400" i="1" dirty="0" smtClean="0"/>
          </a:p>
        </p:txBody>
      </p:sp>
      <p:pic>
        <p:nvPicPr>
          <p:cNvPr id="18435" name="Picture 3" descr="C:\Users\User\Desktop\7415d33d6b05e05c82f254e9972c20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4219448"/>
            <a:ext cx="3657600" cy="2511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7848600" cy="1219200"/>
          </a:xfrm>
        </p:spPr>
        <p:txBody>
          <a:bodyPr>
            <a:noAutofit/>
          </a:bodyPr>
          <a:lstStyle/>
          <a:p>
            <a:pPr algn="ctr"/>
            <a:r>
              <a:rPr lang="ru-RU" sz="2600" b="1" dirty="0" smtClean="0">
                <a:solidFill>
                  <a:schemeClr val="accent5"/>
                </a:solidFill>
              </a:rPr>
              <a:t>Использование знаний основ физики для создания хорошей акустики в современном театре</a:t>
            </a:r>
            <a:r>
              <a:rPr lang="ru-RU" sz="2800" b="1" dirty="0" smtClean="0">
                <a:solidFill>
                  <a:schemeClr val="accent5"/>
                </a:solidFill>
              </a:rPr>
              <a:t/>
            </a:r>
            <a:br>
              <a:rPr lang="ru-RU" sz="2800" b="1" dirty="0" smtClean="0">
                <a:solidFill>
                  <a:schemeClr val="accent5"/>
                </a:solidFill>
              </a:rPr>
            </a:br>
            <a:endParaRPr lang="ru-RU" sz="2800" b="1" dirty="0">
              <a:solidFill>
                <a:schemeClr val="accent5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66800" y="1066800"/>
            <a:ext cx="7790688" cy="57912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i="1" dirty="0" smtClean="0"/>
              <a:t>Правильные характеристики зала должны обеспечивать качество звучания на сцене.</a:t>
            </a:r>
          </a:p>
          <a:p>
            <a:pPr>
              <a:buFont typeface="Wingdings" pitchFamily="2" charset="2"/>
              <a:buChar char="v"/>
            </a:pPr>
            <a:r>
              <a:rPr lang="ru-RU" sz="2400" i="1" dirty="0" smtClean="0"/>
              <a:t> Акустическое качество театральных помещений зависит от физической характеристики – времени реверберации.</a:t>
            </a:r>
          </a:p>
          <a:p>
            <a:pPr>
              <a:buFont typeface="Wingdings" pitchFamily="2" charset="2"/>
              <a:buChar char="v"/>
            </a:pPr>
            <a:r>
              <a:rPr lang="ru-RU" sz="2400" i="1" dirty="0" smtClean="0"/>
              <a:t> Реверберация – процесс постепенного уменьшения звука при его многократных отражениях.</a:t>
            </a:r>
          </a:p>
        </p:txBody>
      </p:sp>
      <p:pic>
        <p:nvPicPr>
          <p:cNvPr id="19458" name="Picture 2" descr="C:\Users\User\Desktop\0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4038600"/>
            <a:ext cx="4076700" cy="2571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152400"/>
            <a:ext cx="7498080" cy="7620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accent5"/>
                </a:solidFill>
              </a:rPr>
              <a:t>Смена декораций на сцене античного театра</a:t>
            </a:r>
            <a:endParaRPr lang="ru-RU" sz="3200" b="1" dirty="0">
              <a:solidFill>
                <a:schemeClr val="accent5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66800" y="838200"/>
            <a:ext cx="7790688" cy="6019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i="1" dirty="0" smtClean="0"/>
              <a:t>Применялись театральные машины: </a:t>
            </a:r>
            <a:r>
              <a:rPr lang="ru-RU" sz="2400" i="1" dirty="0" err="1" smtClean="0"/>
              <a:t>эккиклема</a:t>
            </a:r>
            <a:r>
              <a:rPr lang="ru-RU" sz="2400" i="1" dirty="0" smtClean="0"/>
              <a:t> и </a:t>
            </a:r>
            <a:r>
              <a:rPr lang="ru-RU" sz="2400" i="1" dirty="0" err="1" smtClean="0"/>
              <a:t>эорема</a:t>
            </a:r>
            <a:r>
              <a:rPr lang="ru-RU" sz="2400" i="1" dirty="0" smtClean="0"/>
              <a:t>.</a:t>
            </a:r>
          </a:p>
          <a:p>
            <a:pPr>
              <a:buFont typeface="Wingdings" pitchFamily="2" charset="2"/>
              <a:buChar char="v"/>
            </a:pPr>
            <a:r>
              <a:rPr lang="ru-RU" sz="2400" i="1" dirty="0" err="1" smtClean="0"/>
              <a:t>Эккиклема</a:t>
            </a:r>
            <a:r>
              <a:rPr lang="ru-RU" sz="2400" i="1" dirty="0" smtClean="0"/>
              <a:t> представляла собой выдвижную коляску на низких колесах.</a:t>
            </a:r>
          </a:p>
          <a:p>
            <a:pPr>
              <a:buFont typeface="Wingdings" pitchFamily="2" charset="2"/>
              <a:buChar char="v"/>
            </a:pPr>
            <a:r>
              <a:rPr lang="ru-RU" sz="2400" i="1" dirty="0" smtClean="0"/>
              <a:t> </a:t>
            </a:r>
            <a:r>
              <a:rPr lang="ru-RU" sz="2400" i="1" dirty="0" err="1" smtClean="0"/>
              <a:t>Эорема</a:t>
            </a:r>
            <a:r>
              <a:rPr lang="ru-RU" sz="2400" i="1" dirty="0" smtClean="0"/>
              <a:t> – приспособление, позволявшее подниматься в воздух («</a:t>
            </a:r>
            <a:r>
              <a:rPr lang="en-US" sz="2400" i="1" dirty="0" err="1" smtClean="0"/>
              <a:t>mechane</a:t>
            </a:r>
            <a:r>
              <a:rPr lang="ru-RU" sz="2400" i="1" dirty="0" smtClean="0"/>
              <a:t>», «механика»).</a:t>
            </a:r>
          </a:p>
          <a:p>
            <a:pPr>
              <a:buNone/>
            </a:pPr>
            <a:r>
              <a:rPr lang="ru-RU" sz="2400" i="1" dirty="0" smtClean="0"/>
              <a:t>  Зарождение механических знаний, однако термину «механика» придавали другой смысл – механическое искусство.</a:t>
            </a:r>
          </a:p>
        </p:txBody>
      </p:sp>
      <p:pic>
        <p:nvPicPr>
          <p:cNvPr id="8194" name="Picture 2" descr="C:\Users\User\Desktop\img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4495800"/>
            <a:ext cx="2952750" cy="2209800"/>
          </a:xfrm>
          <a:prstGeom prst="rect">
            <a:avLst/>
          </a:prstGeom>
          <a:noFill/>
        </p:spPr>
      </p:pic>
      <p:pic>
        <p:nvPicPr>
          <p:cNvPr id="8195" name="Picture 3" descr="C:\Users\User\Desktop\img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4495800"/>
            <a:ext cx="2952750" cy="220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7924800" cy="6858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accent5"/>
                </a:solidFill>
              </a:rPr>
              <a:t>Смена декораций на сцене современного  театра</a:t>
            </a:r>
            <a:endParaRPr lang="ru-RU" sz="3200" b="1" dirty="0">
              <a:solidFill>
                <a:schemeClr val="accent5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66800" y="1295400"/>
            <a:ext cx="7924800" cy="55626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i="1" dirty="0" smtClean="0"/>
              <a:t>Законы механики играют большую роль в работе театра.</a:t>
            </a:r>
          </a:p>
          <a:p>
            <a:pPr>
              <a:buFont typeface="Wingdings" pitchFamily="2" charset="2"/>
              <a:buChar char="v"/>
            </a:pPr>
            <a:r>
              <a:rPr lang="ru-RU" sz="2400" i="1" dirty="0" smtClean="0"/>
              <a:t>Частая смена декораций происходит по системе сообщающихся блоков, управляемых одним валом.</a:t>
            </a:r>
          </a:p>
          <a:p>
            <a:pPr>
              <a:buNone/>
            </a:pPr>
            <a:endParaRPr lang="ru-RU" sz="2400" i="1" dirty="0" smtClean="0"/>
          </a:p>
          <a:p>
            <a:pPr>
              <a:buNone/>
            </a:pPr>
            <a:r>
              <a:rPr lang="ru-RU" sz="2400" i="1" dirty="0" smtClean="0"/>
              <a:t>     Рис. Пример блока для смены декораций: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4191000"/>
            <a:ext cx="1730375" cy="191672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8001000" cy="6858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accent5"/>
                </a:solidFill>
              </a:rPr>
              <a:t>Оптические иллюзии, создаваемые с помощью плоских стекол и зеркал</a:t>
            </a:r>
            <a:endParaRPr lang="ru-RU" sz="2800" b="1" dirty="0">
              <a:solidFill>
                <a:schemeClr val="accent5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66800" y="1143000"/>
            <a:ext cx="7924800" cy="5715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i="1" dirty="0" smtClean="0"/>
              <a:t>Обычное плоское, прозрачное стекло обладает способностью пропускать и частично отражать падающий на него световой поток.</a:t>
            </a:r>
          </a:p>
          <a:p>
            <a:pPr>
              <a:buFont typeface="Wingdings" pitchFamily="2" charset="2"/>
              <a:buChar char="v"/>
            </a:pPr>
            <a:r>
              <a:rPr lang="ru-RU" sz="2400" i="1" dirty="0" smtClean="0"/>
              <a:t>Если перед таким стеклом поместить хорошо освещенный предмет, то последний</a:t>
            </a:r>
          </a:p>
          <a:p>
            <a:pPr>
              <a:buNone/>
            </a:pPr>
            <a:r>
              <a:rPr lang="ru-RU" sz="2400" i="1" dirty="0" smtClean="0"/>
              <a:t> 1) будет виден через стекло с противоположной стороны,</a:t>
            </a:r>
          </a:p>
          <a:p>
            <a:pPr>
              <a:buNone/>
            </a:pPr>
            <a:r>
              <a:rPr lang="ru-RU" sz="2400" i="1" dirty="0" smtClean="0"/>
              <a:t>2) образуется изображение предмета, видимое под определенным углом к плоскости стекла.</a:t>
            </a:r>
          </a:p>
          <a:p>
            <a:pPr>
              <a:buNone/>
            </a:pPr>
            <a:r>
              <a:rPr lang="ru-RU" sz="2400" i="1" dirty="0" smtClean="0"/>
              <a:t>                                                                                   </a:t>
            </a:r>
          </a:p>
          <a:p>
            <a:pPr>
              <a:buNone/>
            </a:pPr>
            <a:r>
              <a:rPr lang="ru-RU" sz="2400" i="1" dirty="0" smtClean="0"/>
              <a:t>     Рис. Характер пропускания </a:t>
            </a:r>
          </a:p>
          <a:p>
            <a:pPr>
              <a:buNone/>
            </a:pPr>
            <a:r>
              <a:rPr lang="ru-RU" sz="2400" i="1" dirty="0" smtClean="0"/>
              <a:t>и отражения светового </a:t>
            </a:r>
          </a:p>
          <a:p>
            <a:pPr>
              <a:buNone/>
            </a:pPr>
            <a:r>
              <a:rPr lang="ru-RU" sz="2400" i="1" dirty="0" smtClean="0"/>
              <a:t>потока плоским стеклом:</a:t>
            </a:r>
          </a:p>
        </p:txBody>
      </p:sp>
      <p:pic>
        <p:nvPicPr>
          <p:cNvPr id="15362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4851488"/>
            <a:ext cx="2971800" cy="20065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8001000" cy="6858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accent5"/>
                </a:solidFill>
              </a:rPr>
              <a:t>Оптические иллюзии, создаваемые с помощью плоских стекол и зеркал</a:t>
            </a:r>
            <a:endParaRPr lang="ru-RU" sz="2800" b="1" dirty="0">
              <a:solidFill>
                <a:schemeClr val="accent5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66800" y="1143000"/>
            <a:ext cx="7924800" cy="5715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i="1" dirty="0" smtClean="0"/>
              <a:t>Плоское стекло используется в театрах для получения появляющихся на сцене и исчезающих привидений, призраков, вспышек света.</a:t>
            </a:r>
          </a:p>
          <a:p>
            <a:pPr>
              <a:buNone/>
            </a:pPr>
            <a:endParaRPr lang="ru-RU" sz="2400" i="1" dirty="0" smtClean="0"/>
          </a:p>
          <a:p>
            <a:pPr>
              <a:buFont typeface="Wingdings" pitchFamily="2" charset="2"/>
              <a:buChar char="v"/>
            </a:pPr>
            <a:endParaRPr lang="ru-RU" sz="2400" i="1" dirty="0" smtClean="0"/>
          </a:p>
          <a:p>
            <a:pPr>
              <a:buFont typeface="Wingdings" pitchFamily="2" charset="2"/>
              <a:buChar char="v"/>
            </a:pPr>
            <a:endParaRPr lang="ru-RU" sz="2400" i="1" dirty="0" smtClean="0"/>
          </a:p>
        </p:txBody>
      </p:sp>
      <p:pic>
        <p:nvPicPr>
          <p:cNvPr id="16386" name="Picture 2" descr="C:\Users\User\Desktop\призрак на сцен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2743200"/>
            <a:ext cx="3628869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47800" y="228600"/>
            <a:ext cx="7406640" cy="1219200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«Театр! Любите ли вы театр так, как я люблю его…?»</a:t>
            </a:r>
            <a:endParaRPr lang="ru-RU" sz="3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47800" y="2667000"/>
            <a:ext cx="7406640" cy="3962400"/>
          </a:xfrm>
        </p:spPr>
        <p:txBody>
          <a:bodyPr>
            <a:normAutofit lnSpcReduction="10000"/>
          </a:bodyPr>
          <a:lstStyle/>
          <a:p>
            <a:endParaRPr lang="ru-RU" i="1" dirty="0" smtClean="0"/>
          </a:p>
          <a:p>
            <a:endParaRPr lang="ru-RU" i="1" dirty="0" smtClean="0"/>
          </a:p>
          <a:p>
            <a:endParaRPr lang="ru-RU" i="1" dirty="0" smtClean="0"/>
          </a:p>
          <a:p>
            <a:endParaRPr lang="ru-RU" i="1" dirty="0" smtClean="0"/>
          </a:p>
          <a:p>
            <a:endParaRPr lang="ru-RU" i="1" dirty="0" smtClean="0"/>
          </a:p>
          <a:p>
            <a:pPr algn="ctr"/>
            <a:endParaRPr lang="ru-RU" sz="2400" i="1" dirty="0" smtClean="0"/>
          </a:p>
          <a:p>
            <a:pPr algn="ctr"/>
            <a:r>
              <a:rPr lang="ru-RU" sz="2400" i="1" dirty="0" smtClean="0"/>
              <a:t>Белинский </a:t>
            </a:r>
            <a:r>
              <a:rPr lang="ru-RU" sz="2400" i="1" dirty="0" err="1" smtClean="0"/>
              <a:t>Виссарион</a:t>
            </a:r>
            <a:r>
              <a:rPr lang="ru-RU" sz="2400" i="1" dirty="0" smtClean="0"/>
              <a:t> Григорьевич</a:t>
            </a:r>
          </a:p>
          <a:p>
            <a:pPr algn="ctr"/>
            <a:r>
              <a:rPr lang="ru-RU" sz="2400" i="1" dirty="0" smtClean="0"/>
              <a:t>русский литературный критик</a:t>
            </a:r>
          </a:p>
          <a:p>
            <a:pPr algn="ctr"/>
            <a:r>
              <a:rPr lang="ru-RU" sz="2400" i="1" dirty="0" smtClean="0"/>
              <a:t>1811-1848</a:t>
            </a:r>
            <a:endParaRPr lang="ru-RU" sz="2400" i="1" dirty="0"/>
          </a:p>
        </p:txBody>
      </p:sp>
      <p:pic>
        <p:nvPicPr>
          <p:cNvPr id="4" name="Picture 2" descr="C:\Users\User\Desktop\Vissarion_Belinsky_by_K_Gorbunov_18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1600200"/>
            <a:ext cx="2523478" cy="34354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8001000" cy="6858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accent5"/>
                </a:solidFill>
              </a:rPr>
              <a:t>Оптические иллюзии, создаваемые с помощью плоских стекол и зеркал</a:t>
            </a:r>
            <a:endParaRPr lang="ru-RU" sz="2800" b="1" dirty="0">
              <a:solidFill>
                <a:schemeClr val="accent5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66800" y="1143000"/>
            <a:ext cx="7924800" cy="5715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i="1" dirty="0" smtClean="0"/>
              <a:t>Плоское стекло может быть использовано как «ложное» зеркало, которое получается с помощью полупрозрачного зеркала.</a:t>
            </a:r>
          </a:p>
          <a:p>
            <a:pPr algn="ctr">
              <a:buNone/>
            </a:pPr>
            <a:r>
              <a:rPr lang="ru-RU" sz="2400" i="1" dirty="0" smtClean="0"/>
              <a:t>  Рис. Использование способа оживления статуи в</a:t>
            </a:r>
          </a:p>
          <a:p>
            <a:pPr algn="ctr">
              <a:buNone/>
            </a:pPr>
            <a:r>
              <a:rPr lang="ru-RU" sz="2400" i="1" dirty="0" smtClean="0"/>
              <a:t>опере «Дон Жуан»:</a:t>
            </a:r>
          </a:p>
          <a:p>
            <a:pPr>
              <a:buFont typeface="Wingdings" pitchFamily="2" charset="2"/>
              <a:buChar char="v"/>
            </a:pPr>
            <a:endParaRPr lang="ru-RU" sz="2400" i="1" dirty="0" smtClean="0"/>
          </a:p>
        </p:txBody>
      </p:sp>
      <p:pic>
        <p:nvPicPr>
          <p:cNvPr id="17410" name="Picture 2" descr="C:\Users\User\Desktop\don-giovanni-and-statue-5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3429000"/>
            <a:ext cx="3950736" cy="3038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Vissarion_Belinsky_by_K_Gorbunov_18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3733800"/>
            <a:ext cx="1913878" cy="2605514"/>
          </a:xfrm>
          <a:prstGeom prst="rect">
            <a:avLst/>
          </a:prstGeom>
          <a:noFill/>
        </p:spPr>
      </p:pic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435608" y="274638"/>
            <a:ext cx="7498080" cy="56356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200" b="1" dirty="0" smtClean="0">
                <a:latin typeface="Arial" charset="0"/>
              </a:rPr>
              <a:t>Заключение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066800"/>
            <a:ext cx="7924800" cy="5791200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Clr>
                <a:srgbClr val="626130"/>
              </a:buClr>
              <a:buSzPct val="120000"/>
              <a:buFont typeface="Wingdings" pitchFamily="2" charset="2"/>
              <a:buChar char="ü"/>
            </a:pPr>
            <a:r>
              <a:rPr lang="ru-RU" sz="2800" i="1" dirty="0" smtClean="0"/>
              <a:t>Физика и театр связаны между собой. </a:t>
            </a:r>
          </a:p>
          <a:p>
            <a:pPr marL="0" indent="0">
              <a:lnSpc>
                <a:spcPct val="80000"/>
              </a:lnSpc>
              <a:buClr>
                <a:srgbClr val="626130"/>
              </a:buClr>
              <a:buSzPct val="120000"/>
              <a:buFont typeface="Wingdings" pitchFamily="2" charset="2"/>
              <a:buChar char="ü"/>
            </a:pPr>
            <a:r>
              <a:rPr lang="ru-RU" sz="2800" i="1" dirty="0" smtClean="0"/>
              <a:t>Практически любому физическому явлению можно найти применение в работе театра. И эти знания помогают создавать на сцене не только живописный образ, но и настоящее чудо.</a:t>
            </a:r>
          </a:p>
          <a:p>
            <a:pPr marL="274320" lvl="1" indent="0">
              <a:lnSpc>
                <a:spcPct val="80000"/>
              </a:lnSpc>
              <a:buClr>
                <a:srgbClr val="626130"/>
              </a:buClr>
              <a:buSzPct val="120000"/>
              <a:buNone/>
            </a:pPr>
            <a:r>
              <a:rPr lang="ru-RU" sz="2400" i="1" dirty="0" smtClean="0"/>
              <a:t> </a:t>
            </a:r>
            <a:r>
              <a:rPr lang="ru-RU" sz="2400" i="1" dirty="0" smtClean="0">
                <a:solidFill>
                  <a:schemeClr val="accent5"/>
                </a:solidFill>
              </a:rPr>
              <a:t>«Театр! …заставляет трепетать мое сердце…</a:t>
            </a:r>
            <a:r>
              <a:rPr lang="ru-RU" sz="2400" dirty="0" smtClean="0">
                <a:solidFill>
                  <a:schemeClr val="accent5"/>
                </a:solidFill>
              </a:rPr>
              <a:t>как бы от ожидания какого-то великого чуда, сейчас готового совершиться перед моими глазами...»</a:t>
            </a:r>
          </a:p>
          <a:p>
            <a:pPr marL="0" indent="0" eaLnBrk="1" hangingPunct="1">
              <a:lnSpc>
                <a:spcPct val="80000"/>
              </a:lnSpc>
              <a:buClr>
                <a:srgbClr val="626130"/>
              </a:buClr>
              <a:buSzPct val="120000"/>
              <a:buNone/>
            </a:pPr>
            <a:endParaRPr lang="ru-RU" sz="3200" i="1" dirty="0" smtClean="0"/>
          </a:p>
          <a:p>
            <a:pPr>
              <a:buNone/>
            </a:pPr>
            <a:r>
              <a:rPr lang="ru-RU" sz="1800" i="1" dirty="0" smtClean="0"/>
              <a:t>      Белинский </a:t>
            </a:r>
            <a:r>
              <a:rPr lang="ru-RU" sz="1800" i="1" dirty="0" err="1" smtClean="0"/>
              <a:t>Виссарион</a:t>
            </a:r>
            <a:r>
              <a:rPr lang="ru-RU" sz="1800" i="1" dirty="0" smtClean="0"/>
              <a:t> Григорьевич</a:t>
            </a:r>
          </a:p>
          <a:p>
            <a:pPr>
              <a:buNone/>
            </a:pPr>
            <a:r>
              <a:rPr lang="ru-RU" sz="1800" i="1" dirty="0" smtClean="0"/>
              <a:t>       русский литературный критик</a:t>
            </a:r>
          </a:p>
          <a:p>
            <a:pPr>
              <a:buNone/>
            </a:pPr>
            <a:r>
              <a:rPr lang="ru-RU" sz="1800" i="1" dirty="0" smtClean="0"/>
              <a:t>                         1811-1848</a:t>
            </a:r>
          </a:p>
          <a:p>
            <a:pPr marL="0" indent="0" eaLnBrk="1" hangingPunct="1">
              <a:lnSpc>
                <a:spcPct val="80000"/>
              </a:lnSpc>
              <a:buClr>
                <a:srgbClr val="626130"/>
              </a:buClr>
              <a:buSzPct val="120000"/>
              <a:buNone/>
            </a:pPr>
            <a:endParaRPr lang="ru-RU" sz="32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карт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990600"/>
            <a:ext cx="5867400" cy="3429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User\Desktop\z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4663440"/>
            <a:ext cx="2286000" cy="13716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47800" y="228600"/>
            <a:ext cx="7406640" cy="12192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/>
              <a:t>Цель исследовательского</a:t>
            </a:r>
            <a:br>
              <a:rPr lang="ru-RU" sz="4000" b="1" dirty="0" smtClean="0"/>
            </a:br>
            <a:r>
              <a:rPr lang="ru-RU" sz="4000" b="1" dirty="0" smtClean="0"/>
              <a:t> проекта</a:t>
            </a:r>
            <a:r>
              <a:rPr lang="ru-RU" sz="3600" b="1" dirty="0" smtClean="0"/>
              <a:t>:</a:t>
            </a:r>
            <a:endParaRPr lang="ru-RU" sz="3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47800" y="2667000"/>
            <a:ext cx="7406640" cy="3962400"/>
          </a:xfrm>
        </p:spPr>
        <p:txBody>
          <a:bodyPr>
            <a:normAutofit/>
          </a:bodyPr>
          <a:lstStyle/>
          <a:p>
            <a:endParaRPr lang="ru-RU" i="1" dirty="0" smtClean="0"/>
          </a:p>
          <a:p>
            <a:endParaRPr lang="ru-RU" i="1" dirty="0" smtClean="0"/>
          </a:p>
          <a:p>
            <a:endParaRPr lang="ru-RU" i="1" dirty="0" smtClean="0"/>
          </a:p>
          <a:p>
            <a:endParaRPr lang="ru-RU" i="1" dirty="0" smtClean="0"/>
          </a:p>
          <a:p>
            <a:endParaRPr lang="ru-RU" i="1" dirty="0" smtClean="0"/>
          </a:p>
          <a:p>
            <a:endParaRPr lang="ru-RU" i="1" dirty="0" smtClean="0"/>
          </a:p>
          <a:p>
            <a:endParaRPr lang="ru-RU" i="1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1143000" y="2133600"/>
            <a:ext cx="7772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3200" i="1" dirty="0" smtClean="0"/>
              <a:t>Выяснить какие физические законы и явления используются в работе театров.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Задачи исследовательского проекта: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95400" y="2057400"/>
            <a:ext cx="7638288" cy="4191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i="1" dirty="0" smtClean="0"/>
              <a:t>Доказать, что физика и театр связаны между собой. </a:t>
            </a:r>
          </a:p>
          <a:p>
            <a:pPr>
              <a:buFont typeface="Wingdings" pitchFamily="2" charset="2"/>
              <a:buChar char="v"/>
            </a:pPr>
            <a:r>
              <a:rPr lang="ru-RU" i="1" dirty="0" smtClean="0"/>
              <a:t> Отразить применение физических  законов и явлений в работе античных и современных театров.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amphitheat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4953000"/>
            <a:ext cx="2862705" cy="1905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9445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Театральное искусство зародилось в </a:t>
            </a:r>
            <a:r>
              <a:rPr lang="en-US" sz="3600" dirty="0" smtClean="0">
                <a:solidFill>
                  <a:schemeClr val="tx1"/>
                </a:solidFill>
              </a:rPr>
              <a:t>IV </a:t>
            </a:r>
            <a:r>
              <a:rPr lang="ru-RU" sz="3600" dirty="0" smtClean="0">
                <a:solidFill>
                  <a:schemeClr val="tx1"/>
                </a:solidFill>
              </a:rPr>
              <a:t>в. до н.э. в Древней Греции.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66800" y="1447800"/>
            <a:ext cx="7790688" cy="5410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i="1" dirty="0" smtClean="0">
                <a:solidFill>
                  <a:schemeClr val="accent5"/>
                </a:solidFill>
              </a:rPr>
              <a:t>Здание греческого амфитеатра</a:t>
            </a:r>
          </a:p>
          <a:p>
            <a:pPr>
              <a:buFont typeface="Wingdings" pitchFamily="2" charset="2"/>
              <a:buChar char="v"/>
            </a:pPr>
            <a:r>
              <a:rPr lang="ru-RU" i="1" dirty="0" smtClean="0"/>
              <a:t> Представляет особенный архитектурный прием и скрытый технический механизм.</a:t>
            </a:r>
          </a:p>
          <a:p>
            <a:pPr>
              <a:buFont typeface="Wingdings" pitchFamily="2" charset="2"/>
              <a:buChar char="v"/>
            </a:pPr>
            <a:r>
              <a:rPr lang="ru-RU" i="1" dirty="0" smtClean="0"/>
              <a:t> Каждый зритель отчетливо видел и хорошо слышал представление.</a:t>
            </a:r>
          </a:p>
          <a:p>
            <a:pPr>
              <a:buFont typeface="Wingdings" pitchFamily="2" charset="2"/>
              <a:buChar char="v"/>
            </a:pPr>
            <a:r>
              <a:rPr lang="ru-RU" i="1" dirty="0" smtClean="0"/>
              <a:t> Называется современниками «чудом древнегреческой культуры».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47800" y="228600"/>
            <a:ext cx="7406640" cy="121920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С точки зрения физики античный театр напоминает действие линзы в телескопе-рефлекторе</a:t>
            </a:r>
            <a:endParaRPr lang="ru-RU" sz="2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47800" y="2667000"/>
            <a:ext cx="7406640" cy="3962400"/>
          </a:xfrm>
        </p:spPr>
        <p:txBody>
          <a:bodyPr>
            <a:normAutofit/>
          </a:bodyPr>
          <a:lstStyle/>
          <a:p>
            <a:endParaRPr lang="ru-RU" i="1" dirty="0" smtClean="0"/>
          </a:p>
          <a:p>
            <a:endParaRPr lang="ru-RU" i="1" dirty="0" smtClean="0"/>
          </a:p>
          <a:p>
            <a:endParaRPr lang="ru-RU" i="1" dirty="0" smtClean="0"/>
          </a:p>
          <a:p>
            <a:endParaRPr lang="ru-RU" i="1" dirty="0" smtClean="0"/>
          </a:p>
          <a:p>
            <a:endParaRPr lang="ru-RU" i="1" dirty="0" smtClean="0"/>
          </a:p>
          <a:p>
            <a:endParaRPr lang="ru-RU" i="1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1447800" y="1447800"/>
            <a:ext cx="7010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i="1" dirty="0" smtClean="0"/>
              <a:t>Рис. 1 Оптический принцип устройства амфитеатра</a:t>
            </a:r>
          </a:p>
          <a:p>
            <a:pPr algn="ctr">
              <a:buNone/>
            </a:pPr>
            <a:endParaRPr lang="ru-RU" i="1" dirty="0" smtClean="0"/>
          </a:p>
          <a:p>
            <a:pPr algn="ctr">
              <a:buNone/>
            </a:pPr>
            <a:endParaRPr lang="ru-RU" i="1" dirty="0" smtClean="0"/>
          </a:p>
        </p:txBody>
      </p:sp>
      <p:pic>
        <p:nvPicPr>
          <p:cNvPr id="2050" name="Picture 2" descr="C:\Users\User\Desktop\ам фит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1945203"/>
            <a:ext cx="2743200" cy="183797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295400" y="4191000"/>
            <a:ext cx="6705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i="1" dirty="0" smtClean="0"/>
              <a:t>Рис. 2 Оптический принцип </a:t>
            </a:r>
          </a:p>
          <a:p>
            <a:pPr>
              <a:buNone/>
            </a:pPr>
            <a:r>
              <a:rPr lang="ru-RU" sz="2400" i="1" dirty="0" smtClean="0"/>
              <a:t>устройства телескопа-</a:t>
            </a:r>
          </a:p>
          <a:p>
            <a:pPr>
              <a:buNone/>
            </a:pPr>
            <a:r>
              <a:rPr lang="ru-RU" sz="2400" i="1" dirty="0" smtClean="0"/>
              <a:t>рефлектора</a:t>
            </a:r>
          </a:p>
        </p:txBody>
      </p:sp>
      <p:pic>
        <p:nvPicPr>
          <p:cNvPr id="2051" name="Picture 3" descr="C:\Users\User\Desktop\реф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4439092"/>
            <a:ext cx="3124200" cy="19617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47800" y="228600"/>
            <a:ext cx="7406640" cy="7620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Форма театра (архитектура строения)</a:t>
            </a:r>
            <a:endParaRPr lang="ru-RU" sz="3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47800" y="2667000"/>
            <a:ext cx="7406640" cy="3962400"/>
          </a:xfrm>
        </p:spPr>
        <p:txBody>
          <a:bodyPr>
            <a:normAutofit/>
          </a:bodyPr>
          <a:lstStyle/>
          <a:p>
            <a:endParaRPr lang="ru-RU" i="1" dirty="0" smtClean="0"/>
          </a:p>
          <a:p>
            <a:endParaRPr lang="ru-RU" i="1" dirty="0" smtClean="0"/>
          </a:p>
          <a:p>
            <a:endParaRPr lang="ru-RU" i="1" dirty="0" smtClean="0"/>
          </a:p>
          <a:p>
            <a:endParaRPr lang="ru-RU" i="1" dirty="0" smtClean="0"/>
          </a:p>
          <a:p>
            <a:endParaRPr lang="ru-RU" i="1" dirty="0" smtClean="0"/>
          </a:p>
          <a:p>
            <a:endParaRPr lang="ru-RU" i="1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1447800" y="1447800"/>
            <a:ext cx="701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endParaRPr lang="ru-RU" i="1" dirty="0" smtClean="0"/>
          </a:p>
          <a:p>
            <a:pPr algn="ctr">
              <a:buNone/>
            </a:pPr>
            <a:endParaRPr lang="ru-RU" i="1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1371600" y="1295400"/>
            <a:ext cx="7239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200" i="1" dirty="0" smtClean="0"/>
              <a:t>Из всех исторических форм театра</a:t>
            </a:r>
          </a:p>
          <a:p>
            <a:pPr>
              <a:buFont typeface="Wingdings" pitchFamily="2" charset="2"/>
              <a:buChar char="v"/>
            </a:pPr>
            <a:r>
              <a:rPr lang="ru-RU" sz="3200" i="1" dirty="0" smtClean="0"/>
              <a:t>Центральная, круговая сцена называется </a:t>
            </a:r>
            <a:r>
              <a:rPr lang="ru-RU" sz="3200" i="1" dirty="0" smtClean="0">
                <a:solidFill>
                  <a:schemeClr val="accent5"/>
                </a:solidFill>
              </a:rPr>
              <a:t>арена</a:t>
            </a:r>
            <a:r>
              <a:rPr lang="ru-RU" sz="3200" i="1" dirty="0" smtClean="0"/>
              <a:t> (рис.1)</a:t>
            </a:r>
          </a:p>
          <a:p>
            <a:pPr>
              <a:buFont typeface="Wingdings" pitchFamily="2" charset="2"/>
              <a:buChar char="v"/>
            </a:pPr>
            <a:r>
              <a:rPr lang="ru-RU" sz="3200" i="1" dirty="0" smtClean="0"/>
              <a:t>Линейная, сцена называется </a:t>
            </a:r>
            <a:r>
              <a:rPr lang="ru-RU" sz="3200" i="1" dirty="0" smtClean="0">
                <a:solidFill>
                  <a:schemeClr val="accent5"/>
                </a:solidFill>
              </a:rPr>
              <a:t>коробкой</a:t>
            </a:r>
            <a:r>
              <a:rPr lang="ru-RU" sz="3200" i="1" dirty="0" smtClean="0"/>
              <a:t> (рис.2)</a:t>
            </a:r>
          </a:p>
        </p:txBody>
      </p:sp>
      <p:pic>
        <p:nvPicPr>
          <p:cNvPr id="4" name="Picture 2" descr="C:\Users\User\Desktop\рис.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4419600"/>
            <a:ext cx="4508680" cy="17877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9445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/>
              <a:t>Тысячелетняя эволюция театра привела к изменению  его оптики: 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66800" y="1447800"/>
            <a:ext cx="7790688" cy="5410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i="1" dirty="0" smtClean="0"/>
              <a:t>От сцены-арены античного театра к сцене-коробке современного помещения.</a:t>
            </a:r>
          </a:p>
          <a:p>
            <a:pPr algn="ctr">
              <a:buNone/>
            </a:pPr>
            <a:endParaRPr lang="ru-RU" i="1" dirty="0" smtClean="0"/>
          </a:p>
        </p:txBody>
      </p:sp>
      <p:pic>
        <p:nvPicPr>
          <p:cNvPr id="4099" name="Picture 3" descr="C:\Users\User\Desktop\image006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2667000"/>
            <a:ext cx="1330480" cy="3952875"/>
          </a:xfrm>
          <a:prstGeom prst="rect">
            <a:avLst/>
          </a:prstGeom>
          <a:noFill/>
        </p:spPr>
      </p:pic>
      <p:pic>
        <p:nvPicPr>
          <p:cNvPr id="4100" name="Picture 4" descr="C:\Users\User\Desktop\slide-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667000"/>
            <a:ext cx="2916490" cy="2032000"/>
          </a:xfrm>
          <a:prstGeom prst="rect">
            <a:avLst/>
          </a:prstGeom>
          <a:noFill/>
        </p:spPr>
      </p:pic>
      <p:pic>
        <p:nvPicPr>
          <p:cNvPr id="4101" name="Picture 5" descr="C:\Users\User\Desktop\3994f90935ed3fe8d3edfd86ccf2eb381-1280x7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4876800"/>
            <a:ext cx="2980267" cy="167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159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/>
              <a:t>Результат изменения оптики театра с точки зрения физических законов: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66800" y="1371600"/>
            <a:ext cx="7790688" cy="54864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i="1" dirty="0" smtClean="0"/>
              <a:t>Наряду с осевой симметрией в театре возникает зеркальная симметрия.</a:t>
            </a:r>
          </a:p>
          <a:p>
            <a:pPr>
              <a:buFont typeface="Wingdings" pitchFamily="2" charset="2"/>
              <a:buChar char="v"/>
            </a:pPr>
            <a:r>
              <a:rPr lang="ru-RU" i="1" dirty="0" smtClean="0"/>
              <a:t>Используя физическую однородность </a:t>
            </a:r>
            <a:r>
              <a:rPr lang="ru-RU" i="1" dirty="0" smtClean="0"/>
              <a:t>глаза, </a:t>
            </a:r>
            <a:r>
              <a:rPr lang="ru-RU" i="1" dirty="0" smtClean="0"/>
              <a:t>появилась возможность обмана зрения с помощью различных театральных спецэффектов.</a:t>
            </a:r>
          </a:p>
          <a:p>
            <a:pPr>
              <a:buFont typeface="Wingdings" pitchFamily="2" charset="2"/>
              <a:buChar char="v"/>
            </a:pPr>
            <a:r>
              <a:rPr lang="ru-RU" i="1" dirty="0" smtClean="0"/>
              <a:t> Зрелище стало более живописным.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568</TotalTime>
  <Words>859</Words>
  <PresentationFormat>Экран (4:3)</PresentationFormat>
  <Paragraphs>103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Солнцестояние</vt:lpstr>
      <vt:lpstr>Исследовательский проект на тему:  «МИР ТЕАТРА ГЛАЗАМИ ФИЗИКА»</vt:lpstr>
      <vt:lpstr>«Театр! Любите ли вы театр так, как я люблю его…?»</vt:lpstr>
      <vt:lpstr>Цель исследовательского  проекта:</vt:lpstr>
      <vt:lpstr>Задачи исследовательского проекта:</vt:lpstr>
      <vt:lpstr>Театральное искусство зародилось в IV в. до н.э. в Древней Греции.</vt:lpstr>
      <vt:lpstr>С точки зрения физики античный театр напоминает действие линзы в телескопе-рефлекторе</vt:lpstr>
      <vt:lpstr>Форма театра (архитектура строения)</vt:lpstr>
      <vt:lpstr>Тысячелетняя эволюция театра привела к изменению  его оптики: </vt:lpstr>
      <vt:lpstr>Результат изменения оптики театра с точки зрения физических законов:</vt:lpstr>
      <vt:lpstr>Акустика в древнем театре и современном театральном здании</vt:lpstr>
      <vt:lpstr>Акустика в древнем театре и современном театральном здании</vt:lpstr>
      <vt:lpstr>Использование знаний основ физики для создания хорошей акустики античного театра </vt:lpstr>
      <vt:lpstr>Использование знаний основ физики для создания хорошей акустики в современном театре </vt:lpstr>
      <vt:lpstr>Использование знаний основ физики в работе театра </vt:lpstr>
      <vt:lpstr>Использование знаний основ физики для создания хорошей акустики в современном театре </vt:lpstr>
      <vt:lpstr>Смена декораций на сцене античного театра</vt:lpstr>
      <vt:lpstr>Смена декораций на сцене современного  театра</vt:lpstr>
      <vt:lpstr>Оптические иллюзии, создаваемые с помощью плоских стекол и зеркал</vt:lpstr>
      <vt:lpstr>Оптические иллюзии, создаваемые с помощью плоских стекол и зеркал</vt:lpstr>
      <vt:lpstr>Оптические иллюзии, создаваемые с помощью плоских стекол и зеркал</vt:lpstr>
      <vt:lpstr>Заключение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134</cp:revision>
  <dcterms:created xsi:type="dcterms:W3CDTF">2017-04-12T14:01:41Z</dcterms:created>
  <dcterms:modified xsi:type="dcterms:W3CDTF">2018-03-26T14:05:25Z</dcterms:modified>
</cp:coreProperties>
</file>