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72" r:id="rId4"/>
    <p:sldId id="273" r:id="rId5"/>
    <p:sldId id="274" r:id="rId6"/>
    <p:sldId id="275" r:id="rId7"/>
    <p:sldId id="259" r:id="rId8"/>
    <p:sldId id="268" r:id="rId9"/>
    <p:sldId id="269" r:id="rId10"/>
    <p:sldId id="270" r:id="rId11"/>
    <p:sldId id="265" r:id="rId12"/>
    <p:sldId id="260" r:id="rId13"/>
    <p:sldId id="271" r:id="rId14"/>
    <p:sldId id="261" r:id="rId15"/>
    <p:sldId id="262" r:id="rId16"/>
    <p:sldId id="263" r:id="rId17"/>
    <p:sldId id="264" r:id="rId18"/>
    <p:sldId id="266" r:id="rId19"/>
    <p:sldId id="267" r:id="rId2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19675-C49E-4DA3-998E-96C1A32874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7800" y="609600"/>
            <a:ext cx="7406640" cy="2078502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Роль качественных задач в развитии мышления </a:t>
            </a:r>
            <a:r>
              <a:rPr lang="ru-RU" sz="4400" b="1" dirty="0" smtClean="0"/>
              <a:t>обучающихся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7800" y="3733800"/>
            <a:ext cx="7406640" cy="1752600"/>
          </a:xfrm>
        </p:spPr>
        <p:txBody>
          <a:bodyPr/>
          <a:lstStyle/>
          <a:p>
            <a:r>
              <a:rPr lang="ru-RU" i="1" dirty="0" err="1" smtClean="0"/>
              <a:t>Ладыгина</a:t>
            </a:r>
            <a:r>
              <a:rPr lang="ru-RU" i="1" dirty="0" smtClean="0"/>
              <a:t> </a:t>
            </a:r>
            <a:r>
              <a:rPr lang="ru-RU" i="1" dirty="0" smtClean="0"/>
              <a:t>Елена </a:t>
            </a:r>
            <a:r>
              <a:rPr lang="ru-RU" i="1" dirty="0" smtClean="0"/>
              <a:t>Валерьевна </a:t>
            </a:r>
            <a:r>
              <a:rPr lang="ru-RU" i="1" dirty="0" smtClean="0"/>
              <a:t>– учитель высшей квалификационной категории </a:t>
            </a:r>
            <a:r>
              <a:rPr lang="ru-RU" i="1" dirty="0" smtClean="0"/>
              <a:t>МОУ </a:t>
            </a:r>
            <a:r>
              <a:rPr lang="ru-RU" i="1" dirty="0" smtClean="0"/>
              <a:t>«СОШ </a:t>
            </a:r>
            <a:r>
              <a:rPr lang="ru-RU" i="1" dirty="0" smtClean="0"/>
              <a:t>«Патриот» с кадетскими классами имени Героя РФ Ю.М. Дейнеко»</a:t>
            </a:r>
            <a:endParaRPr lang="ru-RU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969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Ценность качественных задач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219200"/>
            <a:ext cx="7714488" cy="54864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i="1" dirty="0" smtClean="0"/>
              <a:t>Большую роль играют во внеклассной работе.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/>
              <a:t> Методически особенно важны при изучении разделов курса физики, в которых нет формул, явления рассматриваются лишь с качественной стороны.</a:t>
            </a:r>
          </a:p>
          <a:p>
            <a:pPr>
              <a:buNone/>
            </a:pPr>
            <a:r>
              <a:rPr lang="ru-RU" b="1" i="1" dirty="0" smtClean="0">
                <a:solidFill>
                  <a:srgbClr val="339933"/>
                </a:solidFill>
              </a:rPr>
              <a:t>Пример: «Зачем должен включаться на автомобиле задний красный свет, когда водитель нажимает на тормоз?»</a:t>
            </a:r>
          </a:p>
          <a:p>
            <a:pPr>
              <a:buFont typeface="Wingdings" pitchFamily="2" charset="2"/>
              <a:buChar char="v"/>
            </a:pPr>
            <a:r>
              <a:rPr lang="ru-RU" b="1" i="1" dirty="0" smtClean="0">
                <a:solidFill>
                  <a:srgbClr val="339933"/>
                </a:solidFill>
              </a:rPr>
              <a:t> </a:t>
            </a:r>
            <a:r>
              <a:rPr lang="ru-RU" i="1" dirty="0" smtClean="0"/>
              <a:t>На первой ступени обучения</a:t>
            </a:r>
            <a:r>
              <a:rPr lang="ru-RU" b="1" i="1" dirty="0" smtClean="0"/>
              <a:t> </a:t>
            </a:r>
            <a:r>
              <a:rPr lang="ru-RU" i="1" dirty="0" smtClean="0"/>
              <a:t>в преподавании играют большую роль, чем количественные.</a:t>
            </a:r>
            <a:endParaRPr lang="ru-RU" b="1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0"/>
          <p:cNvSpPr>
            <a:spLocks noChangeArrowheads="1"/>
          </p:cNvSpPr>
          <p:nvPr/>
        </p:nvSpPr>
        <p:spPr bwMode="auto">
          <a:xfrm>
            <a:off x="971550" y="1889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65000"/>
              </a:lnSpc>
            </a:pPr>
            <a:r>
              <a:rPr lang="ru-RU" sz="4400" b="1" dirty="0" smtClean="0">
                <a:solidFill>
                  <a:schemeClr val="tx2"/>
                </a:solidFill>
              </a:rPr>
              <a:t>Решение качественных задач</a:t>
            </a:r>
            <a:r>
              <a:rPr lang="ru-RU" sz="4400" b="1" i="0" dirty="0" smtClean="0">
                <a:solidFill>
                  <a:schemeClr val="tx2"/>
                </a:solidFill>
              </a:rPr>
              <a:t> </a:t>
            </a:r>
            <a:endParaRPr lang="ru-RU" sz="4400" b="1" i="0" dirty="0">
              <a:solidFill>
                <a:schemeClr val="tx2"/>
              </a:solidFill>
            </a:endParaRPr>
          </a:p>
        </p:txBody>
      </p:sp>
      <p:graphicFrame>
        <p:nvGraphicFramePr>
          <p:cNvPr id="17524" name="Group 116"/>
          <p:cNvGraphicFramePr>
            <a:graphicFrameLocks noGrp="1"/>
          </p:cNvGraphicFramePr>
          <p:nvPr>
            <p:ph type="tbl" idx="1"/>
          </p:nvPr>
        </p:nvGraphicFramePr>
        <p:xfrm>
          <a:off x="1219200" y="1371600"/>
          <a:ext cx="7777162" cy="5357094"/>
        </p:xfrm>
        <a:graphic>
          <a:graphicData uri="http://schemas.openxmlformats.org/drawingml/2006/table">
            <a:tbl>
              <a:tblPr/>
              <a:tblGrid>
                <a:gridCol w="1447800"/>
                <a:gridCol w="6329362"/>
              </a:tblGrid>
              <a:tr h="10072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этап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Ознакомление с условием задачи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61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этап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Анализ содержания задачи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72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этап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Составление плана решения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72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этап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Осуществление плана решения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75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этап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Проверка ответа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98438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400" b="1" dirty="0" smtClean="0">
                <a:latin typeface="Arial" charset="0"/>
              </a:rPr>
              <a:t>Аналитико-синтетический метод решения задач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06563"/>
            <a:ext cx="7772400" cy="4530725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Clr>
                <a:srgbClr val="626130"/>
              </a:buClr>
              <a:buSzPct val="120000"/>
              <a:buFont typeface="Wingdings" pitchFamily="2" charset="2"/>
              <a:buChar char="v"/>
            </a:pPr>
            <a:r>
              <a:rPr lang="ru-RU" sz="2600" b="1" i="1" smtClean="0"/>
              <a:t> </a:t>
            </a:r>
            <a:r>
              <a:rPr lang="ru-RU" i="1" smtClean="0"/>
              <a:t>Чтобы связать данное явление с одним или несколькими физическими законами, надо расчленить сложное явление на ряд простых, т. е. применить анализ. Для соединения в общий вывод следствий, полученных из отдельных законов, используется синтез.</a:t>
            </a:r>
          </a:p>
          <a:p>
            <a:pPr marL="0" indent="0" eaLnBrk="1" hangingPunct="1">
              <a:buClr>
                <a:srgbClr val="626130"/>
              </a:buClr>
              <a:buSzPct val="120000"/>
              <a:buFont typeface="Wingdings" pitchFamily="2" charset="2"/>
              <a:buChar char="v"/>
            </a:pPr>
            <a:r>
              <a:rPr lang="ru-RU" i="1" smtClean="0"/>
              <a:t> При решении задач по физике анализ и синтез неразрывно связаны между собой, т. е. применяется единый аналитико – синтетический метод.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/>
              <a:t>Схема методики решения качественных задач</a:t>
            </a:r>
            <a:endParaRPr lang="ru-RU" sz="4400" b="1" dirty="0"/>
          </a:p>
        </p:txBody>
      </p:sp>
      <p:pic>
        <p:nvPicPr>
          <p:cNvPr id="4" name="Таблица 3" descr="кр.png"/>
          <p:cNvPicPr>
            <a:picLocks noGrp="1" noChangeAspect="1"/>
          </p:cNvPicPr>
          <p:nvPr>
            <p:ph type="tbl" idx="1"/>
          </p:nvPr>
        </p:nvPicPr>
        <p:blipFill>
          <a:blip r:embed="rId2" cstate="print"/>
          <a:stretch>
            <a:fillRect/>
          </a:stretch>
        </p:blipFill>
        <p:spPr>
          <a:xfrm>
            <a:off x="1295400" y="1600200"/>
            <a:ext cx="7467599" cy="43434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772400" cy="1143000"/>
          </a:xfrm>
          <a:prstGeom prst="flowChartAlternateProcess">
            <a:avLst/>
          </a:prstGeom>
          <a:solidFill>
            <a:srgbClr val="EFEFDD"/>
          </a:solidFill>
          <a:ln w="28575">
            <a:solidFill>
              <a:srgbClr val="626130"/>
            </a:solidFill>
            <a:headEnd type="none" w="med" len="med"/>
            <a:tailEnd type="none" w="med" len="med"/>
          </a:ln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b="1" dirty="0" smtClean="0">
                <a:latin typeface="Arial" charset="0"/>
              </a:rPr>
              <a:t>Приемы решения  качественных задач</a:t>
            </a:r>
          </a:p>
        </p:txBody>
      </p:sp>
      <p:graphicFrame>
        <p:nvGraphicFramePr>
          <p:cNvPr id="15404" name="Group 44"/>
          <p:cNvGraphicFramePr>
            <a:graphicFrameLocks noGrp="1"/>
          </p:cNvGraphicFramePr>
          <p:nvPr/>
        </p:nvGraphicFramePr>
        <p:xfrm>
          <a:off x="971550" y="2347913"/>
          <a:ext cx="3241675" cy="1223963"/>
        </p:xfrm>
        <a:graphic>
          <a:graphicData uri="http://schemas.openxmlformats.org/drawingml/2006/table">
            <a:tbl>
              <a:tblPr/>
              <a:tblGrid>
                <a:gridCol w="3241675"/>
              </a:tblGrid>
              <a:tr h="1223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Эвристический прием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396" name="Group 36"/>
          <p:cNvGraphicFramePr>
            <a:graphicFrameLocks noGrp="1"/>
          </p:cNvGraphicFramePr>
          <p:nvPr/>
        </p:nvGraphicFramePr>
        <p:xfrm>
          <a:off x="5219700" y="2347913"/>
          <a:ext cx="3384550" cy="1223963"/>
        </p:xfrm>
        <a:graphic>
          <a:graphicData uri="http://schemas.openxmlformats.org/drawingml/2006/table">
            <a:tbl>
              <a:tblPr/>
              <a:tblGrid>
                <a:gridCol w="3384550"/>
              </a:tblGrid>
              <a:tr h="1223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Графический прием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399" name="Group 39"/>
          <p:cNvGraphicFramePr>
            <a:graphicFrameLocks noGrp="1"/>
          </p:cNvGraphicFramePr>
          <p:nvPr/>
        </p:nvGraphicFramePr>
        <p:xfrm>
          <a:off x="3059113" y="4365625"/>
          <a:ext cx="3384550" cy="1223963"/>
        </p:xfrm>
        <a:graphic>
          <a:graphicData uri="http://schemas.openxmlformats.org/drawingml/2006/table">
            <a:tbl>
              <a:tblPr/>
              <a:tblGrid>
                <a:gridCol w="3384550"/>
              </a:tblGrid>
              <a:tr h="1223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Экспериментальный прием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sp>
        <p:nvSpPr>
          <p:cNvPr id="9237" name="Line 51"/>
          <p:cNvSpPr>
            <a:spLocks noChangeShapeType="1"/>
          </p:cNvSpPr>
          <p:nvPr/>
        </p:nvSpPr>
        <p:spPr bwMode="auto">
          <a:xfrm>
            <a:off x="4800600" y="1371600"/>
            <a:ext cx="0" cy="2952750"/>
          </a:xfrm>
          <a:prstGeom prst="line">
            <a:avLst/>
          </a:prstGeom>
          <a:noFill/>
          <a:ln w="38100">
            <a:solidFill>
              <a:srgbClr val="62613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38" name="Line 52"/>
          <p:cNvSpPr>
            <a:spLocks noChangeShapeType="1"/>
          </p:cNvSpPr>
          <p:nvPr/>
        </p:nvSpPr>
        <p:spPr bwMode="auto">
          <a:xfrm flipH="1">
            <a:off x="2514600" y="1447800"/>
            <a:ext cx="2159000" cy="863600"/>
          </a:xfrm>
          <a:prstGeom prst="line">
            <a:avLst/>
          </a:prstGeom>
          <a:noFill/>
          <a:ln w="38100">
            <a:solidFill>
              <a:srgbClr val="62613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39" name="Line 53"/>
          <p:cNvSpPr>
            <a:spLocks noChangeShapeType="1"/>
          </p:cNvSpPr>
          <p:nvPr/>
        </p:nvSpPr>
        <p:spPr bwMode="auto">
          <a:xfrm>
            <a:off x="4876800" y="1447800"/>
            <a:ext cx="2159000" cy="863600"/>
          </a:xfrm>
          <a:prstGeom prst="line">
            <a:avLst/>
          </a:prstGeom>
          <a:noFill/>
          <a:ln w="38100">
            <a:solidFill>
              <a:srgbClr val="62613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800" b="1" smtClean="0">
                <a:latin typeface="Arial" charset="0"/>
              </a:rPr>
              <a:t>Эвристический прием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920038" cy="4530725"/>
          </a:xfrm>
        </p:spPr>
        <p:txBody>
          <a:bodyPr>
            <a:normAutofit fontScale="92500"/>
          </a:bodyPr>
          <a:lstStyle/>
          <a:p>
            <a:pPr marL="0" indent="0" eaLnBrk="1" hangingPunct="1">
              <a:buClr>
                <a:srgbClr val="626130"/>
              </a:buClr>
              <a:buSzPct val="120000"/>
              <a:buFont typeface="Wingdings" pitchFamily="2" charset="2"/>
              <a:buChar char="v"/>
            </a:pPr>
            <a:r>
              <a:rPr lang="ru-RU" b="1" i="1" dirty="0" smtClean="0"/>
              <a:t> </a:t>
            </a:r>
            <a:r>
              <a:rPr lang="ru-RU" i="1" dirty="0" smtClean="0"/>
              <a:t>Учит анализировать физические явления, описанные в задаче, синтезировать данные её условия с содержанием известных физических законов, обобщать факты, делать выводы.</a:t>
            </a:r>
          </a:p>
          <a:p>
            <a:pPr marL="0" indent="0" eaLnBrk="1" hangingPunct="1">
              <a:buClr>
                <a:srgbClr val="626130"/>
              </a:buClr>
              <a:buSzPct val="120000"/>
              <a:buFont typeface="Wingdings" pitchFamily="2" charset="2"/>
              <a:buChar char="v"/>
            </a:pPr>
            <a:r>
              <a:rPr lang="ru-RU" i="1" dirty="0" smtClean="0"/>
              <a:t> Постановка и разрешение ряда взаимно связанных качественных вопросов ,ответы на которые содержатся либо в условии задачи, либо в известных ученику физических законах.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800" b="1" smtClean="0">
                <a:latin typeface="Arial" charset="0"/>
              </a:rPr>
              <a:t>Графический прием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920038" cy="45307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>
                <a:srgbClr val="626130"/>
              </a:buClr>
              <a:buSzPct val="120000"/>
              <a:buFont typeface="Wingdings" pitchFamily="2" charset="2"/>
              <a:buChar char="v"/>
            </a:pPr>
            <a:r>
              <a:rPr lang="ru-RU" sz="2600" b="1" i="1" dirty="0" smtClean="0"/>
              <a:t> </a:t>
            </a:r>
            <a:r>
              <a:rPr lang="ru-RU" sz="2600" i="1" dirty="0" smtClean="0"/>
              <a:t>Использование приема позволяет получить ответ на вопрос задачи в процессе исследования соответствующего чертежа, графика, схемы, рисунка, фотографии и т. п.</a:t>
            </a:r>
          </a:p>
          <a:p>
            <a:pPr marL="0" indent="0" eaLnBrk="1" hangingPunct="1">
              <a:lnSpc>
                <a:spcPct val="90000"/>
              </a:lnSpc>
              <a:buClr>
                <a:srgbClr val="626130"/>
              </a:buClr>
              <a:buSzPct val="120000"/>
              <a:buFont typeface="Wingdings" pitchFamily="2" charset="2"/>
              <a:buChar char="v"/>
            </a:pPr>
            <a:r>
              <a:rPr lang="ru-RU" sz="2600" i="1" dirty="0" smtClean="0"/>
              <a:t> Достоинство приема – наглядность и лаконичность решения. Он развивает функциональное мышление учеников, приучает их к точности и аккуратности. </a:t>
            </a:r>
          </a:p>
          <a:p>
            <a:pPr marL="0" indent="0" eaLnBrk="1" hangingPunct="1">
              <a:lnSpc>
                <a:spcPct val="90000"/>
              </a:lnSpc>
              <a:buClr>
                <a:srgbClr val="626130"/>
              </a:buClr>
              <a:buSzPct val="120000"/>
              <a:buFont typeface="Wingdings" pitchFamily="2" charset="2"/>
              <a:buChar char="v"/>
            </a:pPr>
            <a:r>
              <a:rPr lang="ru-RU" sz="2600" i="1" dirty="0" smtClean="0"/>
              <a:t> Прием особенно значим в тех случаях, когда дана последовательность рисунков, фиксирующих определенные стадии развития явления или протекания процесса.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88913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800" b="1" dirty="0" smtClean="0">
                <a:latin typeface="Arial" charset="0"/>
              </a:rPr>
              <a:t>Экспериментальный прием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76400"/>
            <a:ext cx="8064500" cy="4276725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Clr>
                <a:srgbClr val="626130"/>
              </a:buClr>
              <a:buSzPct val="120000"/>
              <a:buFont typeface="Wingdings" pitchFamily="2" charset="2"/>
              <a:buChar char="v"/>
            </a:pPr>
            <a:r>
              <a:rPr lang="ru-RU" b="1" i="1" dirty="0" smtClean="0"/>
              <a:t> </a:t>
            </a:r>
            <a:r>
              <a:rPr lang="ru-RU" i="1" dirty="0" smtClean="0"/>
              <a:t>Можно получить ответ на вопрос задачи на основании опыта, поставленного и проведенного в соответствии с её условием. В таких задачах обычно предлагается ответить на вопросы: «Что произойдет?», «Как сделать?»</a:t>
            </a:r>
          </a:p>
          <a:p>
            <a:pPr marL="0" indent="0" eaLnBrk="1" hangingPunct="1">
              <a:lnSpc>
                <a:spcPct val="80000"/>
              </a:lnSpc>
              <a:buClr>
                <a:srgbClr val="626130"/>
              </a:buClr>
              <a:buSzPct val="120000"/>
              <a:buFont typeface="Wingdings" pitchFamily="2" charset="2"/>
              <a:buChar char="v"/>
            </a:pPr>
            <a:r>
              <a:rPr lang="ru-RU" i="1" dirty="0" smtClean="0"/>
              <a:t> В процессе экспериментального решения качественных задач учащиеся становятся как бы исследователями, развивается их любознательность, активность, формируются практические умения , навыки работы с физическими приборами.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800" b="1" smtClean="0">
                <a:latin typeface="Arial" charset="0"/>
              </a:rPr>
              <a:t>Заключение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2438400"/>
            <a:ext cx="7772400" cy="2333625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Clr>
                <a:srgbClr val="626130"/>
              </a:buClr>
              <a:buSzPct val="120000"/>
              <a:buFont typeface="Wingdings" pitchFamily="2" charset="2"/>
              <a:buNone/>
            </a:pPr>
            <a:r>
              <a:rPr lang="ru-RU" sz="3200" i="1" dirty="0" smtClean="0"/>
              <a:t>Успешное решение качественных задач по физике – залог успехов  и в понимании  физики, и в развитии творческой деятельности школьников.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кар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990600"/>
            <a:ext cx="5867400" cy="3429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0176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Согласно Федеральному государственному стандарту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/>
          <a:lstStyle/>
          <a:p>
            <a:r>
              <a:rPr lang="ru-RU" i="1" dirty="0" smtClean="0"/>
              <a:t>Образование должно быть ориентировано на воспитание личности, способной к мышлению, активно познающей окружающий мир, мотивированной на творчество, инновационную деятельность,                                  с                                  самообразование.</a:t>
            </a:r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9" name="Рисунок 8" descr="ка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4876800"/>
            <a:ext cx="3581400" cy="1676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Творческие упражнения и задачи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4800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i="1" dirty="0" smtClean="0"/>
              <a:t>Помогают осмыслить изучаемый материал, осознать его теоретическую и практическую значимость.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/>
              <a:t> Целесообразно предлагать задачи, составленные на основе художественных произведений, с лишними данными, либо с их минимальным количеством, с неявно заданным вопросом, который нужно поставить самим учащимся.</a:t>
            </a:r>
            <a:endParaRPr lang="ru-RU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Творческие упражнения и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i="1" dirty="0" smtClean="0"/>
              <a:t>Призваны заинтересовать учащихся, привлечь их внимание, вызвать желание разобраться в новой теме, активно участвовать на уроке.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/>
              <a:t> Хорошо, если будут близки к жизненным ситуациям.</a:t>
            </a:r>
          </a:p>
          <a:p>
            <a:pPr>
              <a:buFont typeface="Wingdings" pitchFamily="2" charset="2"/>
              <a:buChar char="v"/>
            </a:pPr>
            <a:r>
              <a:rPr lang="ru-RU" i="1" dirty="0" smtClean="0"/>
              <a:t> Идеально продемонстрировать нечто новое, вызывающее чувство удивления.</a:t>
            </a:r>
            <a:endParaRPr lang="ru-RU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herlock-holmes-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1"/>
            <a:ext cx="1305957" cy="1828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73162"/>
          </a:xfrm>
        </p:spPr>
        <p:txBody>
          <a:bodyPr/>
          <a:lstStyle/>
          <a:p>
            <a:pPr algn="ctr"/>
            <a:r>
              <a:rPr lang="ru-RU" b="1" dirty="0" smtClean="0"/>
              <a:t>Пример: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0" y="1447800"/>
            <a:ext cx="7498080" cy="48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                   «</a:t>
            </a:r>
            <a:r>
              <a:rPr lang="ru-RU" sz="3800" b="1" i="1" dirty="0" smtClean="0"/>
              <a:t>Шерлок Холмс нагнулся над своим        ящиком, пошарил в нем и извлек обычный   медицинский градусник. Ватсон с любопытством посмотрел на эту «реликвию».</a:t>
            </a:r>
          </a:p>
          <a:p>
            <a:pPr>
              <a:buNone/>
            </a:pPr>
            <a:r>
              <a:rPr lang="ru-RU" sz="3800" b="1" i="1" dirty="0" smtClean="0"/>
              <a:t>- Перед Вами, дорогой друг, уникальный прибор. С его помощью я определял температуру почти кипящей жидкости.</a:t>
            </a:r>
          </a:p>
          <a:p>
            <a:pPr>
              <a:buNone/>
            </a:pPr>
            <a:r>
              <a:rPr lang="ru-RU" sz="3800" b="1" i="1" dirty="0" smtClean="0"/>
              <a:t>- Но, позвольте, шкала этого градусника рассчитана всего на 8 С: она начинается с 33 и заканчивается 42 С.</a:t>
            </a:r>
          </a:p>
          <a:p>
            <a:pPr>
              <a:buNone/>
            </a:pPr>
            <a:r>
              <a:rPr lang="ru-RU" sz="3800" b="1" i="1" dirty="0" smtClean="0"/>
              <a:t>- Я не оговорился, Ватсон, все так и было».</a:t>
            </a:r>
            <a:endParaRPr lang="ru-RU" sz="3800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Пример: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b="1" i="1" dirty="0" smtClean="0"/>
              <a:t>«Игрок бросает мяч своему партнеру, находясь в 28 м. от него. Мяч летит четыре секунды. Какой наибольшей высоты достиг мяч?»</a:t>
            </a:r>
          </a:p>
          <a:p>
            <a:endParaRPr lang="ru-RU" b="1" i="1" dirty="0" smtClean="0"/>
          </a:p>
          <a:p>
            <a:pPr>
              <a:buFont typeface="Wingdings" pitchFamily="2" charset="2"/>
              <a:buChar char="v"/>
            </a:pPr>
            <a:r>
              <a:rPr lang="ru-RU" b="1" i="1" dirty="0" smtClean="0"/>
              <a:t>«Почему опасно купаться или нырять в незнакомом месте?»</a:t>
            </a:r>
            <a:endParaRPr lang="ru-RU" b="1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88913"/>
            <a:ext cx="77724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4000" b="1" dirty="0" smtClean="0">
                <a:latin typeface="Arial" charset="0"/>
              </a:rPr>
              <a:t>Значение качественных задач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76400"/>
            <a:ext cx="7772400" cy="4530725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Clr>
                <a:srgbClr val="626130"/>
              </a:buClr>
              <a:buSzPct val="120000"/>
              <a:buFont typeface="Wingdings" pitchFamily="2" charset="2"/>
              <a:buChar char="v"/>
            </a:pPr>
            <a:r>
              <a:rPr lang="ru-RU" sz="2600" b="1" i="1" dirty="0" smtClean="0"/>
              <a:t> </a:t>
            </a:r>
            <a:r>
              <a:rPr lang="ru-RU" i="1" dirty="0" smtClean="0"/>
              <a:t>Решение задач учит анализировать явления, развивает логическое мышление, смекалку, творческую фантазию, умение применять теоретические знания для объяснения явлений природы, быта, техники.</a:t>
            </a:r>
          </a:p>
          <a:p>
            <a:pPr marL="0" indent="0" eaLnBrk="1" hangingPunct="1">
              <a:buClr>
                <a:srgbClr val="626130"/>
              </a:buClr>
              <a:buSzPct val="120000"/>
              <a:buFont typeface="Wingdings" pitchFamily="2" charset="2"/>
              <a:buChar char="v"/>
            </a:pPr>
            <a:r>
              <a:rPr lang="ru-RU" i="1" dirty="0" smtClean="0"/>
              <a:t> Применение экспериментальных задач развивает умение и навыки учащихся в обращении с физическими приборами, макетами, установками и моделями.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88913"/>
            <a:ext cx="77724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4000" b="1" dirty="0" smtClean="0">
                <a:latin typeface="Arial" charset="0"/>
              </a:rPr>
              <a:t>Значение качественных задач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47800"/>
            <a:ext cx="8001000" cy="4953000"/>
          </a:xfrm>
        </p:spPr>
        <p:txBody>
          <a:bodyPr>
            <a:normAutofit fontScale="25000" lnSpcReduction="20000"/>
          </a:bodyPr>
          <a:lstStyle/>
          <a:p>
            <a:pPr marL="0" indent="0" eaLnBrk="1" hangingPunct="1">
              <a:buClr>
                <a:srgbClr val="626130"/>
              </a:buClr>
              <a:buSzPct val="120000"/>
              <a:buFont typeface="Wingdings" pitchFamily="2" charset="2"/>
              <a:buChar char="v"/>
            </a:pPr>
            <a:r>
              <a:rPr lang="ru-RU" sz="10000" b="1" i="1" dirty="0" smtClean="0"/>
              <a:t> </a:t>
            </a:r>
            <a:r>
              <a:rPr lang="ru-RU" sz="10000" i="1" dirty="0" smtClean="0"/>
              <a:t>Задачи с производственным содержанием знакомят учащихся с техникой, расширяют их кругозор, являются средством подготовки к практической деятельности.</a:t>
            </a:r>
          </a:p>
          <a:p>
            <a:pPr marL="0" indent="0" eaLnBrk="1" hangingPunct="1">
              <a:buClr>
                <a:srgbClr val="626130"/>
              </a:buClr>
              <a:buSzPct val="120000"/>
              <a:buFont typeface="Wingdings" pitchFamily="2" charset="2"/>
              <a:buChar char="v"/>
            </a:pPr>
            <a:r>
              <a:rPr lang="ru-RU" sz="10400" i="1" dirty="0" smtClean="0"/>
              <a:t>Являются одним из важных приемов политехнического обучения.</a:t>
            </a:r>
          </a:p>
          <a:p>
            <a:pPr marL="0" indent="0" eaLnBrk="1" hangingPunct="1">
              <a:buClr>
                <a:srgbClr val="626130"/>
              </a:buClr>
              <a:buSzPct val="120000"/>
              <a:buNone/>
            </a:pPr>
            <a:r>
              <a:rPr lang="ru-RU" sz="10400" i="1" dirty="0" smtClean="0"/>
              <a:t> </a:t>
            </a:r>
          </a:p>
          <a:p>
            <a:pPr marL="0" indent="0">
              <a:buClr>
                <a:srgbClr val="626130"/>
              </a:buClr>
              <a:buSzPct val="120000"/>
              <a:buNone/>
            </a:pPr>
            <a:r>
              <a:rPr lang="ru-RU" sz="10400" b="1" i="1" dirty="0" smtClean="0">
                <a:solidFill>
                  <a:srgbClr val="339933"/>
                </a:solidFill>
              </a:rPr>
              <a:t>Пример: «Почему, разъезжая по посыпанным солью дорогам, можно резко снизить срок эксплуатации  автомобиля?»</a:t>
            </a:r>
          </a:p>
          <a:p>
            <a:pPr marL="0" indent="0">
              <a:buClr>
                <a:srgbClr val="626130"/>
              </a:buClr>
              <a:buSzPct val="120000"/>
              <a:buNone/>
            </a:pPr>
            <a:r>
              <a:rPr lang="ru-RU" sz="10400" b="1" i="1" dirty="0" smtClean="0">
                <a:solidFill>
                  <a:srgbClr val="339933"/>
                </a:solidFill>
              </a:rPr>
              <a:t> </a:t>
            </a:r>
          </a:p>
          <a:p>
            <a:pPr marL="0" indent="0" eaLnBrk="1" hangingPunct="1">
              <a:buClr>
                <a:srgbClr val="626130"/>
              </a:buClr>
              <a:buSzPct val="120000"/>
              <a:buFont typeface="Wingdings" pitchFamily="2" charset="2"/>
              <a:buChar char="v"/>
            </a:pPr>
            <a:r>
              <a:rPr lang="ru-RU" sz="10400" i="1" dirty="0" smtClean="0"/>
              <a:t> Учащиеся приучаются к точной, лаконичной, грамотной речи, у них развивается эвристическое нестандартное мышление, формируется свое миропонимание.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88913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800" b="1" dirty="0" smtClean="0">
                <a:latin typeface="Arial" charset="0"/>
              </a:rPr>
              <a:t>Значение качественных задач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676400"/>
            <a:ext cx="7772400" cy="4530725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Clr>
                <a:srgbClr val="626130"/>
              </a:buClr>
              <a:buSzPct val="120000"/>
              <a:buFont typeface="Wingdings" pitchFamily="2" charset="2"/>
              <a:buChar char="v"/>
            </a:pPr>
            <a:r>
              <a:rPr lang="ru-RU" sz="2600" b="1" i="1" dirty="0" smtClean="0"/>
              <a:t> </a:t>
            </a:r>
            <a:r>
              <a:rPr lang="ru-RU" i="1" dirty="0" smtClean="0"/>
              <a:t>Дают возможность учителю установить глубину теоретических знаний и понимание учащимися изучаемого материала.  </a:t>
            </a:r>
          </a:p>
          <a:p>
            <a:pPr marL="0" indent="0" eaLnBrk="1" hangingPunct="1">
              <a:buClr>
                <a:srgbClr val="626130"/>
              </a:buClr>
              <a:buSzPct val="120000"/>
              <a:buFont typeface="Wingdings" pitchFamily="2" charset="2"/>
              <a:buChar char="v"/>
            </a:pPr>
            <a:endParaRPr lang="ru-RU" i="1" dirty="0" smtClean="0"/>
          </a:p>
          <a:p>
            <a:pPr marL="0" indent="0" eaLnBrk="1" hangingPunct="1">
              <a:buClr>
                <a:srgbClr val="626130"/>
              </a:buClr>
              <a:buSzPct val="120000"/>
              <a:buNone/>
            </a:pPr>
            <a:r>
              <a:rPr lang="ru-RU" b="1" i="1" dirty="0" smtClean="0">
                <a:solidFill>
                  <a:srgbClr val="339933"/>
                </a:solidFill>
              </a:rPr>
              <a:t>Пример: Почему взрыв снаряда под водой губителен для живущих в воде организмов?</a:t>
            </a:r>
            <a:r>
              <a:rPr lang="ru-RU" b="1" i="1" dirty="0" smtClean="0"/>
              <a:t>  </a:t>
            </a:r>
            <a:r>
              <a:rPr lang="ru-RU" i="1" dirty="0" smtClean="0"/>
              <a:t> </a:t>
            </a:r>
          </a:p>
          <a:p>
            <a:pPr marL="0" indent="0" eaLnBrk="1" hangingPunct="1">
              <a:buClr>
                <a:srgbClr val="626130"/>
              </a:buClr>
              <a:buSzPct val="120000"/>
              <a:buNone/>
            </a:pPr>
            <a:r>
              <a:rPr lang="ru-RU" i="1" dirty="0" smtClean="0"/>
              <a:t>                                                                                          </a:t>
            </a:r>
          </a:p>
          <a:p>
            <a:pPr marL="0" indent="0" eaLnBrk="1" hangingPunct="1">
              <a:buClr>
                <a:srgbClr val="626130"/>
              </a:buClr>
              <a:buSzPct val="120000"/>
              <a:buFont typeface="Wingdings" pitchFamily="2" charset="2"/>
              <a:buChar char="v"/>
            </a:pPr>
            <a:r>
              <a:rPr lang="ru-RU" i="1" dirty="0" smtClean="0"/>
              <a:t>Вызывают большой интерес у учащихся, позволяют учителю оживить урок эмоционально, активизировать мыслительную деятельность обучающихся.</a:t>
            </a:r>
          </a:p>
          <a:p>
            <a:pPr marL="0" indent="0" eaLnBrk="1" hangingPunct="1">
              <a:buClr>
                <a:srgbClr val="626130"/>
              </a:buClr>
              <a:buSzPct val="120000"/>
              <a:buNone/>
            </a:pPr>
            <a:r>
              <a:rPr lang="ru-RU" i="1" dirty="0" smtClean="0"/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167</TotalTime>
  <Words>850</Words>
  <Application>Microsoft Office PowerPoint</Application>
  <PresentationFormat>Экран (4:3)</PresentationFormat>
  <Paragraphs>78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Роль качественных задач в развитии мышления обучающихся</vt:lpstr>
      <vt:lpstr>Согласно Федеральному государственному стандарту</vt:lpstr>
      <vt:lpstr>Творческие упражнения и задачи</vt:lpstr>
      <vt:lpstr>Творческие упражнения и задачи</vt:lpstr>
      <vt:lpstr>Пример: </vt:lpstr>
      <vt:lpstr>Пример:</vt:lpstr>
      <vt:lpstr>Значение качественных задач</vt:lpstr>
      <vt:lpstr>Значение качественных задач</vt:lpstr>
      <vt:lpstr>Значение качественных задач</vt:lpstr>
      <vt:lpstr>Ценность качественных задач</vt:lpstr>
      <vt:lpstr>Слайд 11</vt:lpstr>
      <vt:lpstr>Аналитико-синтетический метод решения задач</vt:lpstr>
      <vt:lpstr>Схема методики решения качественных задач</vt:lpstr>
      <vt:lpstr>Приемы решения  качественных задач</vt:lpstr>
      <vt:lpstr>Эвристический прием</vt:lpstr>
      <vt:lpstr>Графический прием</vt:lpstr>
      <vt:lpstr>Экспериментальный прием</vt:lpstr>
      <vt:lpstr>Заключение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48</cp:revision>
  <dcterms:created xsi:type="dcterms:W3CDTF">2017-04-12T14:01:41Z</dcterms:created>
  <dcterms:modified xsi:type="dcterms:W3CDTF">2024-08-26T18:10:57Z</dcterms:modified>
</cp:coreProperties>
</file>