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312" r:id="rId3"/>
    <p:sldId id="342" r:id="rId4"/>
    <p:sldId id="343" r:id="rId5"/>
    <p:sldId id="314" r:id="rId6"/>
    <p:sldId id="320" r:id="rId7"/>
    <p:sldId id="331" r:id="rId8"/>
    <p:sldId id="346" r:id="rId9"/>
    <p:sldId id="321" r:id="rId10"/>
    <p:sldId id="327" r:id="rId11"/>
    <p:sldId id="335" r:id="rId12"/>
    <p:sldId id="347" r:id="rId13"/>
    <p:sldId id="287" r:id="rId14"/>
    <p:sldId id="289" r:id="rId15"/>
    <p:sldId id="286" r:id="rId16"/>
    <p:sldId id="262" r:id="rId17"/>
    <p:sldId id="264" r:id="rId18"/>
    <p:sldId id="265" r:id="rId19"/>
    <p:sldId id="299" r:id="rId20"/>
    <p:sldId id="291" r:id="rId21"/>
    <p:sldId id="288" r:id="rId22"/>
    <p:sldId id="349" r:id="rId23"/>
    <p:sldId id="30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073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6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00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8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95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90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3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1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22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43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58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73190-D8A7-4EDB-98D9-A3A35FB5A5A5}" type="datetimeFigureOut">
              <a:rPr lang="ru-RU" smtClean="0"/>
              <a:t>20.10.2023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FE53-C172-4CF6-B57F-44F98EDAEE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10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8700" y="332653"/>
            <a:ext cx="10688596" cy="3241819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Подготовка  к ЕГЭ по обществознанию</a:t>
            </a:r>
            <a:br>
              <a:rPr lang="ru-RU" sz="4400" b="1" dirty="0" smtClean="0"/>
            </a:b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>Задание 24: </a:t>
            </a:r>
            <a:br>
              <a:rPr lang="ru-RU" sz="4400" b="1" dirty="0" smtClean="0"/>
            </a:br>
            <a:r>
              <a:rPr lang="ru-RU" sz="3600" b="1" dirty="0" smtClean="0"/>
              <a:t>составление </a:t>
            </a:r>
            <a:r>
              <a:rPr lang="ru-RU" sz="3600" b="1" dirty="0"/>
              <a:t>плана доклада </a:t>
            </a:r>
            <a:r>
              <a:rPr lang="ru-RU" sz="3600" b="1" dirty="0" smtClean="0"/>
              <a:t>по </a:t>
            </a:r>
            <a:r>
              <a:rPr lang="ru-RU" sz="3600" b="1" dirty="0"/>
              <a:t>заданной </a:t>
            </a:r>
            <a:r>
              <a:rPr lang="ru-RU" sz="3600" b="1" dirty="0" smtClean="0"/>
              <a:t>теме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0998" y="4455622"/>
            <a:ext cx="9144000" cy="1529541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Семенова Майя </a:t>
            </a:r>
            <a:r>
              <a:rPr lang="ru-RU" sz="3200" b="1" dirty="0" smtClean="0"/>
              <a:t>Петровна</a:t>
            </a:r>
            <a:endParaRPr lang="ru-RU" sz="3200" dirty="0" smtClean="0"/>
          </a:p>
          <a:p>
            <a:r>
              <a:rPr lang="ru-RU" sz="2800" dirty="0" smtClean="0"/>
              <a:t> учитель </a:t>
            </a:r>
            <a:r>
              <a:rPr lang="ru-RU" sz="2800" dirty="0"/>
              <a:t>обществознания и права </a:t>
            </a:r>
            <a:endParaRPr lang="ru-RU" sz="2800" dirty="0" smtClean="0"/>
          </a:p>
          <a:p>
            <a:r>
              <a:rPr lang="ru-RU" sz="2800" dirty="0" smtClean="0"/>
              <a:t>МБОУ «СОШ №42» г. Чебоксары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4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213658" y="224444"/>
            <a:ext cx="10978342" cy="6317673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 </a:t>
            </a:r>
            <a:r>
              <a:rPr lang="ru-RU" altLang="ru-RU" sz="1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Понятие </a:t>
            </a:r>
            <a:r>
              <a:rPr lang="ru-RU" altLang="ru-RU" sz="1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семьи.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lang="ru-RU" altLang="ru-RU" sz="1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Признаки </a:t>
            </a: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семьи как малой группы: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а)  кровно-родственная и (или) супружеская связь членов семьи;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б)  совместное ведение хозяйства, быта;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в)  взаимная поддержка, забота членов семьи и т. д.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ru-RU" altLang="ru-RU" sz="1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Функции </a:t>
            </a:r>
            <a:r>
              <a:rPr lang="ru-RU" altLang="ru-RU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семьи: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а</a:t>
            </a:r>
            <a:r>
              <a:rPr lang="ru-RU" altLang="ru-RU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  репродуктивная</a:t>
            </a: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ru-RU" altLang="ru-RU" sz="1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б</a:t>
            </a:r>
            <a:r>
              <a:rPr lang="ru-RU" altLang="ru-RU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  </a:t>
            </a: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хозяйственно-экономическая</a:t>
            </a:r>
            <a:endParaRPr lang="ru-RU" altLang="ru-RU" sz="1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в</a:t>
            </a:r>
            <a:r>
              <a:rPr lang="ru-RU" altLang="ru-RU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  </a:t>
            </a: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воспитательная </a:t>
            </a:r>
            <a:r>
              <a:rPr lang="ru-RU" altLang="ru-RU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др</a:t>
            </a: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 </a:t>
            </a:r>
            <a:r>
              <a:rPr lang="ru-RU" altLang="ru-RU" sz="1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Виды</a:t>
            </a:r>
            <a:r>
              <a:rPr lang="ru-RU" alt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семей: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а)  патриархальная, демократическая;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б)  многопоколенная, нуклеарная;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в)  многодетная, бездетная и др.</a:t>
            </a:r>
            <a:endParaRPr lang="ru-RU" altLang="ru-RU" sz="1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5. 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Ресурсы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семьи: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а)  экономические;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б)  информационные;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в)  трудовые и др.  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" panose="020B0604020202020204" pitchFamily="34" charset="0"/>
              </a:rPr>
              <a:t>6. 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Изменения 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обществе и современная семья: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а)  изменение положения женщины в обществе и семье: семья партнерского типа;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б)  от многопоколенной семьи к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нуклеарной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в)  сокращение количества детей, рост числа неполных семей и т. д.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 smtClean="0">
                <a:latin typeface="Arial" panose="020B0604020202020204" pitchFamily="34" charset="0"/>
              </a:rPr>
              <a:t>7. </a:t>
            </a:r>
            <a:r>
              <a:rPr lang="ru-RU" altLang="ru-RU" sz="1800" b="1" dirty="0" smtClean="0">
                <a:latin typeface="Arial" panose="020B0604020202020204" pitchFamily="34" charset="0"/>
              </a:rPr>
              <a:t>Государство и  семья.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637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6953"/>
            <a:ext cx="10515600" cy="562001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Используя обществоведческие знания, составьте сложный план, позволяющий раскрыть по существу тему </a:t>
            </a:r>
            <a:r>
              <a:rPr lang="ru-RU" b="1" dirty="0" smtClean="0"/>
              <a:t>«Религия как форма духовной культуры». </a:t>
            </a:r>
          </a:p>
          <a:p>
            <a:pPr marL="0" indent="0">
              <a:buNone/>
            </a:pPr>
            <a:r>
              <a:rPr lang="ru-RU" dirty="0" smtClean="0"/>
              <a:t>Сложный план должен содержать не менее трёх непосредственно раскрывающих тему по существу пунктов, детализированных в подпунктах. </a:t>
            </a:r>
          </a:p>
          <a:p>
            <a:pPr marL="0" indent="0">
              <a:buNone/>
            </a:pPr>
            <a:r>
              <a:rPr lang="ru-RU" dirty="0" smtClean="0"/>
              <a:t>(Количество подпунктов каждого детализированного пункта должно быть не менее трёх, за исключением случаев, когда с точки зрения общественных наук возможны только два подпункта).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47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8225" y="351625"/>
            <a:ext cx="10232967" cy="6315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Религия как форма духовной культуры.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Структурные элементы </a:t>
            </a: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религии: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религиозное сознание, вера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религиозное учение, идеология, догмы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религиозная деятельность, богослужения, молитвы, обряды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символы и т.п.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Основные функции религии: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мировоззренческая;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воспитательная;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регулирующая;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компенсаторная;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коммуникативная и др.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Виды религий: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монотеизм (единобожие) и политеизм (многобожие)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родоплеменные, национально-государственные и мировые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и дочерние (производные)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Мировые религии и их о</a:t>
            </a: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собенности: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значительное количество верующих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космополитизм (направленность на всё человечество)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100"/>
              <a:buFont typeface="+mj-lt"/>
              <a:buAutoNum type="arabicParenR"/>
            </a:pP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эгалитаризм (равенство всех) и др.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6"/>
            </a:pP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Свобода совести и вероисповедания.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8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165619"/>
            <a:ext cx="11471563" cy="130573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Не стоит ограничиваться минимальными требованиями к заданию – 3 </a:t>
            </a:r>
            <a:r>
              <a:rPr lang="ru-RU" sz="3200" b="1" dirty="0" smtClean="0">
                <a:solidFill>
                  <a:srgbClr val="C00000"/>
                </a:solidFill>
              </a:rPr>
              <a:t>пунктами!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8502" y="1319287"/>
            <a:ext cx="110171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/>
              <a:t>Государство </a:t>
            </a:r>
            <a:r>
              <a:rPr lang="ru-RU" sz="2400" dirty="0"/>
              <a:t>– как основной институт политической системы  общества.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/>
              <a:t>Признаки государства: </a:t>
            </a:r>
            <a:r>
              <a:rPr lang="ru-RU" sz="2400" dirty="0"/>
              <a:t>территория с  населением,  суверенитет, публичная власть, законы (правовая система), налоговая система, правоохранительные органы и др.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/>
              <a:t>Формы государства: </a:t>
            </a:r>
            <a:r>
              <a:rPr lang="ru-RU" sz="2400" dirty="0"/>
              <a:t>форма правления, административно-государственное устройство, политический режим.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/>
              <a:t>Формы правления: </a:t>
            </a:r>
            <a:r>
              <a:rPr lang="ru-RU" sz="2400" dirty="0"/>
              <a:t>монархия и республика.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/>
              <a:t>Формы административно-государственного устройства: </a:t>
            </a:r>
            <a:r>
              <a:rPr lang="ru-RU" sz="2400" dirty="0"/>
              <a:t>унитарное государство, федерация, конфедерация.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/>
              <a:t>Политические режимы:</a:t>
            </a:r>
            <a:r>
              <a:rPr lang="ru-RU" sz="2400" dirty="0"/>
              <a:t> демократический, авторитарный и тоталитарный.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/>
              <a:t>Функции государства: </a:t>
            </a:r>
            <a:r>
              <a:rPr lang="ru-RU" sz="2400" dirty="0"/>
              <a:t>внутренние и внешние.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/>
              <a:t>Роль государства в жизни 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386252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142" y="115744"/>
            <a:ext cx="10515600" cy="640715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Сколько должно быть </a:t>
            </a:r>
            <a:r>
              <a:rPr lang="ru-RU" sz="3600" b="1" dirty="0">
                <a:solidFill>
                  <a:srgbClr val="C00000"/>
                </a:solidFill>
              </a:rPr>
              <a:t>подпунктов</a:t>
            </a:r>
            <a:r>
              <a:rPr lang="ru-RU" sz="3600" dirty="0">
                <a:solidFill>
                  <a:srgbClr val="C00000"/>
                </a:solidFill>
              </a:rPr>
              <a:t> – всегда ли 3?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25880" y="964277"/>
            <a:ext cx="90941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признаки государства: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территория с  населением </a:t>
            </a:r>
            <a:endParaRPr lang="ru-RU" sz="2400" dirty="0"/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суверенитет </a:t>
            </a:r>
            <a:endParaRPr lang="ru-RU" sz="2400" dirty="0"/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публичная власть и </a:t>
            </a:r>
            <a:r>
              <a:rPr lang="ru-RU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другие</a:t>
            </a:r>
            <a:endParaRPr lang="ru-RU" sz="2400" dirty="0"/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государства: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форма правления </a:t>
            </a:r>
            <a:endParaRPr lang="ru-RU" sz="2400" dirty="0"/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административно-государственное устройство </a:t>
            </a:r>
            <a:endParaRPr lang="ru-RU" sz="2400" dirty="0"/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политический режим </a:t>
            </a:r>
            <a:endParaRPr lang="ru-RU" sz="2400" dirty="0"/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правления: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монархия </a:t>
            </a:r>
            <a:endParaRPr lang="ru-RU" sz="2400" dirty="0"/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республика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административно-государственного устройства: 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унитарное государство </a:t>
            </a:r>
            <a:endParaRPr lang="ru-RU" sz="2400" dirty="0" smtClean="0"/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федерация </a:t>
            </a:r>
            <a:endParaRPr lang="ru-RU" sz="2400" dirty="0" smtClean="0"/>
          </a:p>
          <a:p>
            <a:pPr marL="457200" lvl="0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конфедерация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938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520" y="173934"/>
            <a:ext cx="10515600" cy="973224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Должно быть логическое завершение плана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88521" y="1456473"/>
            <a:ext cx="9743210" cy="3253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Роль государства в жизни общества.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Тенденции развития политических партий в современном обществе.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Значение процессов демократизации в современном мире.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 Роль мировоззрения в жизни человека.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Взаимосвязь морали и других форм духовной культуры.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Особенности современных политических систем.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Взаимосвязь правового государства и гражданского общества.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Самые распространённые ошибки при выполнении задания 24: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713509" y="1862051"/>
            <a:ext cx="10515600" cy="4871865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400" b="1" dirty="0" smtClean="0"/>
              <a:t>Формулировки пунктов плана имеют абстрактно-формальный характер </a:t>
            </a:r>
            <a:r>
              <a:rPr lang="ru-RU" sz="2400" dirty="0" smtClean="0"/>
              <a:t>и не отражают тему.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Ответ на задание 24 не является планом</a:t>
            </a:r>
            <a:r>
              <a:rPr lang="ru-RU" sz="2400" dirty="0" smtClean="0"/>
              <a:t>, а по форме представлен в виде таблиц, схем, сплошного текста.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Путаница в подпунктах, </a:t>
            </a:r>
            <a:r>
              <a:rPr lang="ru-RU" sz="2400" dirty="0" smtClean="0"/>
              <a:t>когда сложное базовое понятие может классифицироваться на виды по разным критериям.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Неправильное название функции или явления</a:t>
            </a:r>
            <a:r>
              <a:rPr lang="ru-RU" sz="2400" dirty="0" smtClean="0"/>
              <a:t>. Если забыли или не уверены, то лучше записать словосочетание, раскрывающее смысл: например, вместо «регулятивная функция» запишите «регулирование общественных отношений».</a:t>
            </a:r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7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693" y="265372"/>
            <a:ext cx="11637819" cy="106466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Формулировки пунктов плана имеют абстрактно-формальный характер:</a:t>
            </a: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idx="1"/>
          </p:nvPr>
        </p:nvSpPr>
        <p:spPr>
          <a:xfrm>
            <a:off x="1008610" y="1330037"/>
            <a:ext cx="1088690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1. Политические партии:</a:t>
            </a:r>
          </a:p>
          <a:p>
            <a:pPr marL="0" indent="0">
              <a:buNone/>
            </a:pPr>
            <a:r>
              <a:rPr lang="ru-RU" sz="2000" dirty="0"/>
              <a:t>а) структура партии;</a:t>
            </a:r>
          </a:p>
          <a:p>
            <a:pPr marL="0" indent="0">
              <a:buNone/>
            </a:pPr>
            <a:r>
              <a:rPr lang="ru-RU" sz="2000" dirty="0"/>
              <a:t>б) признаки партии;</a:t>
            </a:r>
          </a:p>
          <a:p>
            <a:pPr marL="0" indent="0">
              <a:buNone/>
            </a:pPr>
            <a:r>
              <a:rPr lang="ru-RU" sz="2000" dirty="0"/>
              <a:t>в) виды.</a:t>
            </a:r>
          </a:p>
          <a:p>
            <a:pPr marL="0" indent="0">
              <a:buNone/>
            </a:pPr>
            <a:r>
              <a:rPr lang="ru-RU" sz="2000" dirty="0"/>
              <a:t>2. Значение политических партий:</a:t>
            </a:r>
          </a:p>
          <a:p>
            <a:pPr marL="0" indent="0">
              <a:buNone/>
            </a:pPr>
            <a:r>
              <a:rPr lang="ru-RU" sz="2000" dirty="0"/>
              <a:t>а) для общества;</a:t>
            </a:r>
          </a:p>
          <a:p>
            <a:pPr marL="0" indent="0">
              <a:buNone/>
            </a:pPr>
            <a:r>
              <a:rPr lang="ru-RU" sz="2000" dirty="0"/>
              <a:t>б) самой партии;</a:t>
            </a:r>
          </a:p>
          <a:p>
            <a:pPr marL="0" indent="0">
              <a:buNone/>
            </a:pPr>
            <a:r>
              <a:rPr lang="ru-RU" sz="2000" dirty="0"/>
              <a:t>в) человека.</a:t>
            </a:r>
          </a:p>
          <a:p>
            <a:pPr marL="0" indent="0">
              <a:buNone/>
            </a:pPr>
            <a:r>
              <a:rPr lang="ru-RU" sz="2000" dirty="0"/>
              <a:t>3. Функции политической партии в обществе:</a:t>
            </a:r>
          </a:p>
          <a:p>
            <a:pPr marL="0" indent="0">
              <a:buNone/>
            </a:pPr>
            <a:r>
              <a:rPr lang="ru-RU" sz="2000" dirty="0"/>
              <a:t>а) в экономике;</a:t>
            </a:r>
          </a:p>
          <a:p>
            <a:pPr marL="0" indent="0">
              <a:buNone/>
            </a:pPr>
            <a:r>
              <a:rPr lang="ru-RU" sz="2000" dirty="0"/>
              <a:t>б) политике;</a:t>
            </a:r>
          </a:p>
          <a:p>
            <a:pPr marL="0" indent="0">
              <a:buNone/>
            </a:pPr>
            <a:r>
              <a:rPr lang="ru-RU" sz="2000" dirty="0"/>
              <a:t>в) социальной сфере;</a:t>
            </a:r>
          </a:p>
          <a:p>
            <a:pPr marL="0" indent="0">
              <a:buNone/>
            </a:pPr>
            <a:r>
              <a:rPr lang="ru-RU" sz="2000" dirty="0"/>
              <a:t>г) духовной сфере.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3305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66" y="224444"/>
            <a:ext cx="10715105" cy="124373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Ответ на задание 24 не является планом: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6266" y="146817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Понятие политической партии. Особенности политических партий как общественных организаций: наличие программы и устава, организационной структуры и др. Функции политических партий в демократическом обществе: представительство интересов большинства социальных групп, политическая социализация, участие в выборах и др. Классификации политических партий: по идеологии (либеральные, консервативные, социалистические и др.); по организационному признаку (массовые и кадровые), по отношению к проводимой политике (правящие, оппозиционные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31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046018" y="65867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Нарушение логики в выделении подпунктов: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135572"/>
            <a:ext cx="4285635" cy="474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54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0822" y="91441"/>
            <a:ext cx="11720945" cy="287620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Изменения в ЕГЭ-2024 по обществознанию: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dirty="0"/>
              <a:t>и</a:t>
            </a:r>
            <a:r>
              <a:rPr lang="ru-RU" sz="2800" dirty="0" smtClean="0"/>
              <a:t>зменилась </a:t>
            </a:r>
            <a:r>
              <a:rPr lang="ru-RU" sz="2800" dirty="0"/>
              <a:t>формулировка задания 24, где требуется составить сложный план: теперь в подпунктах должны быть раскрыты </a:t>
            </a:r>
            <a:r>
              <a:rPr lang="ru-RU" sz="2800" b="1" dirty="0"/>
              <a:t>три</a:t>
            </a:r>
            <a:r>
              <a:rPr lang="ru-RU" sz="2800" dirty="0"/>
              <a:t> пункта, а не </a:t>
            </a:r>
            <a:r>
              <a:rPr lang="ru-RU" sz="2800" b="1" dirty="0"/>
              <a:t>два</a:t>
            </a:r>
            <a:r>
              <a:rPr lang="ru-RU" sz="2800" dirty="0"/>
              <a:t>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0822" y="2094807"/>
            <a:ext cx="11204171" cy="567819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Было: </a:t>
            </a:r>
          </a:p>
          <a:p>
            <a:pPr marL="0" indent="0">
              <a:buNone/>
            </a:pPr>
            <a:r>
              <a:rPr lang="ru-RU" sz="2400" i="1" dirty="0" smtClean="0"/>
              <a:t>«Сложный план содержит не менее трёх пунктов, включая два пункта, наличие которых позволяет раскрыть данную тему по существу.  </a:t>
            </a:r>
            <a:r>
              <a:rPr lang="ru-RU" sz="2400" dirty="0" smtClean="0"/>
              <a:t>Оба этих “обязательных” пункта должны быть детализированы в подпунктах, позволяющих раскрыть данную тему по существу».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Стало: </a:t>
            </a:r>
          </a:p>
          <a:p>
            <a:pPr marL="0" indent="0">
              <a:buNone/>
            </a:pPr>
            <a:r>
              <a:rPr lang="ru-RU" sz="2400" dirty="0" smtClean="0"/>
              <a:t>«Сложный план содержит не менее трёх пунктов, непосредственно раскрывающих данную тему по существу. Эти “обязательные” пункты должны быть детализированы в подпунктах, раскрывающих по существу заявленный аспект темы».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81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6760" y="132368"/>
            <a:ext cx="10515600" cy="931661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Исправленный вариант: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760" y="1064029"/>
            <a:ext cx="9775766" cy="57939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100" b="1" dirty="0" smtClean="0"/>
              <a:t>Виды семьи:  </a:t>
            </a:r>
          </a:p>
          <a:p>
            <a:pPr marL="457200" indent="-457200">
              <a:buAutoNum type="arabicParenR"/>
            </a:pPr>
            <a:r>
              <a:rPr lang="ru-RU" sz="3100" b="1" dirty="0" smtClean="0"/>
              <a:t>по составу: </a:t>
            </a:r>
          </a:p>
          <a:p>
            <a:r>
              <a:rPr lang="ru-RU" sz="3100" dirty="0" smtClean="0"/>
              <a:t>полная </a:t>
            </a:r>
          </a:p>
          <a:p>
            <a:r>
              <a:rPr lang="ru-RU" sz="3100" dirty="0" smtClean="0"/>
              <a:t>неполная</a:t>
            </a:r>
          </a:p>
          <a:p>
            <a:r>
              <a:rPr lang="ru-RU" sz="3100" dirty="0" smtClean="0"/>
              <a:t>нуклеарная </a:t>
            </a:r>
          </a:p>
          <a:p>
            <a:r>
              <a:rPr lang="ru-RU" sz="3100" dirty="0" smtClean="0"/>
              <a:t>расширенная (многопоколенная)</a:t>
            </a:r>
          </a:p>
          <a:p>
            <a:pPr marL="457200" indent="-457200">
              <a:buAutoNum type="arabicParenR" startAt="2"/>
            </a:pPr>
            <a:r>
              <a:rPr lang="ru-RU" sz="3100" b="1" dirty="0" smtClean="0"/>
              <a:t>по характеру взаимоотношений: </a:t>
            </a:r>
          </a:p>
          <a:p>
            <a:r>
              <a:rPr lang="ru-RU" sz="3100" dirty="0" smtClean="0"/>
              <a:t>традиционная (патриархальная)</a:t>
            </a:r>
          </a:p>
          <a:p>
            <a:r>
              <a:rPr lang="ru-RU" sz="3100" dirty="0" smtClean="0"/>
              <a:t>партнерская (эгалитарная)  </a:t>
            </a:r>
          </a:p>
          <a:p>
            <a:pPr marL="457200" indent="-457200">
              <a:buAutoNum type="arabicParenR" startAt="3"/>
            </a:pPr>
            <a:r>
              <a:rPr lang="ru-RU" sz="3100" b="1" dirty="0" smtClean="0"/>
              <a:t>по стилю воспитания: </a:t>
            </a:r>
          </a:p>
          <a:p>
            <a:r>
              <a:rPr lang="ru-RU" sz="3100" dirty="0" smtClean="0"/>
              <a:t>авторитарная </a:t>
            </a:r>
          </a:p>
          <a:p>
            <a:r>
              <a:rPr lang="ru-RU" sz="3100" dirty="0" smtClean="0"/>
              <a:t>либеральная </a:t>
            </a:r>
          </a:p>
          <a:p>
            <a:r>
              <a:rPr lang="ru-RU" sz="3100" dirty="0" smtClean="0"/>
              <a:t>демократическая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5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51" y="365126"/>
            <a:ext cx="10863349" cy="101478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Выводы: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0451" y="1630558"/>
            <a:ext cx="11238807" cy="3596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Проанализировать тему, подумать, какие пункты позволять раскрыть тему в полной мере. Важно продумать как можно больше пунктов (оптимально 6-7), чтобы попасть в обязательные пункты.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Продумать формулировки пунктов плана.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Прописать по 3 подпункта плана, если это возможно, к каждому пункту плана.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Проверить, «работают» ли пункты (подпункты) на раскрытие данной темы, не являются ли абстрактно-формальными.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Тщательно продумать и сформулировать вывод, соответствующий теме.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92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632" y="207183"/>
            <a:ext cx="11256818" cy="1970751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Универсальный алгоритм:</a:t>
            </a:r>
            <a:b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04949" y="148480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Базовое </a:t>
            </a:r>
            <a:r>
              <a:rPr lang="ru-RU" dirty="0" smtClean="0"/>
              <a:t>понятие </a:t>
            </a:r>
            <a:r>
              <a:rPr lang="ru-RU" b="1" dirty="0" smtClean="0"/>
              <a:t>Х</a:t>
            </a:r>
            <a:r>
              <a:rPr lang="ru-RU" dirty="0" smtClean="0"/>
              <a:t>, </a:t>
            </a:r>
            <a:r>
              <a:rPr lang="ru-RU" dirty="0"/>
              <a:t>его </a:t>
            </a:r>
            <a:r>
              <a:rPr lang="ru-RU" dirty="0" smtClean="0"/>
              <a:t>сущность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Характерные черты, специфические </a:t>
            </a:r>
            <a:r>
              <a:rPr lang="ru-RU" dirty="0" smtClean="0"/>
              <a:t>признаки </a:t>
            </a:r>
            <a:r>
              <a:rPr lang="ru-RU" b="1" dirty="0"/>
              <a:t>Х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Формы, типы, виды, </a:t>
            </a:r>
            <a:r>
              <a:rPr lang="ru-RU" dirty="0" smtClean="0"/>
              <a:t>уровни</a:t>
            </a:r>
            <a:r>
              <a:rPr lang="ru-RU" dirty="0"/>
              <a:t> </a:t>
            </a:r>
            <a:r>
              <a:rPr lang="ru-RU" b="1" dirty="0"/>
              <a:t>Х </a:t>
            </a:r>
            <a:endParaRPr lang="ru-RU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Важнейшие задачи, основные функции</a:t>
            </a:r>
            <a:r>
              <a:rPr lang="ru-RU" b="1" dirty="0" smtClean="0"/>
              <a:t> Х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Структура</a:t>
            </a:r>
            <a:r>
              <a:rPr lang="ru-RU" dirty="0"/>
              <a:t>, </a:t>
            </a:r>
            <a:r>
              <a:rPr lang="ru-RU" dirty="0" smtClean="0"/>
              <a:t>устройство</a:t>
            </a:r>
            <a:r>
              <a:rPr lang="ru-RU" b="1" dirty="0"/>
              <a:t> Х </a:t>
            </a:r>
            <a:endParaRPr lang="ru-RU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Основные </a:t>
            </a:r>
            <a:r>
              <a:rPr lang="ru-RU" dirty="0"/>
              <a:t>принципы </a:t>
            </a:r>
            <a:r>
              <a:rPr lang="ru-RU" b="1" dirty="0"/>
              <a:t>Х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Условия </a:t>
            </a:r>
            <a:r>
              <a:rPr lang="ru-RU" dirty="0" smtClean="0"/>
              <a:t>возникновения</a:t>
            </a:r>
            <a:r>
              <a:rPr lang="ru-RU" b="1" dirty="0"/>
              <a:t> Х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Основные этапы, стадии </a:t>
            </a:r>
            <a:r>
              <a:rPr lang="ru-RU" dirty="0" smtClean="0"/>
              <a:t>развития</a:t>
            </a:r>
            <a:r>
              <a:rPr lang="ru-RU" b="1" dirty="0"/>
              <a:t> Х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Тенденции развития </a:t>
            </a:r>
            <a:r>
              <a:rPr lang="ru-RU" b="1" dirty="0"/>
              <a:t>Х </a:t>
            </a:r>
            <a:r>
              <a:rPr lang="ru-RU" dirty="0" smtClean="0"/>
              <a:t>в </a:t>
            </a:r>
            <a:r>
              <a:rPr lang="ru-RU" dirty="0"/>
              <a:t>современном мире, в </a:t>
            </a:r>
            <a:r>
              <a:rPr lang="ru-RU" dirty="0" smtClean="0"/>
              <a:t>РФ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Значение </a:t>
            </a:r>
            <a:r>
              <a:rPr lang="ru-RU" b="1" dirty="0" smtClean="0"/>
              <a:t>Х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/>
              <a:t>развитии общества, личности.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4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8034" y="1825625"/>
            <a:ext cx="995593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Желаю вам </a:t>
            </a:r>
            <a:r>
              <a:rPr lang="ru-RU" sz="5400" b="1" dirty="0" smtClean="0">
                <a:ln/>
                <a:solidFill>
                  <a:schemeClr val="accent4"/>
                </a:solidFill>
              </a:rPr>
              <a:t>удачи</a:t>
            </a:r>
          </a:p>
          <a:p>
            <a:pPr algn="ctr"/>
            <a:r>
              <a:rPr lang="ru-RU" sz="54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ru-RU" sz="5400" b="1" dirty="0">
                <a:ln/>
                <a:solidFill>
                  <a:schemeClr val="accent4"/>
                </a:solidFill>
              </a:rPr>
              <a:t>и хороших баллов на экзамене!</a:t>
            </a:r>
          </a:p>
          <a:p>
            <a:pPr algn="ctr"/>
            <a:endParaRPr lang="ru-RU" sz="54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Образец задания 24 </a:t>
            </a:r>
            <a:r>
              <a:rPr lang="ru-RU" sz="3200" b="1" dirty="0" smtClean="0">
                <a:solidFill>
                  <a:srgbClr val="C00000"/>
                </a:solidFill>
              </a:rPr>
              <a:t>(из демонстрационного варианта ЕГЭ 2024 года):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Используя обществоведческие знания, составьте сложный план,</a:t>
            </a:r>
          </a:p>
          <a:p>
            <a:pPr marL="0" indent="0">
              <a:buNone/>
            </a:pPr>
            <a:r>
              <a:rPr lang="ru-RU" dirty="0"/>
              <a:t>позволяющий раскрыть по существу тему </a:t>
            </a:r>
            <a:r>
              <a:rPr lang="ru-RU" b="1" dirty="0"/>
              <a:t>«Правовые основы брака</a:t>
            </a:r>
          </a:p>
          <a:p>
            <a:pPr marL="0" indent="0">
              <a:buNone/>
            </a:pPr>
            <a:r>
              <a:rPr lang="ru-RU" b="1" dirty="0"/>
              <a:t>в Российской Федерации»</a:t>
            </a:r>
            <a:r>
              <a:rPr lang="ru-RU" dirty="0"/>
              <a:t>. Сложный план должен содержать не менее </a:t>
            </a:r>
            <a:r>
              <a:rPr lang="ru-RU" dirty="0" smtClean="0"/>
              <a:t>трёх непосредственно </a:t>
            </a:r>
            <a:r>
              <a:rPr lang="ru-RU" dirty="0"/>
              <a:t>раскрывающих тему по существу пунктов,</a:t>
            </a:r>
          </a:p>
          <a:p>
            <a:pPr marL="0" indent="0">
              <a:buNone/>
            </a:pPr>
            <a:r>
              <a:rPr lang="ru-RU" dirty="0"/>
              <a:t>детализированных в подпунктах. </a:t>
            </a:r>
            <a:r>
              <a:rPr lang="ru-RU" i="1" dirty="0"/>
              <a:t>(Количество подпунктов каждого</a:t>
            </a:r>
          </a:p>
          <a:p>
            <a:pPr marL="0" indent="0">
              <a:buNone/>
            </a:pPr>
            <a:r>
              <a:rPr lang="ru-RU" i="1" dirty="0"/>
              <a:t>детализированного пункта должно быть не менее трёх, за </a:t>
            </a:r>
            <a:r>
              <a:rPr lang="ru-RU" i="1" dirty="0" smtClean="0"/>
              <a:t>исключением случаев</a:t>
            </a:r>
            <a:r>
              <a:rPr lang="ru-RU" i="1" dirty="0"/>
              <a:t>, когда с точки зрения общественных наук возможны только </a:t>
            </a:r>
            <a:r>
              <a:rPr lang="ru-RU" i="1" dirty="0" smtClean="0"/>
              <a:t>два подпункта</a:t>
            </a:r>
            <a:r>
              <a:rPr lang="ru-RU" i="1" dirty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17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72589" y="0"/>
            <a:ext cx="10997738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Понятие брака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2.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Принципы регулирования семейных отношений: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 а)  признаётся брак, заключённый только в органах записи актов гражданского состояния;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 б)  добровольность брачного союза мужчины и женщины;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 в)  равенство прав супругов в семье;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 г)  разрешение внутрисемейных вопросов по взаимному согласию и др.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Условия заключения брака: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а)  взаимное согласие мужчины и женщины;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б)  достижение брачного возраста;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в)  отсутствие обстоятельств, препятствующих заключению брака.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4.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Обстоятельства, препятствующие заключению брака: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а)  кровное родство;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б)  отношения усыновления;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в)  наличие другого, официально не расторгнутого в органах ЗАГС брака;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г)  признание судом недееспособности вследствие психического расстройства и др.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5.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Личные права и обязанности супругов: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а)  право на выбор фамилии супругов;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б)  свобода выбора мест пребывания и жительства;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в)  равенство в вопросах материнства, отцовства, воспитания и образования детей и др.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6.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Основания для прекращения брака: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а)  смерть или объявление одного из супругов умершим;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б)  расторжение брака;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в)  смена пола одного из супругов.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7.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Порядок расторжения брака: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а)  в органах ЗАГС;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б)  в судебном порядке.</a:t>
            </a:r>
          </a:p>
        </p:txBody>
      </p:sp>
    </p:spTree>
    <p:extLst>
      <p:ext uri="{BB962C8B-B14F-4D97-AF65-F5344CB8AC3E}">
        <p14:creationId xmlns:p14="http://schemas.microsoft.com/office/powerpoint/2010/main" val="266131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План действий в ходе  выполнения задания: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956" y="1321724"/>
            <a:ext cx="10663844" cy="485523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Выявить </a:t>
            </a:r>
            <a:r>
              <a:rPr lang="ru-RU" dirty="0"/>
              <a:t>вопросы (пункты плана), обязательные для раскрытия предложенной темы (не менее трёх).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Продумать формулировки пунктов плана так, чтобы они соответствовали теме.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Придерживаться структуры плана. Составить сложный план с детализацией в подпунктах не менее </a:t>
            </a:r>
            <a:r>
              <a:rPr lang="ru-RU" b="1" dirty="0" smtClean="0"/>
              <a:t>трех </a:t>
            </a:r>
            <a:r>
              <a:rPr lang="ru-RU" b="1" dirty="0"/>
              <a:t>пунктов </a:t>
            </a:r>
            <a:r>
              <a:rPr lang="ru-RU" dirty="0"/>
              <a:t>плана, непосредственно раскрывающих тему по существу.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Исследовать каждый детализированный пункт: может ли он быть раскрыт как минимум в трёх подпунктах или только в двух.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Посмотреть, «работают» ли пункты и подпункты на раскрытие заданной темы, не являются ли они формулировками абстрактно-формального характера, что не отражает специфики темы.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Проверить на неточности, ошибки и корректность формулировок.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2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632" y="207183"/>
            <a:ext cx="11256818" cy="1970751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Универсальный алгоритм:</a:t>
            </a:r>
            <a:b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04949" y="148480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Базовое </a:t>
            </a:r>
            <a:r>
              <a:rPr lang="ru-RU" dirty="0" smtClean="0"/>
              <a:t>понятие </a:t>
            </a:r>
            <a:r>
              <a:rPr lang="ru-RU" b="1" dirty="0" smtClean="0"/>
              <a:t>Х</a:t>
            </a:r>
            <a:r>
              <a:rPr lang="ru-RU" dirty="0" smtClean="0"/>
              <a:t>, </a:t>
            </a:r>
            <a:r>
              <a:rPr lang="ru-RU" dirty="0"/>
              <a:t>его </a:t>
            </a:r>
            <a:r>
              <a:rPr lang="ru-RU" dirty="0" smtClean="0"/>
              <a:t>сущность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Характерные черты, специфические </a:t>
            </a:r>
            <a:r>
              <a:rPr lang="ru-RU" dirty="0" smtClean="0"/>
              <a:t>признаки </a:t>
            </a:r>
            <a:r>
              <a:rPr lang="ru-RU" b="1" dirty="0"/>
              <a:t>Х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Формы, типы, виды, </a:t>
            </a:r>
            <a:r>
              <a:rPr lang="ru-RU" dirty="0" smtClean="0"/>
              <a:t>уровни</a:t>
            </a:r>
            <a:r>
              <a:rPr lang="ru-RU" dirty="0"/>
              <a:t> </a:t>
            </a:r>
            <a:r>
              <a:rPr lang="ru-RU" b="1" dirty="0"/>
              <a:t>Х </a:t>
            </a:r>
            <a:endParaRPr lang="ru-RU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Важнейшие задачи, основные функции</a:t>
            </a:r>
            <a:r>
              <a:rPr lang="ru-RU" b="1" dirty="0" smtClean="0"/>
              <a:t> Х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Структура</a:t>
            </a:r>
            <a:r>
              <a:rPr lang="ru-RU" dirty="0"/>
              <a:t>, </a:t>
            </a:r>
            <a:r>
              <a:rPr lang="ru-RU" dirty="0" smtClean="0"/>
              <a:t>устройство</a:t>
            </a:r>
            <a:r>
              <a:rPr lang="ru-RU" b="1" dirty="0"/>
              <a:t> Х </a:t>
            </a:r>
            <a:endParaRPr lang="ru-RU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Основные </a:t>
            </a:r>
            <a:r>
              <a:rPr lang="ru-RU" dirty="0"/>
              <a:t>принципы </a:t>
            </a:r>
            <a:r>
              <a:rPr lang="ru-RU" b="1" dirty="0"/>
              <a:t>Х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Условия </a:t>
            </a:r>
            <a:r>
              <a:rPr lang="ru-RU" dirty="0" smtClean="0"/>
              <a:t>возникновения</a:t>
            </a:r>
            <a:r>
              <a:rPr lang="ru-RU" b="1" dirty="0"/>
              <a:t> Х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Основные этапы, стадии </a:t>
            </a:r>
            <a:r>
              <a:rPr lang="ru-RU" dirty="0" smtClean="0"/>
              <a:t>развития</a:t>
            </a:r>
            <a:r>
              <a:rPr lang="ru-RU" b="1" dirty="0"/>
              <a:t> Х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Тенденции развития </a:t>
            </a:r>
            <a:r>
              <a:rPr lang="ru-RU" b="1" dirty="0"/>
              <a:t>Х </a:t>
            </a:r>
            <a:r>
              <a:rPr lang="ru-RU" dirty="0" smtClean="0"/>
              <a:t>в </a:t>
            </a:r>
            <a:r>
              <a:rPr lang="ru-RU" dirty="0"/>
              <a:t>современном мире, в </a:t>
            </a:r>
            <a:r>
              <a:rPr lang="ru-RU" dirty="0" smtClean="0"/>
              <a:t>РФ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Значение </a:t>
            </a:r>
            <a:r>
              <a:rPr lang="ru-RU" b="1" dirty="0" smtClean="0"/>
              <a:t>Х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/>
              <a:t>развитии общества, личности.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9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Образец задания 24 (политика):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Используя обществоведческие знания, составьте сложный план, позволяющий раскрыть по существу тему </a:t>
            </a:r>
            <a:r>
              <a:rPr lang="ru-RU" b="1" dirty="0" smtClean="0"/>
              <a:t>«Политические партии». </a:t>
            </a:r>
          </a:p>
          <a:p>
            <a:pPr marL="0" indent="0">
              <a:buNone/>
            </a:pPr>
            <a:r>
              <a:rPr lang="ru-RU" dirty="0" smtClean="0"/>
              <a:t>Сложный план должен содержать не менее трёх непосредственно раскрывающих тему по существу пунктов, детализированных в подпунктах. </a:t>
            </a:r>
          </a:p>
          <a:p>
            <a:pPr marL="0" indent="0">
              <a:buNone/>
            </a:pPr>
            <a:r>
              <a:rPr lang="ru-RU" dirty="0" smtClean="0"/>
              <a:t>(Количество подпунктов каждого пункта должно быть не менее трёх, за исключением случаев, когда с точки зрения общественных наук возможно только два подпункта.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5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37397" y="186410"/>
            <a:ext cx="11629505" cy="6315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Понятие политической партии.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политических партий как общественных организаций: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наличие программы;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наличие устава;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в) наличие организационной структуры;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г) наличие партийного аппарата и др.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Функции политических партий в демократическом обществе: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представительство интересов большинства социальных групп;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политическая социализация;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в) участие в выборах (электоральная функция) и др.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Классификации политических партий: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по идеологическому признаку (либеральные, консервативные,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социалистические, коммунистические и т.п.);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по организационному признаку (массовые, кадровые);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в) по отношению к проводимой политике (</a:t>
            </a:r>
            <a:r>
              <a:rPr lang="ru-RU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правящие, оппозиционные</a:t>
            </a: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г) по отношению к закону (легальные, нелегальные).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Типы партийных систем: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однопартийная система;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двухпартийная система;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в) многопартийная система и её разновидности.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Политические партии в современной России.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37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746760" y="1127355"/>
            <a:ext cx="10515600" cy="35194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Образец задания 24 </a:t>
            </a:r>
            <a:r>
              <a:rPr lang="ru-RU" b="1" dirty="0" smtClean="0">
                <a:solidFill>
                  <a:srgbClr val="C00000"/>
                </a:solidFill>
              </a:rPr>
              <a:t>(социальные отношения):</a:t>
            </a:r>
          </a:p>
          <a:p>
            <a:pPr marL="0" indent="0">
              <a:buNone/>
            </a:pPr>
            <a:r>
              <a:rPr lang="ru-RU" sz="2600" dirty="0" smtClean="0"/>
              <a:t>Используя обществоведческие знания, составьте сложный план, позволяющий раскрыть по существу тему </a:t>
            </a:r>
            <a:r>
              <a:rPr lang="ru-RU" sz="2600" b="1" dirty="0" smtClean="0"/>
              <a:t>«Семья в современном обществе».</a:t>
            </a:r>
            <a:r>
              <a:rPr lang="ru-RU" sz="2600" dirty="0" smtClean="0"/>
              <a:t> </a:t>
            </a:r>
          </a:p>
          <a:p>
            <a:pPr marL="0" indent="0">
              <a:buNone/>
            </a:pPr>
            <a:r>
              <a:rPr lang="ru-RU" sz="2600" dirty="0" smtClean="0"/>
              <a:t>Сложный план должен содержать не менее трёх непосредственно раскрывающих тему по существу пунктов, детализированных в подпунктах. </a:t>
            </a:r>
          </a:p>
          <a:p>
            <a:pPr marL="0" indent="0">
              <a:buNone/>
            </a:pPr>
            <a:r>
              <a:rPr lang="ru-RU" sz="2600" dirty="0" smtClean="0"/>
              <a:t>(Количество подпунктов каждого детализированного пункта должно быть не менее трёх, за исключением случаев, когда с точки зрения общественных наук возможны только два подпункта)</a:t>
            </a:r>
          </a:p>
          <a:p>
            <a:pPr marL="0" indent="0">
              <a:buNone/>
            </a:pP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288795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3652</TotalTime>
  <Words>1381</Words>
  <Application>Microsoft Office PowerPoint</Application>
  <PresentationFormat>Широкоэкранный</PresentationFormat>
  <Paragraphs>224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 Unicode MS</vt:lpstr>
      <vt:lpstr>Arial</vt:lpstr>
      <vt:lpstr>Calibri</vt:lpstr>
      <vt:lpstr>Calibri Light</vt:lpstr>
      <vt:lpstr>Symbol</vt:lpstr>
      <vt:lpstr>Times New Roman</vt:lpstr>
      <vt:lpstr>Verdana</vt:lpstr>
      <vt:lpstr>Тема Office</vt:lpstr>
      <vt:lpstr>Подготовка  к ЕГЭ по обществознанию  Задание 24:  составление плана доклада по заданной теме</vt:lpstr>
      <vt:lpstr>Изменения в ЕГЭ-2024 по обществознанию:  изменилась формулировка задания 24, где требуется составить сложный план: теперь в подпунктах должны быть раскрыты три пункта, а не два. </vt:lpstr>
      <vt:lpstr>Образец задания 24 (из демонстрационного варианта ЕГЭ 2024 года):</vt:lpstr>
      <vt:lpstr>Презентация PowerPoint</vt:lpstr>
      <vt:lpstr>План действий в ходе  выполнения задания: </vt:lpstr>
      <vt:lpstr>Универсальный алгоритм: </vt:lpstr>
      <vt:lpstr>Образец задания 24 (политика):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 стоит ограничиваться минимальными требованиями к заданию – 3 пунктами!</vt:lpstr>
      <vt:lpstr>Сколько должно быть подпунктов – всегда ли 3? </vt:lpstr>
      <vt:lpstr> Должно быть логическое завершение плана</vt:lpstr>
      <vt:lpstr>Самые распространённые ошибки при выполнении задания 24:</vt:lpstr>
      <vt:lpstr> Формулировки пунктов плана имеют абстрактно-формальный характер: </vt:lpstr>
      <vt:lpstr>Ответ на задание 24 не является планом:</vt:lpstr>
      <vt:lpstr>Нарушение логики в выделении подпунктов:</vt:lpstr>
      <vt:lpstr>Исправленный вариант:</vt:lpstr>
      <vt:lpstr>Выводы:</vt:lpstr>
      <vt:lpstr>Универсальный алгоритм: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ЕГЭ, задание 24:</dc:title>
  <dc:creator>СМП</dc:creator>
  <cp:lastModifiedBy>СМП</cp:lastModifiedBy>
  <cp:revision>117</cp:revision>
  <dcterms:created xsi:type="dcterms:W3CDTF">2023-01-07T17:10:38Z</dcterms:created>
  <dcterms:modified xsi:type="dcterms:W3CDTF">2023-10-20T20:03:18Z</dcterms:modified>
</cp:coreProperties>
</file>