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66" r:id="rId4"/>
    <p:sldId id="267" r:id="rId5"/>
    <p:sldId id="258" r:id="rId6"/>
    <p:sldId id="259" r:id="rId7"/>
    <p:sldId id="261" r:id="rId8"/>
    <p:sldId id="265" r:id="rId9"/>
    <p:sldId id="268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22.09.2021</a:t>
            </a:fld>
            <a:endParaRPr lang="ru-RU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22.09.2021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22.09.2021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22.09.2021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22.09.2021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22.09.2021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22.09.2021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22.09.2021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22.09.2021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22.09.2021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22.09.2021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B4C71EC6-210F-42DE-9C53-41977AD35B3D}" type="datetimeFigureOut">
              <a:rPr lang="ru-RU" smtClean="0"/>
              <a:t>22.09.2021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9552" y="-1899592"/>
            <a:ext cx="7772400" cy="4267200"/>
          </a:xfrm>
        </p:spPr>
        <p:txBody>
          <a:bodyPr/>
          <a:lstStyle/>
          <a:p>
            <a:r>
              <a:rPr lang="ru-RU" sz="5400" dirty="0" smtClean="0"/>
              <a:t>Обработка результатов измерений</a:t>
            </a:r>
            <a:endParaRPr lang="ru-RU" sz="54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9752" y="2924944"/>
            <a:ext cx="4545294" cy="34825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2003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548680"/>
            <a:ext cx="9036496" cy="583264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b="1" dirty="0" smtClean="0">
                <a:solidFill>
                  <a:schemeClr val="tx1"/>
                </a:solidFill>
              </a:rPr>
              <a:t>            </a:t>
            </a:r>
            <a:r>
              <a:rPr lang="ru-RU" b="1" dirty="0">
                <a:solidFill>
                  <a:schemeClr val="tx2"/>
                </a:solidFill>
              </a:rPr>
              <a:t>Обработка результатов измерений </a:t>
            </a:r>
            <a:r>
              <a:rPr lang="ru-RU" dirty="0">
                <a:solidFill>
                  <a:schemeClr val="tx1"/>
                </a:solidFill>
              </a:rPr>
              <a:t>— это ответственный и </a:t>
            </a:r>
            <a:r>
              <a:rPr lang="ru-RU" dirty="0" smtClean="0">
                <a:solidFill>
                  <a:schemeClr val="tx1"/>
                </a:solidFill>
              </a:rPr>
              <a:t>порой сложный </a:t>
            </a:r>
            <a:r>
              <a:rPr lang="ru-RU" dirty="0">
                <a:solidFill>
                  <a:schemeClr val="tx1"/>
                </a:solidFill>
              </a:rPr>
              <a:t>этап подготовки ответа на вопрос об истинном </a:t>
            </a:r>
            <a:r>
              <a:rPr lang="ru-RU" dirty="0" smtClean="0">
                <a:solidFill>
                  <a:schemeClr val="tx1"/>
                </a:solidFill>
              </a:rPr>
              <a:t>значении измеряемой </a:t>
            </a:r>
            <a:r>
              <a:rPr lang="ru-RU" dirty="0">
                <a:solidFill>
                  <a:schemeClr val="tx1"/>
                </a:solidFill>
              </a:rPr>
              <a:t>величины (в том числе физической). Это и </a:t>
            </a:r>
            <a:r>
              <a:rPr lang="ru-RU" dirty="0" smtClean="0">
                <a:solidFill>
                  <a:schemeClr val="tx1"/>
                </a:solidFill>
              </a:rPr>
              <a:t>определение среднего </a:t>
            </a:r>
            <a:r>
              <a:rPr lang="ru-RU" dirty="0">
                <a:solidFill>
                  <a:schemeClr val="tx1"/>
                </a:solidFill>
              </a:rPr>
              <a:t>значения измеряемой величины и его дисперсии, и </a:t>
            </a:r>
            <a:r>
              <a:rPr lang="ru-RU" dirty="0" smtClean="0">
                <a:solidFill>
                  <a:schemeClr val="tx1"/>
                </a:solidFill>
              </a:rPr>
              <a:t>определение доверительных </a:t>
            </a:r>
            <a:r>
              <a:rPr lang="ru-RU" dirty="0">
                <a:solidFill>
                  <a:schemeClr val="tx1"/>
                </a:solidFill>
              </a:rPr>
              <a:t>интервалов погрешностей, нахождение и </a:t>
            </a:r>
            <a:r>
              <a:rPr lang="ru-RU" dirty="0" smtClean="0">
                <a:solidFill>
                  <a:schemeClr val="tx1"/>
                </a:solidFill>
              </a:rPr>
              <a:t>исключение грубых </a:t>
            </a:r>
            <a:r>
              <a:rPr lang="ru-RU" dirty="0">
                <a:solidFill>
                  <a:schemeClr val="tx1"/>
                </a:solidFill>
              </a:rPr>
              <a:t>погрешностей, оценка и анализ систематических </a:t>
            </a:r>
            <a:r>
              <a:rPr lang="ru-RU" dirty="0" smtClean="0">
                <a:solidFill>
                  <a:schemeClr val="tx1"/>
                </a:solidFill>
              </a:rPr>
              <a:t>погрешностей и </a:t>
            </a:r>
            <a:r>
              <a:rPr lang="ru-RU" dirty="0">
                <a:solidFill>
                  <a:schemeClr val="tx1"/>
                </a:solidFill>
              </a:rPr>
              <a:t>т.д.</a:t>
            </a: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4790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548680"/>
            <a:ext cx="9036496" cy="583264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b="1" dirty="0" smtClean="0">
                <a:solidFill>
                  <a:schemeClr val="tx1"/>
                </a:solidFill>
              </a:rPr>
              <a:t>            </a:t>
            </a:r>
            <a:r>
              <a:rPr lang="ru-RU" dirty="0" smtClean="0">
                <a:solidFill>
                  <a:schemeClr val="tx1"/>
                </a:solidFill>
              </a:rPr>
              <a:t>Определить </a:t>
            </a:r>
            <a:r>
              <a:rPr lang="ru-RU" dirty="0">
                <a:solidFill>
                  <a:schemeClr val="tx1"/>
                </a:solidFill>
              </a:rPr>
              <a:t>истинное значение величины</a:t>
            </a:r>
          </a:p>
          <a:p>
            <a:pPr marL="0" indent="0">
              <a:buNone/>
            </a:pPr>
            <a:r>
              <a:rPr lang="ru-RU" dirty="0">
                <a:solidFill>
                  <a:schemeClr val="tx1"/>
                </a:solidFill>
              </a:rPr>
              <a:t>по результатам ее измерения невозможно в принципе. На </a:t>
            </a:r>
            <a:r>
              <a:rPr lang="ru-RU" dirty="0" smtClean="0">
                <a:solidFill>
                  <a:schemeClr val="tx1"/>
                </a:solidFill>
              </a:rPr>
              <a:t>основании результатов </a:t>
            </a:r>
            <a:r>
              <a:rPr lang="ru-RU" dirty="0">
                <a:solidFill>
                  <a:schemeClr val="tx1"/>
                </a:solidFill>
              </a:rPr>
              <a:t>измерений может быть получена оценка этого </a:t>
            </a:r>
            <a:r>
              <a:rPr lang="ru-RU" dirty="0" smtClean="0">
                <a:solidFill>
                  <a:schemeClr val="tx1"/>
                </a:solidFill>
              </a:rPr>
              <a:t>истинного значения </a:t>
            </a:r>
            <a:r>
              <a:rPr lang="ru-RU" dirty="0">
                <a:solidFill>
                  <a:schemeClr val="tx1"/>
                </a:solidFill>
              </a:rPr>
              <a:t>(его среднее значение) и диапазон, внутри которого искомое</a:t>
            </a:r>
          </a:p>
          <a:p>
            <a:pPr marL="0" indent="0">
              <a:buNone/>
            </a:pPr>
            <a:r>
              <a:rPr lang="ru-RU" dirty="0">
                <a:solidFill>
                  <a:schemeClr val="tx1"/>
                </a:solidFill>
              </a:rPr>
              <a:t>значение находится с принятой доверительной </a:t>
            </a:r>
            <a:r>
              <a:rPr lang="ru-RU" dirty="0" smtClean="0">
                <a:solidFill>
                  <a:schemeClr val="tx1"/>
                </a:solidFill>
              </a:rPr>
              <a:t>вероятностью.</a:t>
            </a:r>
          </a:p>
          <a:p>
            <a:pPr marL="0" indent="0">
              <a:buNone/>
            </a:pPr>
            <a:r>
              <a:rPr lang="ru-RU" dirty="0" smtClean="0">
                <a:solidFill>
                  <a:schemeClr val="tx1"/>
                </a:solidFill>
              </a:rPr>
              <a:t>             Другими словами</a:t>
            </a:r>
            <a:r>
              <a:rPr lang="ru-RU" dirty="0">
                <a:solidFill>
                  <a:schemeClr val="tx1"/>
                </a:solidFill>
              </a:rPr>
              <a:t>, если принятая доверительная вероятность равна 0,95, то </a:t>
            </a:r>
            <a:r>
              <a:rPr lang="ru-RU" dirty="0" smtClean="0">
                <a:solidFill>
                  <a:schemeClr val="tx1"/>
                </a:solidFill>
              </a:rPr>
              <a:t>истинное </a:t>
            </a:r>
            <a:r>
              <a:rPr lang="ru-RU" dirty="0">
                <a:solidFill>
                  <a:schemeClr val="tx1"/>
                </a:solidFill>
              </a:rPr>
              <a:t>значение измеряемой величины с вероятностью 95% находится</a:t>
            </a:r>
          </a:p>
          <a:p>
            <a:pPr marL="0" indent="0">
              <a:buNone/>
            </a:pPr>
            <a:r>
              <a:rPr lang="ru-RU" dirty="0">
                <a:solidFill>
                  <a:schemeClr val="tx1"/>
                </a:solidFill>
              </a:rPr>
              <a:t>внутри определенного интервала результатов всех измерений.</a:t>
            </a: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3725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548680"/>
            <a:ext cx="9036496" cy="583264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b="1" dirty="0" smtClean="0">
                <a:solidFill>
                  <a:schemeClr val="tx1"/>
                </a:solidFill>
              </a:rPr>
              <a:t>            </a:t>
            </a:r>
            <a:endParaRPr lang="ru-RU" dirty="0" smtClean="0">
              <a:solidFill>
                <a:schemeClr val="tx1"/>
              </a:solidFill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32656"/>
            <a:ext cx="9154131" cy="2958770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817" y="3429000"/>
            <a:ext cx="9036496" cy="33059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4919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7" y="260648"/>
            <a:ext cx="8570887" cy="633670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>
                <a:solidFill>
                  <a:schemeClr val="tx1"/>
                </a:solidFill>
              </a:rPr>
              <a:t> </a:t>
            </a: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052" y="610669"/>
            <a:ext cx="8993678" cy="48245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4379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404664"/>
            <a:ext cx="8784976" cy="583264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>
                <a:solidFill>
                  <a:schemeClr val="tx1"/>
                </a:solidFill>
              </a:rPr>
              <a:t>При обработке результатов наблюдений следует пользоваться </a:t>
            </a:r>
            <a:r>
              <a:rPr lang="ru-RU" dirty="0" smtClean="0">
                <a:solidFill>
                  <a:schemeClr val="tx1"/>
                </a:solidFill>
              </a:rPr>
              <a:t>правилами </a:t>
            </a:r>
            <a:r>
              <a:rPr lang="ru-RU" dirty="0">
                <a:solidFill>
                  <a:schemeClr val="tx1"/>
                </a:solidFill>
              </a:rPr>
              <a:t>приближенных вычислений, а округление выполнять по </a:t>
            </a:r>
            <a:r>
              <a:rPr lang="ru-RU" dirty="0" smtClean="0">
                <a:solidFill>
                  <a:schemeClr val="tx1"/>
                </a:solidFill>
              </a:rPr>
              <a:t>следующим </a:t>
            </a:r>
            <a:r>
              <a:rPr lang="ru-RU" dirty="0">
                <a:solidFill>
                  <a:schemeClr val="tx1"/>
                </a:solidFill>
              </a:rPr>
              <a:t>правилам.</a:t>
            </a:r>
          </a:p>
          <a:p>
            <a:pPr marL="0" indent="0">
              <a:buNone/>
            </a:pPr>
            <a:r>
              <a:rPr lang="ru-RU" dirty="0">
                <a:solidFill>
                  <a:schemeClr val="tx1"/>
                </a:solidFill>
              </a:rPr>
              <a:t>     </a:t>
            </a:r>
            <a:r>
              <a:rPr lang="ru-RU" i="1" dirty="0">
                <a:solidFill>
                  <a:schemeClr val="tx2"/>
                </a:solidFill>
              </a:rPr>
              <a:t>1. Округлять результат измерения следует так, чтобы он </a:t>
            </a:r>
            <a:r>
              <a:rPr lang="ru-RU" i="1" dirty="0" smtClean="0">
                <a:solidFill>
                  <a:schemeClr val="tx2"/>
                </a:solidFill>
              </a:rPr>
              <a:t>оканчивался </a:t>
            </a:r>
            <a:r>
              <a:rPr lang="ru-RU" i="1" dirty="0">
                <a:solidFill>
                  <a:schemeClr val="tx2"/>
                </a:solidFill>
              </a:rPr>
              <a:t>цифрой того же порядка, что и погрешность. Если значение </a:t>
            </a:r>
            <a:r>
              <a:rPr lang="ru-RU" i="1" dirty="0" smtClean="0">
                <a:solidFill>
                  <a:schemeClr val="tx2"/>
                </a:solidFill>
              </a:rPr>
              <a:t>результата </a:t>
            </a:r>
            <a:r>
              <a:rPr lang="ru-RU" i="1" dirty="0">
                <a:solidFill>
                  <a:schemeClr val="tx2"/>
                </a:solidFill>
              </a:rPr>
              <a:t>измерения оканчивается нулями, то нуль отбрасывается до того</a:t>
            </a:r>
          </a:p>
          <a:p>
            <a:pPr marL="0" indent="0">
              <a:buNone/>
            </a:pPr>
            <a:r>
              <a:rPr lang="ru-RU" i="1" dirty="0">
                <a:solidFill>
                  <a:schemeClr val="tx2"/>
                </a:solidFill>
              </a:rPr>
              <a:t>разряда, который соответствует разряду погрешности</a:t>
            </a:r>
            <a:r>
              <a:rPr lang="ru-RU" i="1" dirty="0">
                <a:solidFill>
                  <a:schemeClr val="tx1"/>
                </a:solidFill>
              </a:rPr>
              <a:t>.</a:t>
            </a:r>
          </a:p>
          <a:p>
            <a:pPr marL="0" indent="0">
              <a:buNone/>
            </a:pPr>
            <a:r>
              <a:rPr lang="ru-RU" dirty="0">
                <a:solidFill>
                  <a:schemeClr val="tx1"/>
                </a:solidFill>
              </a:rPr>
              <a:t>    </a:t>
            </a:r>
            <a:r>
              <a:rPr lang="ru-RU" dirty="0" smtClean="0">
                <a:solidFill>
                  <a:schemeClr val="tx1"/>
                </a:solidFill>
              </a:rPr>
              <a:t>Например: погрешность </a:t>
            </a:r>
            <a:r>
              <a:rPr lang="ru-RU" dirty="0">
                <a:solidFill>
                  <a:schemeClr val="tx1"/>
                </a:solidFill>
              </a:rPr>
              <a:t>Δ = ±0,0005 м</a:t>
            </a:r>
            <a:r>
              <a:rPr lang="ru-RU" dirty="0" smtClean="0">
                <a:solidFill>
                  <a:schemeClr val="tx1"/>
                </a:solidFill>
              </a:rPr>
              <a:t>.</a:t>
            </a:r>
          </a:p>
          <a:p>
            <a:pPr marL="0" indent="0">
              <a:buNone/>
            </a:pP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695565" y="4941168"/>
            <a:ext cx="777686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/>
          </a:p>
          <a:p>
            <a:r>
              <a:rPr lang="ru-RU" dirty="0"/>
              <a:t>    </a:t>
            </a:r>
            <a:endParaRPr lang="ru-RU" sz="2400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8816" y="4247931"/>
            <a:ext cx="8367585" cy="20328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1331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3714" y="-315416"/>
            <a:ext cx="8858766" cy="6984776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ru-RU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ru-RU" dirty="0" smtClean="0">
                <a:solidFill>
                  <a:srgbClr val="0070C0"/>
                </a:solidFill>
              </a:rPr>
              <a:t>            </a:t>
            </a:r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48" y="188640"/>
            <a:ext cx="8673008" cy="4609977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4887340"/>
            <a:ext cx="8755959" cy="15659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387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313478" y="4149080"/>
            <a:ext cx="866177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 </a:t>
            </a:r>
            <a:endParaRPr lang="ru-RU" sz="2000" dirty="0"/>
          </a:p>
        </p:txBody>
      </p:sp>
      <p:pic>
        <p:nvPicPr>
          <p:cNvPr id="6" name="Объект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375" y="476672"/>
            <a:ext cx="8638096" cy="4824536"/>
          </a:xfrm>
        </p:spPr>
      </p:pic>
    </p:spTree>
    <p:extLst>
      <p:ext uri="{BB962C8B-B14F-4D97-AF65-F5344CB8AC3E}">
        <p14:creationId xmlns:p14="http://schemas.microsoft.com/office/powerpoint/2010/main" val="563898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1092" y="20817"/>
            <a:ext cx="7681308" cy="4647134"/>
          </a:xfr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4680876"/>
            <a:ext cx="8208913" cy="19515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0067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сполнительная">
  <a:themeElements>
    <a:clrScheme name="Исполнительная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Исполнительн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Исполнитель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296</TotalTime>
  <Words>203</Words>
  <Application>Microsoft Office PowerPoint</Application>
  <PresentationFormat>Экран (4:3)</PresentationFormat>
  <Paragraphs>18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Исполнительная</vt:lpstr>
      <vt:lpstr>Обработка результатов измерений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Понятие  о метрологии</dc:title>
  <dc:creator>demon</dc:creator>
  <cp:lastModifiedBy>demon</cp:lastModifiedBy>
  <cp:revision>26</cp:revision>
  <dcterms:created xsi:type="dcterms:W3CDTF">2021-09-01T19:06:42Z</dcterms:created>
  <dcterms:modified xsi:type="dcterms:W3CDTF">2021-09-22T18:48:17Z</dcterms:modified>
</cp:coreProperties>
</file>