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1" r:id="rId8"/>
    <p:sldId id="265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1899592"/>
            <a:ext cx="7772400" cy="4267200"/>
          </a:xfrm>
        </p:spPr>
        <p:txBody>
          <a:bodyPr/>
          <a:lstStyle/>
          <a:p>
            <a:r>
              <a:rPr lang="ru-RU" sz="5400" dirty="0" smtClean="0"/>
              <a:t>Обработка результатов измерений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924944"/>
            <a:ext cx="4545294" cy="348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</a:t>
            </a:r>
            <a:r>
              <a:rPr lang="ru-RU" b="1" dirty="0">
                <a:solidFill>
                  <a:schemeClr val="tx2"/>
                </a:solidFill>
              </a:rPr>
              <a:t>Обработка результатов измерений </a:t>
            </a:r>
            <a:r>
              <a:rPr lang="ru-RU" dirty="0">
                <a:solidFill>
                  <a:schemeClr val="tx1"/>
                </a:solidFill>
              </a:rPr>
              <a:t>— это ответственный и </a:t>
            </a:r>
            <a:r>
              <a:rPr lang="ru-RU" dirty="0" smtClean="0">
                <a:solidFill>
                  <a:schemeClr val="tx1"/>
                </a:solidFill>
              </a:rPr>
              <a:t>порой сложный </a:t>
            </a:r>
            <a:r>
              <a:rPr lang="ru-RU" dirty="0">
                <a:solidFill>
                  <a:schemeClr val="tx1"/>
                </a:solidFill>
              </a:rPr>
              <a:t>этап подготовки ответа на вопрос об истинном </a:t>
            </a:r>
            <a:r>
              <a:rPr lang="ru-RU" dirty="0" smtClean="0">
                <a:solidFill>
                  <a:schemeClr val="tx1"/>
                </a:solidFill>
              </a:rPr>
              <a:t>значении измеряемой </a:t>
            </a:r>
            <a:r>
              <a:rPr lang="ru-RU" dirty="0">
                <a:solidFill>
                  <a:schemeClr val="tx1"/>
                </a:solidFill>
              </a:rPr>
              <a:t>величины (в том числе физической). Это и </a:t>
            </a:r>
            <a:r>
              <a:rPr lang="ru-RU" dirty="0" smtClean="0">
                <a:solidFill>
                  <a:schemeClr val="tx1"/>
                </a:solidFill>
              </a:rPr>
              <a:t>определение среднего </a:t>
            </a:r>
            <a:r>
              <a:rPr lang="ru-RU" dirty="0">
                <a:solidFill>
                  <a:schemeClr val="tx1"/>
                </a:solidFill>
              </a:rPr>
              <a:t>значения измеряемой величины и его дисперсии, и </a:t>
            </a:r>
            <a:r>
              <a:rPr lang="ru-RU" dirty="0" smtClean="0">
                <a:solidFill>
                  <a:schemeClr val="tx1"/>
                </a:solidFill>
              </a:rPr>
              <a:t>определение доверительных </a:t>
            </a:r>
            <a:r>
              <a:rPr lang="ru-RU" dirty="0">
                <a:solidFill>
                  <a:schemeClr val="tx1"/>
                </a:solidFill>
              </a:rPr>
              <a:t>интервалов погрешностей, нахождение и </a:t>
            </a:r>
            <a:r>
              <a:rPr lang="ru-RU" dirty="0" smtClean="0">
                <a:solidFill>
                  <a:schemeClr val="tx1"/>
                </a:solidFill>
              </a:rPr>
              <a:t>исключение грубых </a:t>
            </a:r>
            <a:r>
              <a:rPr lang="ru-RU" dirty="0">
                <a:solidFill>
                  <a:schemeClr val="tx1"/>
                </a:solidFill>
              </a:rPr>
              <a:t>погрешностей, оценка и анализ систематических </a:t>
            </a:r>
            <a:r>
              <a:rPr lang="ru-RU" dirty="0" smtClean="0">
                <a:solidFill>
                  <a:schemeClr val="tx1"/>
                </a:solidFill>
              </a:rPr>
              <a:t>погрешностей и </a:t>
            </a:r>
            <a:r>
              <a:rPr lang="ru-RU" dirty="0">
                <a:solidFill>
                  <a:schemeClr val="tx1"/>
                </a:solidFill>
              </a:rPr>
              <a:t>т.д.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</a:t>
            </a:r>
            <a:r>
              <a:rPr lang="ru-RU" dirty="0" smtClean="0">
                <a:solidFill>
                  <a:schemeClr val="tx1"/>
                </a:solidFill>
              </a:rPr>
              <a:t>Определить </a:t>
            </a:r>
            <a:r>
              <a:rPr lang="ru-RU" dirty="0">
                <a:solidFill>
                  <a:schemeClr val="tx1"/>
                </a:solidFill>
              </a:rPr>
              <a:t>истинное значение величины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по результатам ее измерения невозможно в принципе. На </a:t>
            </a:r>
            <a:r>
              <a:rPr lang="ru-RU" dirty="0" smtClean="0">
                <a:solidFill>
                  <a:schemeClr val="tx1"/>
                </a:solidFill>
              </a:rPr>
              <a:t>основании результатов </a:t>
            </a:r>
            <a:r>
              <a:rPr lang="ru-RU" dirty="0">
                <a:solidFill>
                  <a:schemeClr val="tx1"/>
                </a:solidFill>
              </a:rPr>
              <a:t>измерений может быть получена оценка этого </a:t>
            </a:r>
            <a:r>
              <a:rPr lang="ru-RU" dirty="0" smtClean="0">
                <a:solidFill>
                  <a:schemeClr val="tx1"/>
                </a:solidFill>
              </a:rPr>
              <a:t>истинного значения </a:t>
            </a:r>
            <a:r>
              <a:rPr lang="ru-RU" dirty="0">
                <a:solidFill>
                  <a:schemeClr val="tx1"/>
                </a:solidFill>
              </a:rPr>
              <a:t>(его среднее значение) и диапазон, внутри которого искомое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значение находится с принятой доверительной </a:t>
            </a:r>
            <a:r>
              <a:rPr lang="ru-RU" dirty="0" smtClean="0">
                <a:solidFill>
                  <a:schemeClr val="tx1"/>
                </a:solidFill>
              </a:rPr>
              <a:t>вероятностью.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Другими словами</a:t>
            </a:r>
            <a:r>
              <a:rPr lang="ru-RU" dirty="0">
                <a:solidFill>
                  <a:schemeClr val="tx1"/>
                </a:solidFill>
              </a:rPr>
              <a:t>, если принятая доверительная вероятность равна 0,95, то </a:t>
            </a:r>
            <a:r>
              <a:rPr lang="ru-RU" dirty="0" smtClean="0">
                <a:solidFill>
                  <a:schemeClr val="tx1"/>
                </a:solidFill>
              </a:rPr>
              <a:t>истинное </a:t>
            </a:r>
            <a:r>
              <a:rPr lang="ru-RU" dirty="0">
                <a:solidFill>
                  <a:schemeClr val="tx1"/>
                </a:solidFill>
              </a:rPr>
              <a:t>значение измеряемой величины с вероятностью 95% находится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внутри определенного интервала результатов всех измерений.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2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54131" cy="29587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7" y="3429000"/>
            <a:ext cx="9036496" cy="33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7" y="260648"/>
            <a:ext cx="8570887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2" y="610669"/>
            <a:ext cx="899367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При обработке результатов наблюдений следует пользоваться </a:t>
            </a:r>
            <a:r>
              <a:rPr lang="ru-RU" dirty="0" smtClean="0">
                <a:solidFill>
                  <a:schemeClr val="tx1"/>
                </a:solidFill>
              </a:rPr>
              <a:t>правилами </a:t>
            </a:r>
            <a:r>
              <a:rPr lang="ru-RU" dirty="0">
                <a:solidFill>
                  <a:schemeClr val="tx1"/>
                </a:solidFill>
              </a:rPr>
              <a:t>приближенных вычислений, а округление выполнять по </a:t>
            </a:r>
            <a:r>
              <a:rPr lang="ru-RU" dirty="0" smtClean="0">
                <a:solidFill>
                  <a:schemeClr val="tx1"/>
                </a:solidFill>
              </a:rPr>
              <a:t>следующим </a:t>
            </a:r>
            <a:r>
              <a:rPr lang="ru-RU" dirty="0">
                <a:solidFill>
                  <a:schemeClr val="tx1"/>
                </a:solidFill>
              </a:rPr>
              <a:t>правилам.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ru-RU" i="1" dirty="0">
                <a:solidFill>
                  <a:schemeClr val="tx2"/>
                </a:solidFill>
              </a:rPr>
              <a:t>1. Округлять результат измерения следует так, чтобы он </a:t>
            </a:r>
            <a:r>
              <a:rPr lang="ru-RU" i="1" dirty="0" smtClean="0">
                <a:solidFill>
                  <a:schemeClr val="tx2"/>
                </a:solidFill>
              </a:rPr>
              <a:t>оканчивался </a:t>
            </a:r>
            <a:r>
              <a:rPr lang="ru-RU" i="1" dirty="0">
                <a:solidFill>
                  <a:schemeClr val="tx2"/>
                </a:solidFill>
              </a:rPr>
              <a:t>цифрой того же порядка, что и погрешность. Если значение </a:t>
            </a:r>
            <a:r>
              <a:rPr lang="ru-RU" i="1" dirty="0" smtClean="0">
                <a:solidFill>
                  <a:schemeClr val="tx2"/>
                </a:solidFill>
              </a:rPr>
              <a:t>результата </a:t>
            </a:r>
            <a:r>
              <a:rPr lang="ru-RU" i="1" dirty="0">
                <a:solidFill>
                  <a:schemeClr val="tx2"/>
                </a:solidFill>
              </a:rPr>
              <a:t>измерения оканчивается нулями, то нуль отбрасывается до того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2"/>
                </a:solidFill>
              </a:rPr>
              <a:t>разряда, который соответствует разряду погрешности</a:t>
            </a:r>
            <a:r>
              <a:rPr lang="ru-RU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Например: погрешность </a:t>
            </a:r>
            <a:r>
              <a:rPr lang="ru-RU" dirty="0">
                <a:solidFill>
                  <a:schemeClr val="tx1"/>
                </a:solidFill>
              </a:rPr>
              <a:t>Δ = ±0,0005 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5565" y="494116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  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16" y="4247931"/>
            <a:ext cx="8367585" cy="203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14" y="-315416"/>
            <a:ext cx="8858766" cy="69847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" y="188640"/>
            <a:ext cx="8673008" cy="46099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887340"/>
            <a:ext cx="8755959" cy="156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3478" y="4149080"/>
            <a:ext cx="8661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sz="2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5" y="476672"/>
            <a:ext cx="8638096" cy="4824536"/>
          </a:xfrm>
        </p:spPr>
      </p:pic>
    </p:spTree>
    <p:extLst>
      <p:ext uri="{BB962C8B-B14F-4D97-AF65-F5344CB8AC3E}">
        <p14:creationId xmlns:p14="http://schemas.microsoft.com/office/powerpoint/2010/main" val="5638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2" y="20817"/>
            <a:ext cx="7681308" cy="464713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80876"/>
            <a:ext cx="8208913" cy="195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296</TotalTime>
  <Words>203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Обработка результатов измерений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 о метрологии</dc:title>
  <dc:creator>demon</dc:creator>
  <cp:lastModifiedBy>demon</cp:lastModifiedBy>
  <cp:revision>26</cp:revision>
  <dcterms:created xsi:type="dcterms:W3CDTF">2021-09-01T19:06:42Z</dcterms:created>
  <dcterms:modified xsi:type="dcterms:W3CDTF">2021-09-22T18:48:17Z</dcterms:modified>
</cp:coreProperties>
</file>