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48820" y="5301208"/>
            <a:ext cx="4443660" cy="1353343"/>
          </a:xfrm>
        </p:spPr>
        <p:txBody>
          <a:bodyPr/>
          <a:lstStyle/>
          <a:p>
            <a:pPr algn="r"/>
            <a:r>
              <a:rPr lang="ru-RU" dirty="0"/>
              <a:t>Подготовила </a:t>
            </a:r>
            <a:endParaRPr lang="ru-RU" dirty="0" smtClean="0"/>
          </a:p>
          <a:p>
            <a:pPr marL="18288" indent="0" algn="r">
              <a:buNone/>
            </a:pPr>
            <a:r>
              <a:rPr lang="ru-RU" dirty="0" smtClean="0"/>
              <a:t>Михайлина </a:t>
            </a:r>
            <a:r>
              <a:rPr lang="ru-RU" dirty="0"/>
              <a:t>Елизавета </a:t>
            </a:r>
            <a:r>
              <a:rPr lang="ru-RU" dirty="0" smtClean="0"/>
              <a:t>Павловна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543800" cy="914400"/>
          </a:xfrm>
        </p:spPr>
        <p:txBody>
          <a:bodyPr/>
          <a:lstStyle/>
          <a:p>
            <a:pPr algn="ctr"/>
            <a:r>
              <a:rPr lang="ru-RU" sz="6000" dirty="0"/>
              <a:t>Методы </a:t>
            </a:r>
            <a:br>
              <a:rPr lang="ru-RU" sz="6000" dirty="0"/>
            </a:br>
            <a:r>
              <a:rPr lang="ru-RU" sz="6000" dirty="0"/>
              <a:t>теоретического исследования.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269309" cy="3749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3628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543800" cy="914400"/>
          </a:xfrm>
        </p:spPr>
        <p:txBody>
          <a:bodyPr/>
          <a:lstStyle/>
          <a:p>
            <a:pPr algn="ctr"/>
            <a:r>
              <a:rPr lang="ru-RU" sz="2400" b="1" i="1" dirty="0"/>
              <a:t>Метод исторического и логического анализа.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 smtClean="0"/>
              <a:t>Исторический метод - требует </a:t>
            </a:r>
            <a:r>
              <a:rPr lang="ru-RU" sz="2400" dirty="0"/>
              <a:t>описания фактической истории объекта во </a:t>
            </a:r>
            <a:r>
              <a:rPr lang="ru-RU" sz="2400" dirty="0" smtClean="0"/>
              <a:t>всем разнообразии его существования</a:t>
            </a:r>
            <a:r>
              <a:rPr lang="ru-RU" sz="2400" dirty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Логический </a:t>
            </a:r>
            <a:r>
              <a:rPr lang="ru-RU" sz="2400" dirty="0"/>
              <a:t>метод – это мысленная реконструкция </a:t>
            </a:r>
            <a:r>
              <a:rPr lang="ru-RU" sz="2400" dirty="0" smtClean="0"/>
              <a:t>истории объекта</a:t>
            </a:r>
            <a:r>
              <a:rPr lang="ru-RU" sz="2400" dirty="0"/>
              <a:t>, очищенная от всего случайного, несущественного и сосредоточенная</a:t>
            </a:r>
            <a:br>
              <a:rPr lang="ru-RU" sz="2400" dirty="0"/>
            </a:br>
            <a:r>
              <a:rPr lang="ru-RU" sz="2400" dirty="0"/>
              <a:t>на выявлении сущности.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39153"/>
            <a:ext cx="5544616" cy="311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400901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640" y="3573016"/>
            <a:ext cx="7543800" cy="914400"/>
          </a:xfrm>
        </p:spPr>
        <p:txBody>
          <a:bodyPr/>
          <a:lstStyle/>
          <a:p>
            <a:pPr algn="ctr"/>
            <a:r>
              <a:rPr lang="ru-RU" sz="2400" i="1" dirty="0"/>
              <a:t>Вероятностные (статистические) методы – </a:t>
            </a:r>
            <a:r>
              <a:rPr lang="ru-RU" sz="2400" dirty="0"/>
              <a:t>основаны на учете </a:t>
            </a:r>
            <a:r>
              <a:rPr lang="ru-RU" sz="2400" dirty="0" smtClean="0"/>
              <a:t>действия множества </a:t>
            </a:r>
            <a:r>
              <a:rPr lang="ru-RU" sz="2400" dirty="0"/>
              <a:t>случайных факторов, которые характеризуются </a:t>
            </a:r>
            <a:r>
              <a:rPr lang="ru-RU" sz="2400" dirty="0" smtClean="0"/>
              <a:t>устойчивой частотой</a:t>
            </a:r>
            <a:r>
              <a:rPr lang="ru-RU" sz="2400" dirty="0"/>
              <a:t>. Это и позволяет вскрыть необходимость, которая «</a:t>
            </a:r>
            <a:r>
              <a:rPr lang="ru-RU" sz="2400" dirty="0" smtClean="0"/>
              <a:t>пробивается» через </a:t>
            </a:r>
            <a:r>
              <a:rPr lang="ru-RU" sz="2400" dirty="0"/>
              <a:t>совокупное действие множества случайностей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000" dirty="0"/>
              <a:t>Вероятностные методы опираются на теорию вероятностей, </a:t>
            </a:r>
            <a:r>
              <a:rPr lang="ru-RU" sz="2000" dirty="0" smtClean="0"/>
              <a:t>которую зачастую </a:t>
            </a:r>
            <a:r>
              <a:rPr lang="ru-RU" sz="2000" dirty="0"/>
              <a:t>называют наукой о случайном, а в представлении многих </a:t>
            </a:r>
            <a:r>
              <a:rPr lang="ru-RU" sz="2000" dirty="0" smtClean="0"/>
              <a:t>ученых вероятность </a:t>
            </a:r>
            <a:r>
              <a:rPr lang="ru-RU" sz="2000" dirty="0"/>
              <a:t>и случайность практически нерасторжимы.</a:t>
            </a:r>
            <a:br>
              <a:rPr lang="ru-RU" sz="2000" dirty="0"/>
            </a:b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16" y="4101999"/>
            <a:ext cx="4935372" cy="275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020984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25488" y="116632"/>
            <a:ext cx="8352928" cy="554461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5773" y="1628800"/>
            <a:ext cx="7853496" cy="308228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Методы систематизации научных знаний (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типологизация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классификация).</a:t>
            </a:r>
          </a:p>
        </p:txBody>
      </p:sp>
    </p:spTree>
    <p:extLst>
      <p:ext uri="{BB962C8B-B14F-4D97-AF65-F5344CB8AC3E}">
        <p14:creationId xmlns:p14="http://schemas.microsoft.com/office/powerpoint/2010/main" val="580556536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58" y="0"/>
            <a:ext cx="7634986" cy="6858000"/>
          </a:xfrm>
        </p:spPr>
        <p:txBody>
          <a:bodyPr/>
          <a:lstStyle/>
          <a:p>
            <a:r>
              <a:rPr lang="ru-RU" sz="2400" b="1" i="1" dirty="0"/>
              <a:t>Классификация</a:t>
            </a:r>
            <a:r>
              <a:rPr lang="ru-RU" sz="2400" dirty="0"/>
              <a:t> </a:t>
            </a:r>
            <a:r>
              <a:rPr lang="ru-RU" sz="2400" dirty="0" smtClean="0"/>
              <a:t>– научный метод</a:t>
            </a:r>
            <a:r>
              <a:rPr lang="ru-RU" sz="2400" dirty="0"/>
              <a:t>, заключающийся </a:t>
            </a:r>
            <a:r>
              <a:rPr lang="ru-RU" sz="2400" dirty="0" smtClean="0"/>
              <a:t>в разъединении </a:t>
            </a:r>
            <a:r>
              <a:rPr lang="ru-RU" sz="2400" dirty="0"/>
              <a:t>всего множества изучаемых </a:t>
            </a:r>
            <a:r>
              <a:rPr lang="ru-RU" sz="2400" dirty="0" smtClean="0"/>
              <a:t>объектов и </a:t>
            </a:r>
            <a:r>
              <a:rPr lang="ru-RU" sz="2400" dirty="0"/>
              <a:t>последующем их объединении в группы на основе </a:t>
            </a:r>
            <a:r>
              <a:rPr lang="ru-RU" sz="2400" dirty="0" smtClean="0"/>
              <a:t>какого-либо признака.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/>
              <a:t>Типология</a:t>
            </a:r>
            <a:r>
              <a:rPr lang="ru-RU" sz="2400" dirty="0"/>
              <a:t> – такой вид классификации в основе которого </a:t>
            </a:r>
            <a:r>
              <a:rPr lang="ru-RU" sz="2400" dirty="0" smtClean="0"/>
              <a:t>лежит существенный </a:t>
            </a:r>
            <a:r>
              <a:rPr lang="ru-RU" sz="2400" dirty="0"/>
              <a:t>признак классификации объектов. Это наиболее ценный </a:t>
            </a:r>
            <a:r>
              <a:rPr lang="ru-RU" sz="2400" dirty="0" smtClean="0"/>
              <a:t>и сложный </a:t>
            </a:r>
            <a:r>
              <a:rPr lang="ru-RU" sz="2400" dirty="0"/>
              <a:t>вид классификации.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Систематика</a:t>
            </a:r>
            <a:r>
              <a:rPr lang="ru-RU" sz="2400" dirty="0" smtClean="0"/>
              <a:t> </a:t>
            </a:r>
            <a:r>
              <a:rPr lang="ru-RU" sz="2400" dirty="0"/>
              <a:t>– приведение в </a:t>
            </a:r>
            <a:r>
              <a:rPr lang="ru-RU" sz="2400" dirty="0" smtClean="0"/>
              <a:t>систему представлений </a:t>
            </a:r>
            <a:r>
              <a:rPr lang="ru-RU" sz="2400" dirty="0"/>
              <a:t>о некоторой совокупности объектов, части всех </a:t>
            </a:r>
            <a:r>
              <a:rPr lang="ru-RU" sz="2400" dirty="0" smtClean="0"/>
              <a:t>объектов, охваченных </a:t>
            </a:r>
            <a:r>
              <a:rPr lang="ru-RU" sz="2400" dirty="0"/>
              <a:t>типологией.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Таксономия</a:t>
            </a:r>
            <a:r>
              <a:rPr lang="ru-RU" sz="2400" dirty="0" smtClean="0"/>
              <a:t> </a:t>
            </a:r>
            <a:r>
              <a:rPr lang="ru-RU" sz="2400" dirty="0"/>
              <a:t>– теория </a:t>
            </a:r>
            <a:r>
              <a:rPr lang="ru-RU" sz="2400" dirty="0" smtClean="0"/>
              <a:t>классификации сложноорганизованных </a:t>
            </a:r>
            <a:r>
              <a:rPr lang="ru-RU" sz="2400" dirty="0"/>
              <a:t>областей действительности, имеющих </a:t>
            </a:r>
            <a:r>
              <a:rPr lang="ru-RU" sz="2400" dirty="0" smtClean="0"/>
              <a:t>обычно иерархическое </a:t>
            </a:r>
            <a:r>
              <a:rPr lang="ru-RU" sz="2400" dirty="0"/>
              <a:t>строение.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62894"/>
            <a:ext cx="3611105" cy="1909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93752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543800" cy="2160240"/>
          </a:xfrm>
        </p:spPr>
        <p:txBody>
          <a:bodyPr/>
          <a:lstStyle/>
          <a:p>
            <a:pPr algn="ctr"/>
            <a:r>
              <a:rPr lang="ru-RU" sz="6600" b="1" dirty="0" smtClean="0"/>
              <a:t>Спасибо за внимание!!!</a:t>
            </a:r>
            <a:endParaRPr lang="ru-RU" sz="6600" b="1" dirty="0"/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348880"/>
            <a:ext cx="6696744" cy="3801615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мысленный эксперимент, </a:t>
            </a:r>
          </a:p>
          <a:p>
            <a:r>
              <a:rPr lang="ru-RU" sz="2800" dirty="0" smtClean="0"/>
              <a:t>идеализация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формализация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/>
              <a:t>а</a:t>
            </a:r>
            <a:r>
              <a:rPr lang="ru-RU" sz="2800" dirty="0" smtClean="0"/>
              <a:t>ксиоматический метод, </a:t>
            </a:r>
          </a:p>
          <a:p>
            <a:r>
              <a:rPr lang="ru-RU" sz="2800" dirty="0" smtClean="0"/>
              <a:t>гипотетико-дедуктивный метод, </a:t>
            </a:r>
          </a:p>
          <a:p>
            <a:r>
              <a:rPr lang="ru-RU" sz="2800" dirty="0" smtClean="0"/>
              <a:t>метод </a:t>
            </a:r>
            <a:r>
              <a:rPr lang="ru-RU" sz="2800" dirty="0"/>
              <a:t>восхождения от абстрактного к </a:t>
            </a:r>
            <a:r>
              <a:rPr lang="ru-RU" sz="2800" dirty="0" smtClean="0"/>
              <a:t>конкретному,</a:t>
            </a:r>
          </a:p>
          <a:p>
            <a:r>
              <a:rPr lang="ru-RU" sz="2800" dirty="0" smtClean="0"/>
              <a:t>методы </a:t>
            </a:r>
            <a:r>
              <a:rPr lang="ru-RU" sz="2800" dirty="0"/>
              <a:t>исторического и логического анализа.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56792"/>
            <a:ext cx="7543800" cy="914400"/>
          </a:xfrm>
        </p:spPr>
        <p:txBody>
          <a:bodyPr/>
          <a:lstStyle/>
          <a:p>
            <a:r>
              <a:rPr lang="ru-RU" dirty="0"/>
              <a:t>На теоретическом этапе используются: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5809" y="1268760"/>
            <a:ext cx="4288191" cy="2840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1267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3074640"/>
          </a:xfrm>
        </p:spPr>
        <p:txBody>
          <a:bodyPr/>
          <a:lstStyle/>
          <a:p>
            <a:pPr algn="ctr"/>
            <a:r>
              <a:rPr lang="ru-RU" sz="3200" b="1" i="1" dirty="0"/>
              <a:t>Идеализация</a:t>
            </a:r>
            <a:r>
              <a:rPr lang="ru-RU" sz="3200" dirty="0"/>
              <a:t> – метод исследования, состоящий в мысленном</a:t>
            </a:r>
            <a:br>
              <a:rPr lang="ru-RU" sz="3200" dirty="0"/>
            </a:br>
            <a:r>
              <a:rPr lang="ru-RU" sz="3200" dirty="0"/>
              <a:t>конструировании представления об объекте путем исключения условий,</a:t>
            </a:r>
            <a:br>
              <a:rPr lang="ru-RU" sz="3200" dirty="0"/>
            </a:br>
            <a:r>
              <a:rPr lang="ru-RU" sz="3200" dirty="0"/>
              <a:t>необходимых для его реального существования.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61" y="3429000"/>
            <a:ext cx="476250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2018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928992" cy="1058416"/>
          </a:xfrm>
        </p:spPr>
        <p:txBody>
          <a:bodyPr/>
          <a:lstStyle/>
          <a:p>
            <a:pPr algn="ctr"/>
            <a:r>
              <a:rPr lang="ru-RU" sz="2400" b="1" i="1" dirty="0"/>
              <a:t>Моделирование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/>
              <a:t>это метод</a:t>
            </a:r>
            <a:br>
              <a:rPr lang="ru-RU" sz="2400" dirty="0"/>
            </a:br>
            <a:r>
              <a:rPr lang="ru-RU" sz="2400" dirty="0"/>
              <a:t>исследования теоретических моделей, т.е. аналогов (схем, структур, </a:t>
            </a:r>
            <a:r>
              <a:rPr lang="ru-RU" sz="2400" dirty="0" smtClean="0"/>
              <a:t>знаковых систем</a:t>
            </a:r>
            <a:r>
              <a:rPr lang="ru-RU" sz="2400" dirty="0"/>
              <a:t>) определенных фрагментов действительности, которые называются</a:t>
            </a:r>
            <a:br>
              <a:rPr lang="ru-RU" sz="2400" dirty="0"/>
            </a:br>
            <a:r>
              <a:rPr lang="ru-RU" sz="2400" dirty="0" smtClean="0"/>
              <a:t>оригиналами.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708920"/>
            <a:ext cx="55446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Существуют </a:t>
            </a:r>
            <a:r>
              <a:rPr lang="ru-RU" sz="2400" b="1" dirty="0" smtClean="0"/>
              <a:t>основные виды </a:t>
            </a:r>
            <a:r>
              <a:rPr lang="ru-RU" sz="2400" b="1" dirty="0"/>
              <a:t>моделирования</a:t>
            </a:r>
            <a:r>
              <a:rPr lang="ru-RU" sz="2400" b="1" dirty="0" smtClean="0"/>
              <a:t>.:</a:t>
            </a:r>
          </a:p>
          <a:p>
            <a:endParaRPr lang="ru-RU" sz="1200" b="1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Предметное (прямое) – моделирование, в ходе которого исследование</a:t>
            </a:r>
          </a:p>
          <a:p>
            <a:r>
              <a:rPr lang="ru-RU" sz="2000" dirty="0"/>
              <a:t>ведется на модели, воспроизводящей определенные физические,</a:t>
            </a:r>
          </a:p>
          <a:p>
            <a:r>
              <a:rPr lang="ru-RU" sz="2000" dirty="0"/>
              <a:t>геометрические и пр. характеристики оригинала. 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Знаковое моделирование (моделями служат схемы, чертежи, формулы,</a:t>
            </a:r>
          </a:p>
          <a:p>
            <a:r>
              <a:rPr lang="ru-RU" sz="2000" dirty="0"/>
              <a:t>предложения естественного или искусственного языка и т.д.).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27" y="3524525"/>
            <a:ext cx="427057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0462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543800" cy="914400"/>
          </a:xfrm>
        </p:spPr>
        <p:txBody>
          <a:bodyPr/>
          <a:lstStyle/>
          <a:p>
            <a:pPr algn="ctr"/>
            <a:r>
              <a:rPr lang="ru-RU" sz="3200" dirty="0"/>
              <a:t>Мысленный эксперимент – метод исследования, основанный на</a:t>
            </a:r>
            <a:br>
              <a:rPr lang="ru-RU" sz="3200" dirty="0"/>
            </a:br>
            <a:r>
              <a:rPr lang="ru-RU" sz="3200" dirty="0"/>
              <a:t>комбинации образов, материальная реализация которых невозможна.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1590"/>
            <a:ext cx="5544616" cy="4273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714151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114" y="1930687"/>
            <a:ext cx="7543800" cy="914400"/>
          </a:xfrm>
        </p:spPr>
        <p:txBody>
          <a:bodyPr/>
          <a:lstStyle/>
          <a:p>
            <a:pPr algn="ctr"/>
            <a:r>
              <a:rPr lang="ru-RU" sz="3200" dirty="0"/>
              <a:t>Формализация – метод исследования, в основе которого лежит</a:t>
            </a:r>
            <a:br>
              <a:rPr lang="ru-RU" sz="3200" dirty="0"/>
            </a:br>
            <a:r>
              <a:rPr lang="ru-RU" sz="3200" dirty="0"/>
              <a:t>отображение содержательного знания в знаково-символическом виде</a:t>
            </a:r>
            <a:br>
              <a:rPr lang="ru-RU" sz="3200" dirty="0"/>
            </a:br>
            <a:r>
              <a:rPr lang="ru-RU" sz="3200" dirty="0"/>
              <a:t>(формализованном языке).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6" t="18889" r="1061" b="17272"/>
          <a:stretch/>
        </p:blipFill>
        <p:spPr bwMode="auto">
          <a:xfrm>
            <a:off x="395536" y="3212976"/>
            <a:ext cx="3858491" cy="3283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60" y="3212976"/>
            <a:ext cx="4536504" cy="3283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054877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772816"/>
            <a:ext cx="9142218" cy="914400"/>
          </a:xfrm>
        </p:spPr>
        <p:txBody>
          <a:bodyPr/>
          <a:lstStyle/>
          <a:p>
            <a:pPr algn="ctr"/>
            <a:r>
              <a:rPr lang="ru-RU" sz="2400" dirty="0"/>
              <a:t>Аксиоматический метод – способ построении научной теории, </a:t>
            </a:r>
            <a:r>
              <a:rPr lang="ru-RU" sz="2400" dirty="0" smtClean="0"/>
              <a:t>при котором </a:t>
            </a:r>
            <a:r>
              <a:rPr lang="ru-RU" sz="2400" dirty="0"/>
              <a:t>за ее основу принимаются некоторые положения, не </a:t>
            </a:r>
            <a:r>
              <a:rPr lang="ru-RU" sz="2400" dirty="0" smtClean="0"/>
              <a:t>требующие специального </a:t>
            </a:r>
            <a:r>
              <a:rPr lang="ru-RU" sz="2400" dirty="0"/>
              <a:t>доказательства (аксиомы или постулаты), из которых все</a:t>
            </a:r>
            <a:br>
              <a:rPr lang="ru-RU" sz="2400" dirty="0"/>
            </a:br>
            <a:r>
              <a:rPr lang="ru-RU" sz="2400" dirty="0"/>
              <a:t>остальные положения выводятся при помощи </a:t>
            </a:r>
            <a:r>
              <a:rPr lang="ru-RU" sz="2400" dirty="0" smtClean="0"/>
              <a:t>формально логических доказательств.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4770530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315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256" y="836712"/>
            <a:ext cx="9144000" cy="1066056"/>
          </a:xfrm>
        </p:spPr>
        <p:txBody>
          <a:bodyPr/>
          <a:lstStyle/>
          <a:p>
            <a:pPr algn="ctr"/>
            <a:r>
              <a:rPr lang="ru-RU" sz="2400" b="1" i="1" dirty="0"/>
              <a:t>Гипотетико-дедуктивный метод – </a:t>
            </a:r>
            <a:r>
              <a:rPr lang="ru-RU" sz="2400" dirty="0"/>
              <a:t>способ построения научной теории, </a:t>
            </a:r>
            <a:r>
              <a:rPr lang="ru-RU" sz="2400" dirty="0" smtClean="0"/>
              <a:t>в основе </a:t>
            </a:r>
            <a:r>
              <a:rPr lang="ru-RU" sz="2400" dirty="0"/>
              <a:t>которого лежит создание системы взаимосвязанных гипотез, из </a:t>
            </a:r>
            <a:r>
              <a:rPr lang="ru-RU" sz="2400" dirty="0" smtClean="0"/>
              <a:t>которых затем </a:t>
            </a:r>
            <a:r>
              <a:rPr lang="ru-RU" sz="2400" dirty="0"/>
              <a:t>путем дедуктивного развертывания выводится система частных гипотез, подлежащая опытной проверке.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8256" y="3126309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гипотетико-дедуктивного метода:</a:t>
            </a:r>
          </a:p>
          <a:p>
            <a:r>
              <a:rPr lang="ru-RU" sz="2400" dirty="0"/>
              <a:t>1) выдвижение гипотезы о причинах и закономерностях данных явлений </a:t>
            </a:r>
            <a:r>
              <a:rPr lang="ru-RU" sz="2400" dirty="0" smtClean="0"/>
              <a:t>с помощью </a:t>
            </a:r>
            <a:r>
              <a:rPr lang="ru-RU" sz="2400" dirty="0"/>
              <a:t>разнообразных логических приемов;</a:t>
            </a:r>
          </a:p>
          <a:p>
            <a:r>
              <a:rPr lang="ru-RU" sz="2400" dirty="0"/>
              <a:t>2) оценка основательности гипотез и выбор из их множества </a:t>
            </a:r>
            <a:r>
              <a:rPr lang="ru-RU" sz="2400" dirty="0" smtClean="0"/>
              <a:t>наиболее вероятной</a:t>
            </a:r>
            <a:r>
              <a:rPr lang="ru-RU" sz="2400" dirty="0"/>
              <a:t>;</a:t>
            </a:r>
          </a:p>
          <a:p>
            <a:r>
              <a:rPr lang="ru-RU" sz="2400" dirty="0"/>
              <a:t>3) выведение из гипотезы дедуктивным путем следствий с уточнением </a:t>
            </a:r>
            <a:r>
              <a:rPr lang="ru-RU" sz="2400" dirty="0" smtClean="0"/>
              <a:t>ее содержания</a:t>
            </a:r>
            <a:r>
              <a:rPr lang="ru-RU" sz="2400" dirty="0"/>
              <a:t>;</a:t>
            </a:r>
          </a:p>
          <a:p>
            <a:r>
              <a:rPr lang="ru-RU" sz="2400" dirty="0"/>
              <a:t>4) экспериментальная проверка выведенных из гипотезы следствий. </a:t>
            </a:r>
          </a:p>
        </p:txBody>
      </p:sp>
      <p:pic>
        <p:nvPicPr>
          <p:cNvPr id="4101" name="Picture 5" descr="https://www.hrcloud.com/hubfs/HR_Technology_smal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3525099" cy="140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716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060848"/>
            <a:ext cx="9144000" cy="914400"/>
          </a:xfrm>
        </p:spPr>
        <p:txBody>
          <a:bodyPr/>
          <a:lstStyle/>
          <a:p>
            <a:pPr algn="ctr"/>
            <a:r>
              <a:rPr lang="ru-RU" sz="2400" i="1" dirty="0">
                <a:effectLst/>
              </a:rPr>
              <a:t>Метод восхождения от абстрактного к конкретному </a:t>
            </a:r>
            <a:r>
              <a:rPr lang="ru-RU" sz="2400" i="1" dirty="0"/>
              <a:t>–</a:t>
            </a:r>
            <a:r>
              <a:rPr lang="ru-RU" sz="2400" dirty="0"/>
              <a:t> </a:t>
            </a:r>
            <a:r>
              <a:rPr lang="ru-RU" sz="2400" dirty="0" smtClean="0"/>
              <a:t>метод, заключающийся </a:t>
            </a:r>
            <a:r>
              <a:rPr lang="ru-RU" sz="2400" dirty="0"/>
              <a:t>в том, что первоначально находится исходная </a:t>
            </a:r>
            <a:r>
              <a:rPr lang="ru-RU" sz="2400" dirty="0" smtClean="0"/>
              <a:t>абстракция, а затем через последовательные </a:t>
            </a:r>
            <a:r>
              <a:rPr lang="ru-RU" sz="2400" dirty="0"/>
              <a:t>этапы углубления и расширения познания, </a:t>
            </a:r>
            <a:r>
              <a:rPr lang="ru-RU" sz="2400" dirty="0" smtClean="0"/>
              <a:t>прослеживается, как </a:t>
            </a:r>
            <a:r>
              <a:rPr lang="ru-RU" sz="2400" dirty="0"/>
              <a:t>она видоизменяется в различных условиях, открываются новые </a:t>
            </a:r>
            <a:r>
              <a:rPr lang="ru-RU" sz="2400" dirty="0" smtClean="0"/>
              <a:t>связи, устанавливаются </a:t>
            </a:r>
            <a:r>
              <a:rPr lang="ru-RU" sz="2400" dirty="0"/>
              <a:t>их взаимодействия и, таким образом, отображается во </a:t>
            </a:r>
            <a:r>
              <a:rPr lang="ru-RU" sz="2400" dirty="0" smtClean="0"/>
              <a:t>всей полноте </a:t>
            </a:r>
            <a:r>
              <a:rPr lang="ru-RU" sz="2400" dirty="0"/>
              <a:t>сущность изучаемого объекта.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7056784" cy="360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087839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155</TotalTime>
  <Words>366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Методы  теоретического исследования.</vt:lpstr>
      <vt:lpstr>На теоретическом этапе используются: </vt:lpstr>
      <vt:lpstr>Идеализация – метод исследования, состоящий в мысленном конструировании представления об объекте путем исключения условий, необходимых для его реального существования. </vt:lpstr>
      <vt:lpstr>Моделирование - это метод исследования теоретических моделей, т.е. аналогов (схем, структур, знаковых систем) определенных фрагментов действительности, которые называются оригиналами.</vt:lpstr>
      <vt:lpstr>Мысленный эксперимент – метод исследования, основанный на комбинации образов, материальная реализация которых невозможна.</vt:lpstr>
      <vt:lpstr>Формализация – метод исследования, в основе которого лежит отображение содержательного знания в знаково-символическом виде (формализованном языке).</vt:lpstr>
      <vt:lpstr>Аксиоматический метод – способ построении научной теории, при котором за ее основу принимаются некоторые положения, не требующие специального доказательства (аксиомы или постулаты), из которых все остальные положения выводятся при помощи формально логических доказательств.</vt:lpstr>
      <vt:lpstr>Гипотетико-дедуктивный метод – способ построения научной теории, в основе которого лежит создание системы взаимосвязанных гипотез, из которых затем путем дедуктивного развертывания выводится система частных гипотез, подлежащая опытной проверке.</vt:lpstr>
      <vt:lpstr>Метод восхождения от абстрактного к конкретному – метод, заключающийся в том, что первоначально находится исходная абстракция, а затем через последовательные этапы углубления и расширения познания, прослеживается, как она видоизменяется в различных условиях, открываются новые связи, устанавливаются их взаимодействия и, таким образом, отображается во всей полноте сущность изучаемого объекта. </vt:lpstr>
      <vt:lpstr>Метод исторического и логического анализа.   Исторический метод - требует описания фактической истории объекта во всем разнообразии его существования.   Логический метод – это мысленная реконструкция истории объекта, очищенная от всего случайного, несущественного и сосредоточенная на выявлении сущности. </vt:lpstr>
      <vt:lpstr>Вероятностные (статистические) методы – основаны на учете действия множества случайных факторов, которые характеризуются устойчивой частотой. Это и позволяет вскрыть необходимость, которая «пробивается» через совокупное действие множества случайностей.   Вероятностные методы опираются на теорию вероятностей, которую зачастую называют наукой о случайном, а в представлении многих ученых вероятность и случайность практически нерасторжимы. </vt:lpstr>
      <vt:lpstr>Методы систематизации научных знаний (типологизация, классификация).</vt:lpstr>
      <vt:lpstr>Классификация – научный метод, заключающийся в разъединении всего множества изучаемых объектов и последующем их объединении в группы на основе какого-либо признака.  Типология – такой вид классификации в основе которого лежит существенный признак классификации объектов. Это наиболее ценный и сложный вид классификации.   Систематика – приведение в систему представлений о некоторой совокупности объектов, части всех объектов, охваченных типологией.   Таксономия – теория классификации сложноорганизованных областей действительности, имеющих обычно иерархическое строение.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 теоретического исследования.</dc:title>
  <dc:creator>Пользователь</dc:creator>
  <cp:lastModifiedBy>Пользователь</cp:lastModifiedBy>
  <cp:revision>10</cp:revision>
  <dcterms:created xsi:type="dcterms:W3CDTF">2024-01-21T16:02:23Z</dcterms:created>
  <dcterms:modified xsi:type="dcterms:W3CDTF">2024-08-27T18:51:40Z</dcterms:modified>
</cp:coreProperties>
</file>