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6" r:id="rId4"/>
    <p:sldId id="275" r:id="rId5"/>
    <p:sldId id="267" r:id="rId6"/>
    <p:sldId id="268" r:id="rId7"/>
    <p:sldId id="269" r:id="rId8"/>
    <p:sldId id="270" r:id="rId9"/>
    <p:sldId id="271" r:id="rId10"/>
    <p:sldId id="272" r:id="rId11"/>
    <p:sldId id="264" r:id="rId12"/>
    <p:sldId id="273" r:id="rId13"/>
    <p:sldId id="274" r:id="rId14"/>
    <p:sldId id="263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108520" y="0"/>
            <a:ext cx="9252520" cy="6858000"/>
            <a:chOff x="-108520" y="0"/>
            <a:chExt cx="9252520" cy="68580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98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_5b42e_2bbfad5_XL.png"/>
            <p:cNvPicPr>
              <a:picLocks noChangeAspect="1"/>
            </p:cNvPicPr>
            <p:nvPr/>
          </p:nvPicPr>
          <p:blipFill>
            <a:blip r:embed="rId3" cstate="print"/>
            <a:srcRect l="84999" r="2401"/>
            <a:stretch>
              <a:fillRect/>
            </a:stretch>
          </p:blipFill>
          <p:spPr>
            <a:xfrm>
              <a:off x="467544" y="0"/>
              <a:ext cx="432048" cy="6858000"/>
            </a:xfrm>
            <a:prstGeom prst="rect">
              <a:avLst/>
            </a:prstGeom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4" cstate="print">
              <a:lum bright="-12000"/>
            </a:blip>
            <a:srcRect b="3801"/>
            <a:stretch>
              <a:fillRect/>
            </a:stretch>
          </p:blipFill>
          <p:spPr>
            <a:xfrm>
              <a:off x="971600" y="188640"/>
              <a:ext cx="7992888" cy="6480720"/>
            </a:xfrm>
            <a:prstGeom prst="roundRect">
              <a:avLst>
                <a:gd name="adj" fmla="val 2944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Орден Победы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08520" y="3861048"/>
              <a:ext cx="1619672" cy="16196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Рисунок 11" descr="Слава 1.jpg"/>
            <p:cNvPicPr>
              <a:picLocks noChangeAspect="1"/>
            </p:cNvPicPr>
            <p:nvPr/>
          </p:nvPicPr>
          <p:blipFill>
            <a:blip r:embed="rId6" cstate="print"/>
            <a:srcRect l="10483" t="7181" r="11935"/>
            <a:stretch>
              <a:fillRect/>
            </a:stretch>
          </p:blipFill>
          <p:spPr>
            <a:xfrm>
              <a:off x="251520" y="0"/>
              <a:ext cx="936104" cy="20240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Рисунок 12" descr="0_70b92_aa0ea38a_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866385" cy="1353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Рисунок 13" descr="0d133ace4f053415cf339bfd32f38f6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9592" y="5445224"/>
              <a:ext cx="7920880" cy="1188709"/>
            </a:xfrm>
            <a:prstGeom prst="rect">
              <a:avLst/>
            </a:prstGeom>
          </p:spPr>
        </p:pic>
        <p:pic>
          <p:nvPicPr>
            <p:cNvPr id="15" name="Рисунок 14" descr="0_81b58_5e7e0a01_XL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3808" y="5517232"/>
              <a:ext cx="4224755" cy="607309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1" name="Рисунок 10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Рисунок 11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7" name="Рисунок 6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Рисунок 7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9" name="Рисунок 8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6" name="Рисунок 5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Рисунок 6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8" name="Рисунок 7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3" name="Рисунок 12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4" name="Рисунок 13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5" name="Рисунок 14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s3-1.4pda.to/1686611.png" TargetMode="External"/><Relationship Id="rId3" Type="http://schemas.openxmlformats.org/officeDocument/2006/relationships/hyperlink" Target="http://www.tvoyrebenok.ru/images/presentation/literature/b/01.jpg" TargetMode="External"/><Relationship Id="rId7" Type="http://schemas.openxmlformats.org/officeDocument/2006/relationships/hyperlink" Target="http://1001podelka.ru/otkritka/9maya/img/Victory%20Day%20(5).png" TargetMode="External"/><Relationship Id="rId2" Type="http://schemas.openxmlformats.org/officeDocument/2006/relationships/hyperlink" Target="http://hqwall.ru/files/28/krasnye_s_kustikami_1280x102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veinternet.ru/users/mobil-photo/post218167593/" TargetMode="External"/><Relationship Id="rId5" Type="http://schemas.openxmlformats.org/officeDocument/2006/relationships/hyperlink" Target="http://img-fotki.yandex.ru/get/5603/svetlera.280/0_5b42e_2bbfad5_XL" TargetMode="External"/><Relationship Id="rId4" Type="http://schemas.openxmlformats.org/officeDocument/2006/relationships/hyperlink" Target="http://sa.uploads.ru/xG7bR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203" y="548680"/>
            <a:ext cx="82089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66" charset="0"/>
                <a:cs typeface="Times New Roman" pitchFamily="18" charset="0"/>
              </a:rPr>
              <a:t>  Математика 4 класс</a:t>
            </a:r>
          </a:p>
          <a:p>
            <a:pPr lvl="0" algn="ctr"/>
            <a:endParaRPr lang="ru-RU" sz="6000" b="1" dirty="0" smtClean="0">
              <a:solidFill>
                <a:schemeClr val="accent6">
                  <a:lumMod val="50000"/>
                </a:schemeClr>
              </a:solidFill>
              <a:latin typeface="Segoe Script" pitchFamily="66" charset="0"/>
              <a:cs typeface="Times New Roman" pitchFamily="18" charset="0"/>
            </a:endParaRPr>
          </a:p>
          <a:p>
            <a:pPr lvl="0"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66" charset="0"/>
                <a:cs typeface="Times New Roman" pitchFamily="18" charset="0"/>
              </a:rPr>
              <a:t>Тема </a:t>
            </a: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Segoe Script" pitchFamily="66" charset="0"/>
                <a:cs typeface="Times New Roman" pitchFamily="18" charset="0"/>
              </a:rPr>
              <a:t>урока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66" charset="0"/>
                <a:cs typeface="Times New Roman" pitchFamily="18" charset="0"/>
              </a:rPr>
              <a:t>: </a:t>
            </a:r>
          </a:p>
          <a:p>
            <a:pPr lvl="0" algn="ctr"/>
            <a:r>
              <a:rPr lang="ru-RU" sz="6000" b="1" dirty="0" smtClean="0">
                <a:solidFill>
                  <a:srgbClr val="C00000"/>
                </a:solidFill>
                <a:latin typeface="Segoe Script" pitchFamily="66" charset="0"/>
                <a:cs typeface="Times New Roman" pitchFamily="18" charset="0"/>
              </a:rPr>
              <a:t>«История </a:t>
            </a:r>
            <a:r>
              <a:rPr lang="ru-RU" sz="6000" b="1" dirty="0">
                <a:solidFill>
                  <a:srgbClr val="C00000"/>
                </a:solidFill>
                <a:latin typeface="Segoe Script" pitchFamily="66" charset="0"/>
                <a:cs typeface="Times New Roman" pitchFamily="18" charset="0"/>
              </a:rPr>
              <a:t>Победы </a:t>
            </a:r>
            <a:r>
              <a:rPr lang="ru-RU" sz="6000" b="1" dirty="0" smtClean="0">
                <a:solidFill>
                  <a:srgbClr val="C00000"/>
                </a:solidFill>
                <a:latin typeface="Segoe Script" pitchFamily="66" charset="0"/>
                <a:cs typeface="Times New Roman" pitchFamily="18" charset="0"/>
              </a:rPr>
              <a:t>в числах»</a:t>
            </a:r>
            <a:endParaRPr lang="ru-RU" sz="6000" b="1" dirty="0">
              <a:solidFill>
                <a:srgbClr val="C00000"/>
              </a:solidFill>
              <a:latin typeface="Segoe Script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224" y="5589240"/>
            <a:ext cx="23118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Segoe Script" pitchFamily="66" charset="0"/>
              </a:rPr>
              <a:t>Подготовила:</a:t>
            </a:r>
          </a:p>
          <a:p>
            <a:r>
              <a:rPr lang="ru-RU" sz="1400" b="1" dirty="0">
                <a:latin typeface="Segoe Script" pitchFamily="66" charset="0"/>
              </a:rPr>
              <a:t>у</a:t>
            </a:r>
            <a:r>
              <a:rPr lang="ru-RU" sz="1400" b="1" dirty="0" smtClean="0">
                <a:latin typeface="Segoe Script" pitchFamily="66" charset="0"/>
              </a:rPr>
              <a:t>читель начальных </a:t>
            </a:r>
          </a:p>
          <a:p>
            <a:r>
              <a:rPr lang="ru-RU" sz="1400" b="1" dirty="0" smtClean="0">
                <a:latin typeface="Segoe Script" pitchFamily="66" charset="0"/>
              </a:rPr>
              <a:t>классов</a:t>
            </a:r>
          </a:p>
          <a:p>
            <a:r>
              <a:rPr lang="ru-RU" sz="1400" b="1" dirty="0" smtClean="0">
                <a:latin typeface="Segoe Script" pitchFamily="66" charset="0"/>
              </a:rPr>
              <a:t>Абросимова Е.М.</a:t>
            </a:r>
            <a:endParaRPr lang="ru-RU" sz="1400" b="1" dirty="0"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1984" y="548680"/>
            <a:ext cx="626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Segoe Script" pitchFamily="66" charset="0"/>
              </a:rPr>
              <a:t>У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66" charset="0"/>
              </a:rPr>
              <a:t>равнение</a:t>
            </a: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Segoe Script" pitchFamily="66" charset="0"/>
            </a:endParaRPr>
          </a:p>
          <a:p>
            <a:pPr algn="ctr"/>
            <a:endParaRPr lang="ru-RU" sz="4800" dirty="0" smtClean="0"/>
          </a:p>
          <a:p>
            <a:pPr algn="ctr"/>
            <a:r>
              <a:rPr lang="ru-RU" sz="4800" b="1" dirty="0" smtClean="0"/>
              <a:t>(х – 1 000) : 2 = 209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681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8060432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Segoe Script" pitchFamily="66" charset="0"/>
              </a:rPr>
              <a:t>Великая Отечественная война</a:t>
            </a:r>
            <a:endParaRPr lang="ru-RU" sz="3600" b="1" dirty="0">
              <a:solidFill>
                <a:srgbClr val="FF0000"/>
              </a:solidFill>
              <a:latin typeface="Segoe Script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7416824" cy="288032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Длилась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1 418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дней и ночей</a:t>
            </a:r>
          </a:p>
          <a:p>
            <a:pPr algn="l"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Сожгли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1 710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городов,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70 000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сел и деревень</a:t>
            </a:r>
          </a:p>
          <a:p>
            <a:pPr algn="l"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Разрушили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84 000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школ</a:t>
            </a:r>
          </a:p>
          <a:p>
            <a:pPr algn="l"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Погибло более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27 000 000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людей</a:t>
            </a:r>
          </a:p>
          <a:p>
            <a:pPr algn="l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484784"/>
            <a:ext cx="73448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/>
          </a:p>
          <a:p>
            <a:r>
              <a:rPr lang="ru-RU" sz="4400" b="1" dirty="0" smtClean="0"/>
              <a:t>409 : 10 =</a:t>
            </a:r>
          </a:p>
          <a:p>
            <a:endParaRPr lang="ru-RU" sz="4400" b="1" dirty="0" smtClean="0"/>
          </a:p>
          <a:p>
            <a:r>
              <a:rPr lang="ru-RU" sz="4400" b="1" dirty="0" smtClean="0"/>
              <a:t>5005 : 100 =</a:t>
            </a:r>
          </a:p>
          <a:p>
            <a:endParaRPr lang="ru-RU" sz="4400" b="1" dirty="0" smtClean="0"/>
          </a:p>
          <a:p>
            <a:r>
              <a:rPr lang="ru-RU" sz="4400" b="1" dirty="0" smtClean="0"/>
              <a:t>71 945 : 10 000 =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44153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66" charset="0"/>
              </a:rPr>
              <a:t>Деление с остатком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Segoe Script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1700808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>
                <a:solidFill>
                  <a:prstClr val="black"/>
                </a:solidFill>
              </a:rPr>
              <a:t>40 (ост.9)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6204" y="3068960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>
                <a:solidFill>
                  <a:prstClr val="black"/>
                </a:solidFill>
              </a:rPr>
              <a:t>50 (ост.5)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2584" y="4464489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>
                <a:solidFill>
                  <a:prstClr val="black"/>
                </a:solidFill>
              </a:rPr>
              <a:t>7 (ост.1945)</a:t>
            </a:r>
          </a:p>
        </p:txBody>
      </p:sp>
    </p:spTree>
    <p:extLst>
      <p:ext uri="{BB962C8B-B14F-4D97-AF65-F5344CB8AC3E}">
        <p14:creationId xmlns:p14="http://schemas.microsoft.com/office/powerpoint/2010/main" val="23390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4969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66" charset="0"/>
              </a:rPr>
              <a:t>9 мая 1945 года - 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66" charset="0"/>
              </a:rPr>
              <a:t>День Победы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/>
              <a:t>советского народа над фашизмом</a:t>
            </a:r>
            <a:r>
              <a:rPr lang="ru-RU" sz="2800" b="1" smtClean="0"/>
              <a:t>. </a:t>
            </a:r>
          </a:p>
          <a:p>
            <a:pPr algn="ctr">
              <a:lnSpc>
                <a:spcPct val="150000"/>
              </a:lnSpc>
            </a:pPr>
            <a:r>
              <a:rPr lang="ru-RU" sz="2800" b="1" smtClean="0"/>
              <a:t>Великая </a:t>
            </a:r>
            <a:r>
              <a:rPr lang="ru-RU" sz="2800" b="1" dirty="0" smtClean="0"/>
              <a:t>Отечественная война – это героическая страница истории нашего государства. Мы гордимся подвигом наших дедов и прадедов и будем помнить этот великий праздник.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82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9 ученик\Desktop\сталинград\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4194"/>
            <a:ext cx="8784976" cy="6588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11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54868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ИСПОЛЬЗУЕМЫЕ РЕСУРСЫ: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2"/>
              </a:rPr>
              <a:t>http://hqwall.ru/files/28/krasnye_s_kustikami_1280x1024.jpg</a:t>
            </a:r>
            <a:r>
              <a:rPr lang="ru-RU" dirty="0" smtClean="0"/>
              <a:t> - фон вишневый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3"/>
              </a:rPr>
              <a:t>http://www.tvoyrebenok.ru/images/presentation/literature/b/01.jpg</a:t>
            </a:r>
            <a:r>
              <a:rPr lang="ru-RU" dirty="0" smtClean="0"/>
              <a:t> - фон бежевый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4"/>
              </a:rPr>
              <a:t>http://sa.uploads.ru/xG7bR.png</a:t>
            </a:r>
            <a:r>
              <a:rPr lang="ru-RU" dirty="0" smtClean="0"/>
              <a:t> - георгиевская ленточка волной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5"/>
              </a:rPr>
              <a:t>http://img-fotki.yandex.ru/get/5603/svetlera.280/0_5b42e_2bbfad5_XL</a:t>
            </a:r>
            <a:r>
              <a:rPr lang="ru-RU" dirty="0" smtClean="0"/>
              <a:t> - георгиевская лента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6"/>
              </a:rPr>
              <a:t>http://www.liveinternet.ru/users/mobil-photo/post218167593/</a:t>
            </a:r>
            <a:r>
              <a:rPr lang="ru-RU" dirty="0" smtClean="0"/>
              <a:t> - клипарты Ордена и медали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7"/>
              </a:rPr>
              <a:t>http://1001podelka.ru/otkritka/9maya/img/Victory%20Day%20(5).png</a:t>
            </a:r>
            <a:r>
              <a:rPr lang="ru-RU" dirty="0" smtClean="0"/>
              <a:t> – дата войны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u="sng" dirty="0" smtClean="0">
                <a:hlinkClick r:id="rId8"/>
              </a:rPr>
              <a:t>http://cs3-1.4pda.to/1686611.png</a:t>
            </a:r>
            <a:r>
              <a:rPr lang="ru-RU" dirty="0" smtClean="0"/>
              <a:t> - 9 мая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8699" y="404664"/>
            <a:ext cx="729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66" charset="0"/>
              </a:rPr>
              <a:t>Математические цепочки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Segoe Script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801" y="1755672"/>
            <a:ext cx="81225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</a:t>
            </a:r>
            <a:endParaRPr lang="ru-RU" sz="2800" b="1" dirty="0"/>
          </a:p>
          <a:p>
            <a:endParaRPr lang="ru-RU" sz="2800" b="1" dirty="0"/>
          </a:p>
          <a:p>
            <a:endParaRPr lang="ru-RU" sz="2800" b="1" dirty="0" smtClean="0"/>
          </a:p>
          <a:p>
            <a:pPr marL="514350" indent="-514350">
              <a:buAutoNum type="arabicPlain" startAt="540"/>
            </a:pPr>
            <a:r>
              <a:rPr lang="ru-RU" sz="2800" b="1" dirty="0"/>
              <a:t> </a:t>
            </a:r>
          </a:p>
          <a:p>
            <a:pPr marL="514350" indent="-514350">
              <a:buAutoNum type="arabicPlain" startAt="540"/>
            </a:pPr>
            <a:endParaRPr lang="ru-RU" sz="2800" b="1" dirty="0" smtClean="0"/>
          </a:p>
          <a:p>
            <a:pPr marL="514350" indent="-514350">
              <a:buAutoNum type="arabicPlain" startAt="540"/>
            </a:pPr>
            <a:endParaRPr lang="ru-RU" sz="2800" b="1" dirty="0"/>
          </a:p>
          <a:p>
            <a:r>
              <a:rPr lang="ru-RU" sz="2800" b="1" dirty="0" smtClean="0"/>
              <a:t> 500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65867" y="1840666"/>
            <a:ext cx="50405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080328" y="1864876"/>
            <a:ext cx="50405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956412" y="1855812"/>
            <a:ext cx="50405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816496" y="1855812"/>
            <a:ext cx="50405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675436" y="1855812"/>
            <a:ext cx="50405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589240" y="1848378"/>
            <a:ext cx="50405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538518" y="1848378"/>
            <a:ext cx="50405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442737" y="1818558"/>
            <a:ext cx="704039" cy="68630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56957" y="1840666"/>
            <a:ext cx="50405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18787238">
            <a:off x="545987" y="1645075"/>
            <a:ext cx="914400" cy="914400"/>
          </a:xfrm>
          <a:prstGeom prst="arc">
            <a:avLst/>
          </a:prstGeom>
          <a:ln w="3175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18787238">
            <a:off x="1460387" y="1660222"/>
            <a:ext cx="914400" cy="914400"/>
          </a:xfrm>
          <a:prstGeom prst="arc">
            <a:avLst/>
          </a:prstGeom>
          <a:ln w="3175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18787238">
            <a:off x="2357037" y="1669285"/>
            <a:ext cx="914400" cy="914400"/>
          </a:xfrm>
          <a:prstGeom prst="arc">
            <a:avLst/>
          </a:prstGeom>
          <a:ln w="3175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8787238">
            <a:off x="3217121" y="1652787"/>
            <a:ext cx="914400" cy="914400"/>
          </a:xfrm>
          <a:prstGeom prst="arc">
            <a:avLst/>
          </a:prstGeom>
          <a:ln w="3175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18787238">
            <a:off x="4076061" y="1652786"/>
            <a:ext cx="914400" cy="914400"/>
          </a:xfrm>
          <a:prstGeom prst="arc">
            <a:avLst/>
          </a:prstGeom>
          <a:ln w="3175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18787238">
            <a:off x="4921541" y="1642456"/>
            <a:ext cx="914400" cy="914400"/>
          </a:xfrm>
          <a:prstGeom prst="arc">
            <a:avLst/>
          </a:prstGeom>
          <a:ln w="3175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18787238">
            <a:off x="5812599" y="1631810"/>
            <a:ext cx="914400" cy="914400"/>
          </a:xfrm>
          <a:prstGeom prst="arc">
            <a:avLst/>
          </a:prstGeom>
          <a:ln w="3175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18110791">
            <a:off x="6797085" y="1575243"/>
            <a:ext cx="862373" cy="798081"/>
          </a:xfrm>
          <a:prstGeom prst="arc">
            <a:avLst>
              <a:gd name="adj1" fmla="val 16200000"/>
              <a:gd name="adj2" fmla="val 1633392"/>
            </a:avLst>
          </a:prstGeom>
          <a:ln w="3175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55577" y="1268760"/>
            <a:ext cx="43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х5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709036" y="125811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+5</a:t>
            </a:r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496437" y="1254602"/>
            <a:ext cx="521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/>
              <a:t>х2           -61            -5             :6              +7              х2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080328" y="1838046"/>
            <a:ext cx="69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45</a:t>
            </a:r>
            <a:endParaRPr lang="ru-RU" sz="2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165867" y="1864876"/>
            <a:ext cx="597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40</a:t>
            </a:r>
            <a:endParaRPr lang="ru-RU" sz="2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933364" y="186487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90</a:t>
            </a:r>
            <a:endParaRPr lang="ru-RU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823426" y="185581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29</a:t>
            </a:r>
            <a:endParaRPr lang="ru-RU" sz="2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675831" y="187739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24</a:t>
            </a:r>
            <a:endParaRPr lang="ru-RU" sz="28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657564" y="18419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538518" y="185110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11</a:t>
            </a:r>
            <a:endParaRPr lang="ru-RU" sz="28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442737" y="179697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22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679244" y="3084605"/>
            <a:ext cx="50405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849907" y="3084605"/>
            <a:ext cx="50405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160772" y="3084605"/>
            <a:ext cx="50405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029205" y="3084605"/>
            <a:ext cx="50405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244409" y="3100634"/>
            <a:ext cx="50405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326671" y="3111219"/>
            <a:ext cx="504056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56957" y="3111219"/>
            <a:ext cx="609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 rot="18787238">
            <a:off x="5890770" y="2879049"/>
            <a:ext cx="914400" cy="914400"/>
          </a:xfrm>
          <a:prstGeom prst="arc">
            <a:avLst/>
          </a:prstGeom>
          <a:ln w="3175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Дуга 60"/>
          <p:cNvSpPr/>
          <p:nvPr/>
        </p:nvSpPr>
        <p:spPr>
          <a:xfrm rot="18787238">
            <a:off x="5030190" y="2889015"/>
            <a:ext cx="914400" cy="914400"/>
          </a:xfrm>
          <a:prstGeom prst="arc">
            <a:avLst/>
          </a:prstGeom>
          <a:ln w="3175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уга 61"/>
          <p:cNvSpPr/>
          <p:nvPr/>
        </p:nvSpPr>
        <p:spPr>
          <a:xfrm rot="18787238">
            <a:off x="4218237" y="2889016"/>
            <a:ext cx="914400" cy="914400"/>
          </a:xfrm>
          <a:prstGeom prst="arc">
            <a:avLst/>
          </a:prstGeom>
          <a:ln w="3175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Дуга 62"/>
          <p:cNvSpPr/>
          <p:nvPr/>
        </p:nvSpPr>
        <p:spPr>
          <a:xfrm rot="18787238">
            <a:off x="3429830" y="2911236"/>
            <a:ext cx="914400" cy="914400"/>
          </a:xfrm>
          <a:prstGeom prst="arc">
            <a:avLst/>
          </a:prstGeom>
          <a:ln w="3175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уга 63"/>
          <p:cNvSpPr/>
          <p:nvPr/>
        </p:nvSpPr>
        <p:spPr>
          <a:xfrm rot="18787238">
            <a:off x="2521386" y="2915628"/>
            <a:ext cx="914400" cy="914400"/>
          </a:xfrm>
          <a:prstGeom prst="arc">
            <a:avLst/>
          </a:prstGeom>
          <a:ln w="3175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Дуга 64"/>
          <p:cNvSpPr/>
          <p:nvPr/>
        </p:nvSpPr>
        <p:spPr>
          <a:xfrm rot="18787238">
            <a:off x="1606926" y="2905043"/>
            <a:ext cx="914400" cy="914400"/>
          </a:xfrm>
          <a:prstGeom prst="arc">
            <a:avLst/>
          </a:prstGeom>
          <a:ln w="3175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Дуга 65"/>
          <p:cNvSpPr/>
          <p:nvPr/>
        </p:nvSpPr>
        <p:spPr>
          <a:xfrm rot="18787238">
            <a:off x="698387" y="2911235"/>
            <a:ext cx="914400" cy="914400"/>
          </a:xfrm>
          <a:prstGeom prst="arc">
            <a:avLst/>
          </a:prstGeom>
          <a:ln w="3175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576" y="2588050"/>
            <a:ext cx="603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b="1" dirty="0" smtClean="0"/>
              <a:t>:9              +21           :9              +6          х3            :5             -3</a:t>
            </a:r>
            <a:endParaRPr lang="ru-RU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477997" y="3029676"/>
            <a:ext cx="704039" cy="68630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13939" y="310682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60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44409" y="311121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81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23799" y="3094898"/>
            <a:ext cx="378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5764" y="308460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15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28590" y="309486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45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49852" y="308376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9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5281" y="18185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8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10864" y="300830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6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488882" y="4340995"/>
            <a:ext cx="1249991" cy="74158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412799" y="4367300"/>
            <a:ext cx="818078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2362490" y="4367300"/>
            <a:ext cx="778074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326670" y="4373948"/>
            <a:ext cx="753657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356956" y="4367300"/>
            <a:ext cx="686652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Дуга 79"/>
          <p:cNvSpPr/>
          <p:nvPr/>
        </p:nvSpPr>
        <p:spPr>
          <a:xfrm rot="18787238">
            <a:off x="3790830" y="4178358"/>
            <a:ext cx="914400" cy="914400"/>
          </a:xfrm>
          <a:prstGeom prst="arc">
            <a:avLst/>
          </a:prstGeom>
          <a:ln w="3175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Дуга 80"/>
          <p:cNvSpPr/>
          <p:nvPr/>
        </p:nvSpPr>
        <p:spPr>
          <a:xfrm rot="18787238">
            <a:off x="1767729" y="4197504"/>
            <a:ext cx="914400" cy="914400"/>
          </a:xfrm>
          <a:prstGeom prst="arc">
            <a:avLst/>
          </a:prstGeom>
          <a:ln w="3175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Дуга 81"/>
          <p:cNvSpPr/>
          <p:nvPr/>
        </p:nvSpPr>
        <p:spPr>
          <a:xfrm rot="18787238">
            <a:off x="2750734" y="4197503"/>
            <a:ext cx="914400" cy="914400"/>
          </a:xfrm>
          <a:prstGeom prst="arc">
            <a:avLst/>
          </a:prstGeom>
          <a:ln w="3175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Дуга 82"/>
          <p:cNvSpPr/>
          <p:nvPr/>
        </p:nvSpPr>
        <p:spPr>
          <a:xfrm rot="18787238">
            <a:off x="750834" y="4203698"/>
            <a:ext cx="914400" cy="914400"/>
          </a:xfrm>
          <a:prstGeom prst="arc">
            <a:avLst/>
          </a:prstGeom>
          <a:ln w="3175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78470" y="3880140"/>
            <a:ext cx="450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х2             +720         +180            +41           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51218" y="4354671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1000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90647" y="4340995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1720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75204" y="4354671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1900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02171" y="4354671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1941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3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" grpId="0"/>
      <p:bldP spid="6" grpId="0"/>
      <p:bldP spid="7" grpId="0"/>
      <p:bldP spid="8" grpId="0"/>
      <p:bldP spid="9" grpId="0"/>
      <p:bldP spid="12" grpId="0"/>
      <p:bldP spid="14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40568" y="260648"/>
            <a:ext cx="10225136" cy="552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500" b="1" dirty="0" smtClean="0"/>
              <a:t>         </a:t>
            </a: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66" charset="0"/>
              </a:rPr>
              <a:t>22 июня 1941 года </a:t>
            </a:r>
          </a:p>
          <a:p>
            <a:pPr algn="ctr">
              <a:lnSpc>
                <a:spcPct val="150000"/>
              </a:lnSpc>
            </a:pPr>
            <a:r>
              <a:rPr lang="ru-RU" sz="3300" b="1" dirty="0" smtClean="0"/>
              <a:t>в 4 часа утра без объявления войны </a:t>
            </a:r>
          </a:p>
          <a:p>
            <a:pPr algn="ctr">
              <a:lnSpc>
                <a:spcPct val="150000"/>
              </a:lnSpc>
            </a:pPr>
            <a:r>
              <a:rPr lang="ru-RU" sz="3300" b="1" dirty="0" smtClean="0"/>
              <a:t>гитлеровская Германия вероломно </a:t>
            </a:r>
          </a:p>
          <a:p>
            <a:pPr algn="ctr">
              <a:lnSpc>
                <a:spcPct val="150000"/>
              </a:lnSpc>
            </a:pPr>
            <a:r>
              <a:rPr lang="ru-RU" sz="3300" b="1" dirty="0" smtClean="0"/>
              <a:t>нарушила границы Советского Союза.</a:t>
            </a:r>
          </a:p>
          <a:p>
            <a:pPr algn="ctr">
              <a:lnSpc>
                <a:spcPct val="150000"/>
              </a:lnSpc>
            </a:pPr>
            <a:r>
              <a:rPr lang="ru-RU" sz="3300" b="1" dirty="0" smtClean="0"/>
              <a:t> Прервалась мирная жизнь людей. Мечты, </a:t>
            </a:r>
          </a:p>
          <a:p>
            <a:pPr algn="ctr">
              <a:lnSpc>
                <a:spcPct val="150000"/>
              </a:lnSpc>
            </a:pPr>
            <a:r>
              <a:rPr lang="ru-RU" sz="3300" b="1" dirty="0" smtClean="0"/>
              <a:t>любовь, счастье – всё опалил огонь </a:t>
            </a:r>
          </a:p>
          <a:p>
            <a:pPr algn="ctr">
              <a:lnSpc>
                <a:spcPct val="150000"/>
              </a:lnSpc>
            </a:pPr>
            <a:r>
              <a:rPr lang="ru-RU" sz="3300" b="1" dirty="0" smtClean="0"/>
              <a:t>жестокой, кровопролитной войны.</a:t>
            </a:r>
            <a:endParaRPr lang="ru-RU" sz="3300" b="1" dirty="0"/>
          </a:p>
        </p:txBody>
      </p:sp>
    </p:spTree>
    <p:extLst>
      <p:ext uri="{BB962C8B-B14F-4D97-AF65-F5344CB8AC3E}">
        <p14:creationId xmlns:p14="http://schemas.microsoft.com/office/powerpoint/2010/main" val="26166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075240" cy="201622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66" charset="0"/>
              </a:rPr>
              <a:t>26 апреля</a:t>
            </a:r>
            <a:b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66" charset="0"/>
              </a:rPr>
            </a:b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66" charset="0"/>
              </a:rPr>
              <a:t>Классная работа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60648"/>
            <a:ext cx="69127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Во время Великой Отечественной войны главной ударной силой Советской армии</a:t>
            </a:r>
          </a:p>
          <a:p>
            <a:r>
              <a:rPr lang="ru-RU" sz="2800" b="1" dirty="0" smtClean="0">
                <a:latin typeface="+mj-lt"/>
              </a:rPr>
              <a:t>была боевая авиация.</a:t>
            </a: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72816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66" charset="0"/>
              </a:rPr>
              <a:t>Решим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egoe Script" pitchFamily="66" charset="0"/>
              </a:rPr>
              <a:t>задачу </a:t>
            </a:r>
            <a:r>
              <a:rPr lang="ru-RU" sz="2800" b="1" dirty="0">
                <a:solidFill>
                  <a:prstClr val="black"/>
                </a:solidFill>
              </a:rPr>
              <a:t>и </a:t>
            </a:r>
            <a:r>
              <a:rPr lang="ru-RU" sz="2800" b="1" dirty="0" smtClean="0">
                <a:solidFill>
                  <a:prstClr val="black"/>
                </a:solidFill>
              </a:rPr>
              <a:t>узнаем</a:t>
            </a:r>
          </a:p>
          <a:p>
            <a:pPr lvl="0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какое расстояние </a:t>
            </a:r>
            <a:r>
              <a:rPr lang="ru-RU" sz="2800" b="1" dirty="0">
                <a:solidFill>
                  <a:srgbClr val="FF0000"/>
                </a:solidFill>
              </a:rPr>
              <a:t>было между самолётами </a:t>
            </a:r>
            <a:r>
              <a:rPr lang="ru-RU" sz="2800" b="1" dirty="0">
                <a:solidFill>
                  <a:prstClr val="black"/>
                </a:solidFill>
              </a:rPr>
              <a:t>, если они летели навстречу друг другу с разных аэродромов? Скорость одного самолёта была 500 км/ч, а скорость другого – 600 км/ч, и их встреча произошла через </a:t>
            </a:r>
            <a:endParaRPr lang="ru-RU" sz="2800" b="1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ru-RU" sz="2800" b="1" dirty="0" smtClean="0">
                <a:solidFill>
                  <a:prstClr val="black"/>
                </a:solidFill>
              </a:rPr>
              <a:t>3 </a:t>
            </a:r>
            <a:r>
              <a:rPr lang="ru-RU" sz="2800" b="1" dirty="0">
                <a:solidFill>
                  <a:prstClr val="black"/>
                </a:solidFill>
              </a:rPr>
              <a:t>часа. </a:t>
            </a:r>
          </a:p>
        </p:txBody>
      </p:sp>
    </p:spTree>
    <p:extLst>
      <p:ext uri="{BB962C8B-B14F-4D97-AF65-F5344CB8AC3E}">
        <p14:creationId xmlns:p14="http://schemas.microsoft.com/office/powerpoint/2010/main" val="26106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54868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66" charset="0"/>
              </a:rPr>
              <a:t>Работа в парах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Segoe Script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0849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Найдите значения выражений и расшифруйте слово: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483496"/>
              </p:ext>
            </p:extLst>
          </p:nvPr>
        </p:nvGraphicFramePr>
        <p:xfrm>
          <a:off x="1648281" y="3479412"/>
          <a:ext cx="6048671" cy="1782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3999">
                  <a:extLst>
                    <a:ext uri="{9D8B030D-6E8A-4147-A177-3AD203B41FA5}">
                      <a16:colId xmlns:a16="http://schemas.microsoft.com/office/drawing/2014/main" val="1746795025"/>
                    </a:ext>
                  </a:extLst>
                </a:gridCol>
                <a:gridCol w="863999">
                  <a:extLst>
                    <a:ext uri="{9D8B030D-6E8A-4147-A177-3AD203B41FA5}">
                      <a16:colId xmlns:a16="http://schemas.microsoft.com/office/drawing/2014/main" val="2416305024"/>
                    </a:ext>
                  </a:extLst>
                </a:gridCol>
                <a:gridCol w="863999">
                  <a:extLst>
                    <a:ext uri="{9D8B030D-6E8A-4147-A177-3AD203B41FA5}">
                      <a16:colId xmlns:a16="http://schemas.microsoft.com/office/drawing/2014/main" val="1369720531"/>
                    </a:ext>
                  </a:extLst>
                </a:gridCol>
                <a:gridCol w="863999">
                  <a:extLst>
                    <a:ext uri="{9D8B030D-6E8A-4147-A177-3AD203B41FA5}">
                      <a16:colId xmlns:a16="http://schemas.microsoft.com/office/drawing/2014/main" val="1436704652"/>
                    </a:ext>
                  </a:extLst>
                </a:gridCol>
                <a:gridCol w="863999">
                  <a:extLst>
                    <a:ext uri="{9D8B030D-6E8A-4147-A177-3AD203B41FA5}">
                      <a16:colId xmlns:a16="http://schemas.microsoft.com/office/drawing/2014/main" val="1467554564"/>
                    </a:ext>
                  </a:extLst>
                </a:gridCol>
                <a:gridCol w="863999">
                  <a:extLst>
                    <a:ext uri="{9D8B030D-6E8A-4147-A177-3AD203B41FA5}">
                      <a16:colId xmlns:a16="http://schemas.microsoft.com/office/drawing/2014/main" val="1694134488"/>
                    </a:ext>
                  </a:extLst>
                </a:gridCol>
                <a:gridCol w="864677">
                  <a:extLst>
                    <a:ext uri="{9D8B030D-6E8A-4147-A177-3AD203B41FA5}">
                      <a16:colId xmlns:a16="http://schemas.microsoft.com/office/drawing/2014/main" val="2112607087"/>
                    </a:ext>
                  </a:extLst>
                </a:gridCol>
              </a:tblGrid>
              <a:tr h="8737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1360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1840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  45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   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 240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1920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 240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94348"/>
                  </a:ext>
                </a:extLst>
              </a:tr>
              <a:tr h="909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05594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35138" y="359028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213285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</a:t>
            </a:r>
            <a:r>
              <a:rPr lang="ru-RU" sz="2400" b="1" dirty="0" smtClean="0"/>
              <a:t>  340 х 4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 Л  </a:t>
            </a:r>
            <a:r>
              <a:rPr lang="ru-RU" sz="2400" b="1" dirty="0" smtClean="0"/>
              <a:t>230 х 8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 О  </a:t>
            </a:r>
            <a:r>
              <a:rPr lang="ru-RU" sz="2400" b="1" dirty="0" smtClean="0"/>
              <a:t>630 : 14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</a:t>
            </a:r>
            <a:r>
              <a:rPr lang="ru-RU" sz="2400" b="1" dirty="0" smtClean="0"/>
              <a:t>  1800 : 600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Д</a:t>
            </a:r>
            <a:r>
              <a:rPr lang="ru-RU" sz="2400" b="1" dirty="0" smtClean="0"/>
              <a:t>  120 х 16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r>
              <a:rPr lang="ru-RU" sz="2400" b="1" dirty="0" smtClean="0"/>
              <a:t>  1200 : 5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42018" y="4571836"/>
            <a:ext cx="586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Б      Л     О      К      А     Д     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1251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71296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66" charset="0"/>
              </a:rPr>
              <a:t>Блокада Ленинграда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Segoe Script" pitchFamily="66" charset="0"/>
            </a:endParaRPr>
          </a:p>
          <a:p>
            <a:pPr>
              <a:lnSpc>
                <a:spcPct val="150000"/>
              </a:lnSpc>
              <a:buFont typeface="Georgia" panose="02040502050405020303" pitchFamily="18" charset="0"/>
              <a:buNone/>
            </a:pPr>
            <a:r>
              <a:rPr lang="ru-RU" sz="2800" dirty="0" smtClean="0"/>
              <a:t>    </a:t>
            </a:r>
            <a:r>
              <a:rPr lang="ru-RU" sz="2800" b="1" dirty="0" smtClean="0"/>
              <a:t>С </a:t>
            </a:r>
            <a:r>
              <a:rPr lang="ru-RU" sz="2800" b="1" dirty="0"/>
              <a:t>8 сентября </a:t>
            </a:r>
            <a:r>
              <a:rPr lang="ru-RU" sz="2800" b="1" dirty="0" smtClean="0"/>
              <a:t>1941 года </a:t>
            </a:r>
            <a:r>
              <a:rPr lang="ru-RU" sz="2800" b="1" dirty="0"/>
              <a:t>по  27 января 1944год  город Ленинград был окружён и взят фашистами в </a:t>
            </a:r>
            <a:endParaRPr lang="ru-RU" sz="2800" b="1" dirty="0" smtClean="0"/>
          </a:p>
          <a:p>
            <a:pPr>
              <a:lnSpc>
                <a:spcPct val="150000"/>
              </a:lnSpc>
              <a:buFont typeface="Georgia" panose="02040502050405020303" pitchFamily="18" charset="0"/>
              <a:buNone/>
            </a:pPr>
            <a:r>
              <a:rPr lang="ru-RU" sz="2800" b="1" dirty="0" smtClean="0"/>
              <a:t>блокадное </a:t>
            </a:r>
            <a:r>
              <a:rPr lang="ru-RU" sz="2800" b="1" dirty="0"/>
              <a:t>кольцо. Жители Ленинграда остались без продовольствия, электричества, не работал </a:t>
            </a:r>
            <a:endParaRPr lang="ru-RU" sz="2800" b="1" dirty="0" smtClean="0"/>
          </a:p>
          <a:p>
            <a:pPr>
              <a:lnSpc>
                <a:spcPct val="150000"/>
              </a:lnSpc>
              <a:buFont typeface="Georgia" panose="02040502050405020303" pitchFamily="18" charset="0"/>
              <a:buNone/>
            </a:pPr>
            <a:r>
              <a:rPr lang="ru-RU" sz="2800" b="1" dirty="0" smtClean="0"/>
              <a:t>водопровод</a:t>
            </a:r>
            <a:r>
              <a:rPr lang="ru-RU" sz="2800" b="1" dirty="0"/>
              <a:t>, не было </a:t>
            </a:r>
            <a:r>
              <a:rPr lang="ru-RU" sz="2800" b="1" dirty="0" smtClean="0"/>
              <a:t>отопления.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   С 20 </a:t>
            </a:r>
            <a:r>
              <a:rPr lang="ru-RU" sz="2800" b="1" dirty="0"/>
              <a:t>ноября </a:t>
            </a:r>
            <a:r>
              <a:rPr lang="ru-RU" sz="2800" b="1" dirty="0" smtClean="0"/>
              <a:t>1942 года властями </a:t>
            </a:r>
            <a:r>
              <a:rPr lang="ru-RU" sz="2800" b="1" dirty="0"/>
              <a:t>Ленинграда был </a:t>
            </a:r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800" b="1" dirty="0" smtClean="0"/>
              <a:t>введён </a:t>
            </a:r>
            <a:r>
              <a:rPr lang="ru-RU" sz="2800" b="1" dirty="0"/>
              <a:t>норматив </a:t>
            </a:r>
            <a:r>
              <a:rPr lang="ru-RU" sz="2800" b="1" dirty="0" smtClean="0"/>
              <a:t>на питание. Одним из продуктов пайка был хлеб.</a:t>
            </a:r>
            <a:endParaRPr lang="ru-RU" sz="2800" b="1" dirty="0"/>
          </a:p>
          <a:p>
            <a:pPr algn="just">
              <a:buFont typeface="Georgia" panose="02040502050405020303" pitchFamily="18" charset="0"/>
              <a:buNone/>
            </a:pP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061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23595"/>
            <a:ext cx="86409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i="1" dirty="0" smtClean="0"/>
              <a:t> Рабочим</a:t>
            </a:r>
            <a:r>
              <a:rPr lang="ru-RU" sz="2800" b="1" dirty="0" smtClean="0"/>
              <a:t> – 250 грамм/сутки. </a:t>
            </a:r>
          </a:p>
          <a:p>
            <a:pPr>
              <a:spcBef>
                <a:spcPts val="600"/>
              </a:spcBef>
            </a:pPr>
            <a:r>
              <a:rPr lang="ru-RU" sz="2800" b="1" i="1" dirty="0" smtClean="0"/>
              <a:t> Служащим, иждивенцам и детям </a:t>
            </a:r>
            <a:r>
              <a:rPr lang="ru-RU" sz="2800" b="1" dirty="0" smtClean="0"/>
              <a:t>до 12 лет – ½ от массы пайка рабочего. </a:t>
            </a:r>
          </a:p>
          <a:p>
            <a:pPr>
              <a:spcBef>
                <a:spcPts val="600"/>
              </a:spcBef>
            </a:pPr>
            <a:r>
              <a:rPr lang="ru-RU" sz="2800" b="1" i="1" dirty="0" smtClean="0"/>
              <a:t> Личному составу </a:t>
            </a:r>
            <a:r>
              <a:rPr lang="ru-RU" sz="2800" b="1" dirty="0" smtClean="0"/>
              <a:t>военизированной охраны, пожарных </a:t>
            </a:r>
            <a:r>
              <a:rPr lang="ru-RU" sz="2800" b="1" dirty="0"/>
              <a:t>к</a:t>
            </a:r>
            <a:r>
              <a:rPr lang="ru-RU" sz="2800" b="1" dirty="0" smtClean="0"/>
              <a:t>оманд истребительных отрядов – на </a:t>
            </a:r>
          </a:p>
          <a:p>
            <a:pPr>
              <a:spcBef>
                <a:spcPts val="600"/>
              </a:spcBef>
            </a:pPr>
            <a:r>
              <a:rPr lang="ru-RU" sz="2800" b="1" dirty="0" smtClean="0"/>
              <a:t>50 грамм больше, чем рабочим. </a:t>
            </a:r>
          </a:p>
          <a:p>
            <a:pPr>
              <a:spcBef>
                <a:spcPts val="600"/>
              </a:spcBef>
            </a:pPr>
            <a:r>
              <a:rPr lang="ru-RU" sz="2800" b="1" i="1" dirty="0" smtClean="0"/>
              <a:t> Войскам первой линии </a:t>
            </a:r>
            <a:r>
              <a:rPr lang="ru-RU" sz="2800" b="1" dirty="0" smtClean="0"/>
              <a:t>– в 2 раза больше, чем рабочим. </a:t>
            </a:r>
            <a:r>
              <a:rPr lang="ru-RU" sz="2800" b="1" dirty="0"/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Определите размер пайка для разных групп населения блокадного Ленинграда.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33265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66" charset="0"/>
              </a:rPr>
              <a:t>Задача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3" y="404664"/>
            <a:ext cx="73448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январе 1943 года блокада была прорвана на узком участке вдоль южного берега Ладожского озера. </a:t>
            </a:r>
          </a:p>
          <a:p>
            <a:r>
              <a:rPr lang="ru-RU" sz="2400" b="1" dirty="0" smtClean="0"/>
              <a:t>В январе 1944 года блокада была полностью снята.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Узнайте, сколько дней длилась блокада Ленинграда</a:t>
            </a:r>
            <a:r>
              <a:rPr lang="ru-RU" sz="2400" b="1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538356"/>
              </p:ext>
            </p:extLst>
          </p:nvPr>
        </p:nvGraphicFramePr>
        <p:xfrm>
          <a:off x="1619672" y="2060848"/>
          <a:ext cx="664839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133">
                  <a:extLst>
                    <a:ext uri="{9D8B030D-6E8A-4147-A177-3AD203B41FA5}">
                      <a16:colId xmlns:a16="http://schemas.microsoft.com/office/drawing/2014/main" val="2799094966"/>
                    </a:ext>
                  </a:extLst>
                </a:gridCol>
                <a:gridCol w="2216133">
                  <a:extLst>
                    <a:ext uri="{9D8B030D-6E8A-4147-A177-3AD203B41FA5}">
                      <a16:colId xmlns:a16="http://schemas.microsoft.com/office/drawing/2014/main" val="1101115664"/>
                    </a:ext>
                  </a:extLst>
                </a:gridCol>
                <a:gridCol w="2216133">
                  <a:extLst>
                    <a:ext uri="{9D8B030D-6E8A-4147-A177-3AD203B41FA5}">
                      <a16:colId xmlns:a16="http://schemas.microsoft.com/office/drawing/2014/main" val="116552874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101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110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111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57857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323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332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232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61646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394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493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439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640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371703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Выберите:</a:t>
            </a:r>
          </a:p>
          <a:p>
            <a:r>
              <a:rPr lang="ru-RU" sz="2400" b="1" dirty="0"/>
              <a:t>и</a:t>
            </a:r>
            <a:r>
              <a:rPr lang="ru-RU" sz="2400" b="1" dirty="0" smtClean="0"/>
              <a:t>з первой строки наименьшее число;</a:t>
            </a:r>
          </a:p>
          <a:p>
            <a:r>
              <a:rPr lang="ru-RU" sz="2400" b="1" dirty="0"/>
              <a:t>и</a:t>
            </a:r>
            <a:r>
              <a:rPr lang="ru-RU" sz="2400" b="1" dirty="0" smtClean="0"/>
              <a:t>з второй строки наибольшее число;</a:t>
            </a:r>
          </a:p>
          <a:p>
            <a:r>
              <a:rPr lang="ru-RU" sz="2400" b="1" dirty="0"/>
              <a:t>и</a:t>
            </a:r>
            <a:r>
              <a:rPr lang="ru-RU" sz="2400" b="1" dirty="0" smtClean="0"/>
              <a:t>з третьей число, которое больше 400, но меньше 440.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Найдите сумму этих чисел.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3831</TotalTime>
  <Words>586</Words>
  <Application>Microsoft Office PowerPoint</Application>
  <PresentationFormat>Экран (4:3)</PresentationFormat>
  <Paragraphs>133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Georgia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26 апреля Классная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Великая Отечественная война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МБДОУ д/скв № 8 "Теремок"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"Бежевый"</dc:title>
  <dc:subject>День Победы</dc:subject>
  <dc:creator>Алейник Н.В.</dc:creator>
  <cp:lastModifiedBy>1</cp:lastModifiedBy>
  <cp:revision>53</cp:revision>
  <dcterms:created xsi:type="dcterms:W3CDTF">2015-01-29T08:01:15Z</dcterms:created>
  <dcterms:modified xsi:type="dcterms:W3CDTF">2024-04-25T17:49:39Z</dcterms:modified>
  <cp:category>презентация к празднику</cp:category>
</cp:coreProperties>
</file>