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7" autoAdjust="0"/>
  </p:normalViewPr>
  <p:slideViewPr>
    <p:cSldViewPr snapToGrid="0" snapToObjects="1">
      <p:cViewPr varScale="1">
        <p:scale>
          <a:sx n="88" d="100"/>
          <a:sy n="88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5175327/post322360832" TargetMode="External"/><Relationship Id="rId2" Type="http://schemas.openxmlformats.org/officeDocument/2006/relationships/hyperlink" Target="http://shkolazhizni.ru/archive/0/n-55952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tege.info/knigi-po-russkomu-yazyiku-dlya-podgotovki-k-ege/pravilnoe-udarenie-s-slovah-tablitsa-udareniya-dlya-ege-po-russkomu-yazyiku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Arial"/>
                <a:cs typeface="Arial"/>
              </a:rPr>
              <a:t>ГОВОРИТЕ ПРАВИЛЬНО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/>
                <a:cs typeface="Arial"/>
              </a:rPr>
              <a:t>Выполнила : учитель русского языка</a:t>
            </a:r>
          </a:p>
          <a:p>
            <a:r>
              <a:rPr lang="ru-RU" sz="2400" dirty="0" err="1">
                <a:solidFill>
                  <a:schemeClr val="tx1"/>
                </a:solidFill>
                <a:latin typeface="Arial"/>
                <a:cs typeface="Arial"/>
              </a:rPr>
              <a:t>Марышева</a:t>
            </a:r>
            <a:r>
              <a:rPr lang="ru-RU" sz="2400" dirty="0">
                <a:solidFill>
                  <a:schemeClr val="tx1"/>
                </a:solidFill>
                <a:latin typeface="Arial"/>
                <a:cs typeface="Arial"/>
              </a:rPr>
              <a:t> Валентина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65789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5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181" y="1318006"/>
            <a:ext cx="8817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/>
                <a:cs typeface="Arial"/>
              </a:rPr>
              <a:t>Д</a:t>
            </a:r>
            <a:r>
              <a:rPr lang="en-US" sz="3600" b="1" dirty="0" err="1">
                <a:latin typeface="Arial"/>
                <a:cs typeface="Arial"/>
              </a:rPr>
              <a:t>овольно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часто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ru-RU" sz="3600" b="1" dirty="0">
                <a:latin typeface="Arial"/>
                <a:cs typeface="Arial"/>
              </a:rPr>
              <a:t>мы 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слыши</a:t>
            </a:r>
            <a:r>
              <a:rPr lang="ru-RU" sz="3600" b="1" dirty="0">
                <a:latin typeface="Arial"/>
                <a:cs typeface="Arial"/>
              </a:rPr>
              <a:t>м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неверное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употребление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слова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и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воспринимае</a:t>
            </a:r>
            <a:r>
              <a:rPr lang="ru-RU" sz="3600" b="1" dirty="0">
                <a:latin typeface="Arial"/>
                <a:cs typeface="Arial"/>
              </a:rPr>
              <a:t>м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это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как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норму</a:t>
            </a:r>
            <a:r>
              <a:rPr lang="en-US" sz="3600" b="1" dirty="0">
                <a:latin typeface="Arial"/>
                <a:cs typeface="Arial"/>
              </a:rPr>
              <a:t>. </a:t>
            </a:r>
            <a:r>
              <a:rPr lang="en-US" sz="3600" b="1" dirty="0" err="1">
                <a:latin typeface="Arial"/>
                <a:cs typeface="Arial"/>
              </a:rPr>
              <a:t>Эффективен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для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запоминания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нормативного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произношения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слов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приём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сложения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рифмовок</a:t>
            </a:r>
            <a:r>
              <a:rPr lang="en-US" sz="3600" b="1" dirty="0">
                <a:latin typeface="Arial"/>
                <a:cs typeface="Arial"/>
              </a:rPr>
              <a:t>.</a:t>
            </a:r>
            <a:endParaRPr lang="ru-RU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77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888" y="709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>
                <a:latin typeface="Arial"/>
                <a:cs typeface="Arial"/>
              </a:rPr>
              <a:t>Свёкла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плакать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начала</a:t>
            </a:r>
            <a:r>
              <a:rPr lang="en-US" sz="4000" b="1" dirty="0">
                <a:latin typeface="Arial"/>
                <a:cs typeface="Arial"/>
              </a:rPr>
              <a:t>,</a:t>
            </a:r>
            <a:endParaRPr lang="ru-RU" sz="4000" dirty="0">
              <a:latin typeface="Arial"/>
              <a:cs typeface="Arial"/>
            </a:endParaRPr>
          </a:p>
          <a:p>
            <a:r>
              <a:rPr lang="en-US" sz="4000" b="1" dirty="0" err="1">
                <a:latin typeface="Arial"/>
                <a:cs typeface="Arial"/>
              </a:rPr>
              <a:t>До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корней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намокла</a:t>
            </a:r>
            <a:r>
              <a:rPr lang="en-US" sz="4000" b="1" dirty="0">
                <a:latin typeface="Arial"/>
                <a:cs typeface="Arial"/>
              </a:rPr>
              <a:t>:</a:t>
            </a:r>
            <a:endParaRPr lang="ru-RU" sz="4000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– </a:t>
            </a:r>
            <a:r>
              <a:rPr lang="en-US" sz="4000" b="1" dirty="0" err="1">
                <a:latin typeface="Arial"/>
                <a:cs typeface="Arial"/>
              </a:rPr>
              <a:t>Я</a:t>
            </a:r>
            <a:r>
              <a:rPr lang="en-US" sz="4000" b="1" dirty="0">
                <a:latin typeface="Arial"/>
                <a:cs typeface="Arial"/>
              </a:rPr>
              <a:t>, </a:t>
            </a:r>
            <a:r>
              <a:rPr lang="en-US" sz="4000" b="1" dirty="0" err="1">
                <a:latin typeface="Arial"/>
                <a:cs typeface="Arial"/>
              </a:rPr>
              <a:t>ребята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не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свекла</a:t>
            </a:r>
            <a:r>
              <a:rPr lang="en-US" sz="4000" b="1" dirty="0">
                <a:latin typeface="Arial"/>
                <a:cs typeface="Arial"/>
              </a:rPr>
              <a:t>,</a:t>
            </a:r>
            <a:endParaRPr lang="ru-RU" sz="4000" dirty="0">
              <a:latin typeface="Arial"/>
              <a:cs typeface="Arial"/>
            </a:endParaRPr>
          </a:p>
          <a:p>
            <a:r>
              <a:rPr lang="en-US" sz="4000" b="1" dirty="0" err="1">
                <a:latin typeface="Arial"/>
                <a:cs typeface="Arial"/>
              </a:rPr>
              <a:t>Я</a:t>
            </a:r>
            <a:r>
              <a:rPr lang="en-US" sz="4000" b="1" dirty="0">
                <a:latin typeface="Arial"/>
                <a:cs typeface="Arial"/>
              </a:rPr>
              <a:t>, </a:t>
            </a:r>
            <a:r>
              <a:rPr lang="en-US" sz="4000" b="1" dirty="0" err="1">
                <a:latin typeface="Arial"/>
                <a:cs typeface="Arial"/>
              </a:rPr>
              <a:t>ребята</a:t>
            </a:r>
            <a:r>
              <a:rPr lang="en-US" sz="4000" b="1" dirty="0">
                <a:latin typeface="Arial"/>
                <a:cs typeface="Arial"/>
              </a:rPr>
              <a:t>, </a:t>
            </a:r>
            <a:r>
              <a:rPr lang="en-US" sz="4000" b="1" dirty="0" err="1">
                <a:latin typeface="Arial"/>
                <a:cs typeface="Arial"/>
              </a:rPr>
              <a:t>свЁкла</a:t>
            </a:r>
            <a:r>
              <a:rPr lang="en-US" sz="4000" b="1" dirty="0">
                <a:latin typeface="Arial"/>
                <a:cs typeface="Arial"/>
              </a:rPr>
              <a:t>.</a:t>
            </a:r>
            <a:endParaRPr lang="ru-RU" sz="4000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(</a:t>
            </a:r>
            <a:r>
              <a:rPr lang="en-US" sz="4000" b="1" dirty="0" err="1">
                <a:latin typeface="Arial"/>
                <a:cs typeface="Arial"/>
              </a:rPr>
              <a:t>П</a:t>
            </a:r>
            <a:r>
              <a:rPr lang="en-US" sz="4000" b="1" dirty="0">
                <a:latin typeface="Arial"/>
                <a:cs typeface="Arial"/>
              </a:rPr>
              <a:t>. </a:t>
            </a:r>
            <a:r>
              <a:rPr lang="en-US" sz="4000" b="1" dirty="0" err="1">
                <a:latin typeface="Arial"/>
                <a:cs typeface="Arial"/>
              </a:rPr>
              <a:t>Синявский</a:t>
            </a:r>
            <a:r>
              <a:rPr lang="en-US" sz="4000" b="1" dirty="0">
                <a:latin typeface="Arial"/>
                <a:cs typeface="Arial"/>
              </a:rPr>
              <a:t>)</a:t>
            </a:r>
            <a:r>
              <a:rPr lang="ru-RU" sz="4000" dirty="0">
                <a:latin typeface="Arial"/>
                <a:cs typeface="Arial"/>
              </a:rPr>
              <a:t> </a:t>
            </a:r>
          </a:p>
        </p:txBody>
      </p:sp>
      <p:pic>
        <p:nvPicPr>
          <p:cNvPr id="4" name="Рисунок 1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9125" l="683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20" y="1738383"/>
            <a:ext cx="4250219" cy="3269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49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822" y="282233"/>
            <a:ext cx="4572000" cy="5632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latin typeface="Arial"/>
                <a:cs typeface="Arial"/>
              </a:rPr>
              <a:t>Сперва</a:t>
            </a:r>
            <a:r>
              <a:rPr lang="en-US" sz="3600" b="1" dirty="0">
                <a:latin typeface="Arial"/>
                <a:cs typeface="Arial"/>
              </a:rPr>
              <a:t> –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Их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на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кусочки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режьте</a:t>
            </a:r>
            <a:r>
              <a:rPr lang="en-US" sz="3600" b="1" dirty="0">
                <a:latin typeface="Arial"/>
                <a:cs typeface="Arial"/>
              </a:rPr>
              <a:t>.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А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следом</a:t>
            </a:r>
            <a:r>
              <a:rPr lang="en-US" sz="3600" b="1" dirty="0">
                <a:latin typeface="Arial"/>
                <a:cs typeface="Arial"/>
              </a:rPr>
              <a:t> –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Открывайте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рты</a:t>
            </a:r>
            <a:r>
              <a:rPr lang="en-US" sz="3600" b="1" dirty="0">
                <a:latin typeface="Arial"/>
                <a:cs typeface="Arial"/>
              </a:rPr>
              <a:t> –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И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с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наслажденьем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ТОрты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ешьте</a:t>
            </a:r>
            <a:r>
              <a:rPr lang="en-US" sz="3600" b="1" dirty="0">
                <a:latin typeface="Arial"/>
                <a:cs typeface="Arial"/>
              </a:rPr>
              <a:t>!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Ошибкой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будет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Есть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тортЫ</a:t>
            </a:r>
            <a:r>
              <a:rPr lang="en-US" sz="3600" b="1" dirty="0">
                <a:latin typeface="Arial"/>
                <a:cs typeface="Arial"/>
              </a:rPr>
              <a:t>!</a:t>
            </a:r>
            <a:endParaRPr lang="ru-RU" sz="3600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(</a:t>
            </a:r>
            <a:r>
              <a:rPr lang="en-US" sz="3600" b="1" dirty="0" err="1">
                <a:latin typeface="Arial"/>
                <a:cs typeface="Arial"/>
              </a:rPr>
              <a:t>С</a:t>
            </a:r>
            <a:r>
              <a:rPr lang="en-US" sz="3600" b="1" dirty="0">
                <a:latin typeface="Arial"/>
                <a:cs typeface="Arial"/>
              </a:rPr>
              <a:t>. </a:t>
            </a:r>
            <a:r>
              <a:rPr lang="en-US" sz="3600" b="1" dirty="0" err="1">
                <a:latin typeface="Arial"/>
                <a:cs typeface="Arial"/>
              </a:rPr>
              <a:t>Белорусец</a:t>
            </a:r>
            <a:r>
              <a:rPr lang="en-US" sz="3600" b="1" dirty="0">
                <a:latin typeface="Arial"/>
                <a:cs typeface="Arial"/>
              </a:rPr>
              <a:t>)</a:t>
            </a:r>
            <a:endParaRPr lang="ru-RU" sz="3600" dirty="0">
              <a:latin typeface="Arial"/>
              <a:cs typeface="Arial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00" l="1083" r="100000">
                        <a14:foregroundMark x1="53500" y1="32375" x2="57083" y2="18250"/>
                        <a14:foregroundMark x1="57750" y1="25625" x2="88750" y2="2250"/>
                        <a14:foregroundMark x1="80000" y1="53625" x2="97333" y2="90500"/>
                        <a14:backgroundMark x1="55000" y1="32750" x2="55000" y2="32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2188" y="3280039"/>
            <a:ext cx="4775758" cy="31922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7222" y="70694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Не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налезли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шорты</a:t>
            </a:r>
            <a:r>
              <a:rPr lang="en-US" sz="3200" b="1" dirty="0">
                <a:latin typeface="Arial"/>
                <a:cs typeface="Arial"/>
              </a:rPr>
              <a:t> –</a:t>
            </a:r>
            <a:endParaRPr lang="ru-RU" sz="3200" dirty="0">
              <a:latin typeface="Arial"/>
              <a:cs typeface="Arial"/>
            </a:endParaRPr>
          </a:p>
          <a:p>
            <a:r>
              <a:rPr lang="en-US" sz="3200" b="1" dirty="0" err="1">
                <a:latin typeface="Arial"/>
                <a:cs typeface="Arial"/>
              </a:rPr>
              <a:t>Долго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ели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тОрты</a:t>
            </a:r>
            <a:r>
              <a:rPr lang="en-US" sz="3200" b="1" dirty="0">
                <a:latin typeface="Arial"/>
                <a:cs typeface="Arial"/>
              </a:rPr>
              <a:t>!</a:t>
            </a:r>
            <a:endParaRPr lang="ru-RU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99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187" y="474345"/>
            <a:ext cx="881736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Список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используемой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литературы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en-US" b="1" u="sng" dirty="0">
                <a:hlinkClick r:id="rId2"/>
              </a:rPr>
              <a:t>http://shkolazhizni.ru/archive/0/n-55952/</a:t>
            </a:r>
            <a:r>
              <a:rPr lang="en-US" b="1" dirty="0"/>
              <a:t>;</a:t>
            </a:r>
            <a:endParaRPr lang="ru-RU" dirty="0"/>
          </a:p>
          <a:p>
            <a:endParaRPr lang="ru-RU" b="1" u="sng" dirty="0">
              <a:hlinkClick r:id="rId3"/>
            </a:endParaRPr>
          </a:p>
          <a:p>
            <a:r>
              <a:rPr lang="en-US" b="1" u="sng" dirty="0">
                <a:hlinkClick r:id="rId3"/>
              </a:rPr>
              <a:t>http://www.liveinternet.ru/users/5175327/post322360832</a:t>
            </a:r>
            <a:r>
              <a:rPr lang="en-US" b="1" dirty="0"/>
              <a:t>;</a:t>
            </a:r>
            <a:endParaRPr lang="ru-RU" b="1" dirty="0"/>
          </a:p>
          <a:p>
            <a:endParaRPr lang="ru-RU" dirty="0"/>
          </a:p>
          <a:p>
            <a:r>
              <a:rPr lang="en-US" b="1" u="sng" dirty="0">
                <a:hlinkClick r:id="rId4"/>
              </a:rPr>
              <a:t>http://www.ctege.info/knigi-po-russkomu-yazyiku-dlya-podgotovki-k-ege/pravilnoe-udarenie-s-slovah-tablitsa-udareniya-dlya-ege-po-russkomu-yazyiku.html</a:t>
            </a:r>
            <a:r>
              <a:rPr lang="en-US" b="1" dirty="0"/>
              <a:t>;</a:t>
            </a:r>
            <a:endParaRPr lang="ru-RU" b="1" dirty="0"/>
          </a:p>
          <a:p>
            <a:endParaRPr lang="ru-RU" dirty="0"/>
          </a:p>
          <a:p>
            <a:endParaRPr lang="ru-RU" b="1" u="sng" dirty="0"/>
          </a:p>
          <a:p>
            <a:r>
              <a:rPr lang="en-US" b="1" dirty="0" err="1"/>
              <a:t>Универсальный</a:t>
            </a:r>
            <a:r>
              <a:rPr lang="en-US" b="1" dirty="0"/>
              <a:t> </a:t>
            </a:r>
            <a:r>
              <a:rPr lang="en-US" b="1" dirty="0" err="1"/>
              <a:t>словарь</a:t>
            </a:r>
            <a:r>
              <a:rPr lang="en-US" b="1" dirty="0"/>
              <a:t> </a:t>
            </a:r>
            <a:r>
              <a:rPr lang="en-US" b="1" dirty="0" err="1"/>
              <a:t>русского</a:t>
            </a:r>
            <a:r>
              <a:rPr lang="en-US" b="1" dirty="0"/>
              <a:t> </a:t>
            </a:r>
            <a:r>
              <a:rPr lang="en-US" b="1" dirty="0" err="1"/>
              <a:t>языка</a:t>
            </a:r>
            <a:r>
              <a:rPr lang="en-US" b="1" dirty="0"/>
              <a:t> - </a:t>
            </a:r>
            <a:r>
              <a:rPr lang="en-US" b="1" dirty="0" err="1"/>
              <a:t>Санкт-Петербург</a:t>
            </a:r>
            <a:r>
              <a:rPr lang="en-US" b="1" dirty="0"/>
              <a:t> </a:t>
            </a:r>
            <a:r>
              <a:rPr lang="en-US" b="1" dirty="0" err="1"/>
              <a:t>Издательская</a:t>
            </a:r>
            <a:r>
              <a:rPr lang="en-US" b="1" dirty="0"/>
              <a:t> </a:t>
            </a:r>
            <a:r>
              <a:rPr lang="en-US" b="1" dirty="0" err="1"/>
              <a:t>группа</a:t>
            </a:r>
            <a:r>
              <a:rPr lang="en-US" b="1" dirty="0"/>
              <a:t> «</a:t>
            </a:r>
            <a:r>
              <a:rPr lang="en-US" b="1" dirty="0" err="1"/>
              <a:t>Весь</a:t>
            </a:r>
            <a:r>
              <a:rPr lang="en-US" b="1" dirty="0"/>
              <a:t>», 2010г.;</a:t>
            </a:r>
            <a:endParaRPr lang="ru-RU" b="1" dirty="0"/>
          </a:p>
          <a:p>
            <a:endParaRPr lang="ru-RU" dirty="0"/>
          </a:p>
          <a:p>
            <a:r>
              <a:rPr lang="en-US" b="1" dirty="0" err="1"/>
              <a:t>С.И.Ожегов</a:t>
            </a:r>
            <a:r>
              <a:rPr lang="en-US" b="1" dirty="0"/>
              <a:t> </a:t>
            </a:r>
            <a:r>
              <a:rPr lang="en-US" b="1" dirty="0" err="1"/>
              <a:t>Словарь</a:t>
            </a:r>
            <a:r>
              <a:rPr lang="en-US" b="1" dirty="0"/>
              <a:t> </a:t>
            </a:r>
            <a:r>
              <a:rPr lang="en-US" b="1" dirty="0" err="1"/>
              <a:t>русского</a:t>
            </a:r>
            <a:r>
              <a:rPr lang="en-US" b="1" dirty="0"/>
              <a:t> </a:t>
            </a:r>
            <a:r>
              <a:rPr lang="en-US" b="1" dirty="0" err="1"/>
              <a:t>языка</a:t>
            </a:r>
            <a:r>
              <a:rPr lang="en-US" b="1" dirty="0"/>
              <a:t> - </a:t>
            </a:r>
            <a:r>
              <a:rPr lang="en-US" b="1" dirty="0" err="1"/>
              <a:t>Москва</a:t>
            </a:r>
            <a:r>
              <a:rPr lang="en-US" b="1" dirty="0"/>
              <a:t> «</a:t>
            </a:r>
            <a:r>
              <a:rPr lang="en-US" b="1" dirty="0" err="1"/>
              <a:t>Русский</a:t>
            </a:r>
            <a:r>
              <a:rPr lang="en-US" b="1" dirty="0"/>
              <a:t> </a:t>
            </a:r>
            <a:r>
              <a:rPr lang="en-US" b="1" dirty="0" err="1"/>
              <a:t>язык</a:t>
            </a:r>
            <a:r>
              <a:rPr lang="en-US" b="1" dirty="0"/>
              <a:t>», 1989г.;</a:t>
            </a:r>
            <a:endParaRPr lang="ru-RU" dirty="0"/>
          </a:p>
          <a:p>
            <a:r>
              <a:rPr lang="en-US" b="1" dirty="0" err="1"/>
              <a:t>Иллюстрированный</a:t>
            </a:r>
            <a:r>
              <a:rPr lang="en-US" b="1" dirty="0"/>
              <a:t> </a:t>
            </a:r>
            <a:r>
              <a:rPr lang="en-US" b="1" dirty="0" err="1"/>
              <a:t>толковый</a:t>
            </a:r>
            <a:r>
              <a:rPr lang="en-US" b="1" dirty="0"/>
              <a:t> </a:t>
            </a:r>
            <a:r>
              <a:rPr lang="en-US" b="1" dirty="0" err="1"/>
              <a:t>словарь</a:t>
            </a:r>
            <a:r>
              <a:rPr lang="en-US" b="1" dirty="0"/>
              <a:t> </a:t>
            </a:r>
            <a:r>
              <a:rPr lang="en-US" b="1" dirty="0" err="1"/>
              <a:t>иностранных</a:t>
            </a:r>
            <a:r>
              <a:rPr lang="en-US" b="1" dirty="0"/>
              <a:t> </a:t>
            </a:r>
            <a:r>
              <a:rPr lang="en-US" b="1" dirty="0" err="1"/>
              <a:t>слов</a:t>
            </a:r>
            <a:r>
              <a:rPr lang="en-US" b="1" dirty="0"/>
              <a:t> ЭКСМО - </a:t>
            </a:r>
            <a:r>
              <a:rPr lang="en-US" b="1" dirty="0" err="1"/>
              <a:t>Москва</a:t>
            </a:r>
            <a:r>
              <a:rPr lang="en-US" b="1" dirty="0"/>
              <a:t>, 2011г.  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54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КУЛЬТУРА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Культура речи – один из главный показателей общей культуры человека. </a:t>
            </a:r>
          </a:p>
          <a:p>
            <a:r>
              <a:rPr lang="ru-RU" dirty="0"/>
              <a:t>Правильная постановка ударения в словах –это признак культурного человека. </a:t>
            </a:r>
          </a:p>
          <a:p>
            <a:r>
              <a:rPr lang="en-US" dirty="0" err="1"/>
              <a:t>Неправильная</a:t>
            </a:r>
            <a:r>
              <a:rPr lang="en-US" dirty="0"/>
              <a:t> </a:t>
            </a:r>
            <a:r>
              <a:rPr lang="en-US" dirty="0" err="1"/>
              <a:t>постановка</a:t>
            </a:r>
            <a:r>
              <a:rPr lang="en-US" dirty="0"/>
              <a:t> </a:t>
            </a:r>
            <a:r>
              <a:rPr lang="en-US" dirty="0" err="1"/>
              <a:t>ударения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словах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распространённой</a:t>
            </a:r>
            <a:r>
              <a:rPr lang="en-US" dirty="0"/>
              <a:t> </a:t>
            </a:r>
            <a:r>
              <a:rPr lang="en-US" dirty="0" err="1"/>
              <a:t>ошибкой</a:t>
            </a:r>
            <a:r>
              <a:rPr lang="en-US" dirty="0"/>
              <a:t>. </a:t>
            </a:r>
            <a:r>
              <a:rPr lang="en-US" dirty="0" err="1"/>
              <a:t>А</a:t>
            </a:r>
            <a:r>
              <a:rPr lang="en-US" dirty="0"/>
              <a:t> </a:t>
            </a:r>
            <a:r>
              <a:rPr lang="en-US" dirty="0" err="1"/>
              <a:t>причина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проста</a:t>
            </a:r>
            <a:r>
              <a:rPr lang="en-US" dirty="0"/>
              <a:t> –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русском</a:t>
            </a:r>
            <a:r>
              <a:rPr lang="en-US" dirty="0"/>
              <a:t> </a:t>
            </a:r>
            <a:r>
              <a:rPr lang="en-US" dirty="0" err="1"/>
              <a:t>языке</a:t>
            </a:r>
            <a:r>
              <a:rPr lang="en-US" dirty="0"/>
              <a:t> </a:t>
            </a:r>
            <a:r>
              <a:rPr lang="en-US" dirty="0" err="1"/>
              <a:t>нет</a:t>
            </a:r>
            <a:r>
              <a:rPr lang="en-US" dirty="0"/>
              <a:t> </a:t>
            </a:r>
            <a:r>
              <a:rPr lang="en-US" dirty="0" err="1"/>
              <a:t>единых</a:t>
            </a:r>
            <a:r>
              <a:rPr lang="en-US" dirty="0"/>
              <a:t> </a:t>
            </a:r>
            <a:r>
              <a:rPr lang="en-US" dirty="0" err="1"/>
              <a:t>правил</a:t>
            </a:r>
            <a:r>
              <a:rPr lang="en-US" dirty="0"/>
              <a:t> </a:t>
            </a:r>
            <a:r>
              <a:rPr lang="en-US" dirty="0" err="1"/>
              <a:t>постановки</a:t>
            </a:r>
            <a:r>
              <a:rPr lang="en-US" dirty="0"/>
              <a:t> </a:t>
            </a:r>
            <a:r>
              <a:rPr lang="en-US" dirty="0" err="1"/>
              <a:t>ударения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72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РОЛЬ УДАРЕНИЯ В СЛОВАХ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М</a:t>
            </a:r>
            <a:r>
              <a:rPr lang="en-US" dirty="0" err="1">
                <a:latin typeface="Arial"/>
                <a:cs typeface="Arial"/>
              </a:rPr>
              <a:t>ногие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слова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становятся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понятными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 только </a:t>
            </a:r>
            <a:r>
              <a:rPr lang="en-US" dirty="0" err="1">
                <a:latin typeface="Arial"/>
                <a:cs typeface="Arial"/>
              </a:rPr>
              <a:t>из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содержания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предложения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Например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слова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полки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белки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муку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замок</a:t>
            </a:r>
            <a:r>
              <a:rPr lang="en-US" dirty="0">
                <a:latin typeface="Arial"/>
                <a:cs typeface="Arial"/>
              </a:rPr>
              <a:t> - </a:t>
            </a:r>
            <a:r>
              <a:rPr lang="en-US" dirty="0" err="1">
                <a:latin typeface="Arial"/>
                <a:cs typeface="Arial"/>
              </a:rPr>
              <a:t>они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все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могут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иметь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двойное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ударение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которое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зависит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от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смысла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этих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слов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пОлки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полкИ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бЕлки-белкИ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зАмок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>
                <a:latin typeface="Arial"/>
                <a:cs typeface="Arial"/>
              </a:rPr>
              <a:t>замОк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мУку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>
                <a:latin typeface="Arial"/>
                <a:cs typeface="Arial"/>
              </a:rPr>
              <a:t>мукУ</a:t>
            </a:r>
            <a:r>
              <a:rPr lang="en-US" dirty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МЕСТО УДАРЕНИЯ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/>
                <a:cs typeface="Arial"/>
              </a:rPr>
              <a:t>В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ряде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языков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место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ударения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фиксировано</a:t>
            </a:r>
            <a:r>
              <a:rPr lang="en-US" b="1" dirty="0">
                <a:latin typeface="Arial"/>
                <a:cs typeface="Arial"/>
              </a:rPr>
              <a:t>,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ударение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прикреплено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определённому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слогу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слова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Так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например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в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эстонском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финском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языках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оно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всегда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падает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начальный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слог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слова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в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грузинском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предпоследний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слог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в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французском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последний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слог</a:t>
            </a:r>
            <a:r>
              <a:rPr lang="ru-RU" dirty="0">
                <a:latin typeface="Arial"/>
                <a:cs typeface="Arial"/>
              </a:rPr>
              <a:t>.</a:t>
            </a:r>
          </a:p>
          <a:p>
            <a:r>
              <a:rPr lang="en-US" dirty="0" err="1">
                <a:latin typeface="Arial"/>
                <a:cs typeface="Arial"/>
              </a:rPr>
              <a:t>В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русском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языке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ударение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разноместное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т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е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место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его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фиксировано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ударение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прикреплено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какому-нибудь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определённому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слогу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слова</a:t>
            </a:r>
            <a:r>
              <a:rPr lang="en-US" dirty="0">
                <a:latin typeface="Arial"/>
                <a:cs typeface="Arial"/>
              </a:rPr>
              <a:t> 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97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82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500"/>
      </p:ext>
    </p:extLst>
  </p:cSld>
  <p:clrMapOvr>
    <a:masterClrMapping/>
  </p:clrMapOvr>
</p:sld>
</file>

<file path=ppt/theme/theme1.xml><?xml version="1.0" encoding="utf-8"?>
<a:theme xmlns:a="http://schemas.openxmlformats.org/drawingml/2006/main" name=" Черный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Черный .thmx</Template>
  <TotalTime>256</TotalTime>
  <Words>357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 Черный </vt:lpstr>
      <vt:lpstr>ГОВОРИТЕ ПРАВИЛЬНО</vt:lpstr>
      <vt:lpstr>КУЛЬТУРА РЕЧИ</vt:lpstr>
      <vt:lpstr>РОЛЬ УДАРЕНИЯ В СЛОВАХ</vt:lpstr>
      <vt:lpstr>МЕСТО УДАРЕНИЯ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ГОВОРИТЕ ПРАВИЛЬНО</dc:title>
  <dc:creator>Григорий Тарасенко</dc:creator>
  <cp:lastModifiedBy>user</cp:lastModifiedBy>
  <cp:revision>20</cp:revision>
  <dcterms:created xsi:type="dcterms:W3CDTF">2019-01-27T14:18:48Z</dcterms:created>
  <dcterms:modified xsi:type="dcterms:W3CDTF">2024-08-05T14:52:23Z</dcterms:modified>
</cp:coreProperties>
</file>