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937" r:id="rId2"/>
    <p:sldId id="1003" r:id="rId3"/>
    <p:sldId id="994" r:id="rId4"/>
    <p:sldId id="962" r:id="rId5"/>
    <p:sldId id="995" r:id="rId6"/>
    <p:sldId id="996" r:id="rId7"/>
    <p:sldId id="998" r:id="rId8"/>
    <p:sldId id="1006" r:id="rId9"/>
    <p:sldId id="1007" r:id="rId10"/>
    <p:sldId id="999" r:id="rId11"/>
    <p:sldId id="1002" r:id="rId12"/>
    <p:sldId id="1004" r:id="rId13"/>
    <p:sldId id="1005" r:id="rId14"/>
    <p:sldId id="969" r:id="rId15"/>
    <p:sldId id="974" r:id="rId16"/>
    <p:sldId id="975" r:id="rId17"/>
    <p:sldId id="981" r:id="rId18"/>
    <p:sldId id="983" r:id="rId19"/>
    <p:sldId id="990" r:id="rId20"/>
    <p:sldId id="992" r:id="rId21"/>
    <p:sldId id="993" r:id="rId22"/>
  </p:sldIdLst>
  <p:sldSz cx="9144000" cy="5143500" type="screen16x9"/>
  <p:notesSz cx="10018713" cy="6888163"/>
  <p:defaultTextStyle>
    <a:defPPr>
      <a:defRPr lang="en-US"/>
    </a:defPPr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9D406C-C01E-4674-B07F-8365329FF90E}">
          <p14:sldIdLst>
            <p14:sldId id="937"/>
            <p14:sldId id="1003"/>
            <p14:sldId id="994"/>
            <p14:sldId id="962"/>
            <p14:sldId id="995"/>
            <p14:sldId id="996"/>
            <p14:sldId id="998"/>
            <p14:sldId id="1006"/>
            <p14:sldId id="1007"/>
            <p14:sldId id="999"/>
            <p14:sldId id="1002"/>
            <p14:sldId id="1004"/>
            <p14:sldId id="1005"/>
            <p14:sldId id="969"/>
            <p14:sldId id="974"/>
            <p14:sldId id="975"/>
            <p14:sldId id="981"/>
            <p14:sldId id="983"/>
            <p14:sldId id="990"/>
            <p14:sldId id="992"/>
            <p14:sldId id="9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>
          <p15:clr>
            <a:srgbClr val="A4A3A4"/>
          </p15:clr>
        </p15:guide>
        <p15:guide id="2" pos="3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6845"/>
    <a:srgbClr val="E8E8E8"/>
    <a:srgbClr val="E4E4E4"/>
    <a:srgbClr val="C4B16A"/>
    <a:srgbClr val="F5EFDF"/>
    <a:srgbClr val="D8CB9C"/>
    <a:srgbClr val="EBDEBF"/>
    <a:srgbClr val="FEE5CA"/>
    <a:srgbClr val="C7EBE7"/>
    <a:srgbClr val="729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1935" autoAdjust="0"/>
  </p:normalViewPr>
  <p:slideViewPr>
    <p:cSldViewPr snapToObjects="1">
      <p:cViewPr varScale="1">
        <p:scale>
          <a:sx n="118" d="100"/>
          <a:sy n="118" d="100"/>
        </p:scale>
        <p:origin x="288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7134"/>
    </p:cViewPr>
  </p:sorterViewPr>
  <p:notesViewPr>
    <p:cSldViewPr snapToObjects="1">
      <p:cViewPr varScale="1">
        <p:scale>
          <a:sx n="74" d="100"/>
          <a:sy n="74" d="100"/>
        </p:scale>
        <p:origin x="-1908" y="-96"/>
      </p:cViewPr>
      <p:guideLst>
        <p:guide orient="horz" pos="2170"/>
        <p:guide pos="3156"/>
      </p:guideLst>
    </p:cSldViewPr>
  </p:notesViewPr>
  <p:gridSpacing cx="57607" cy="5760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9603006" y="229606"/>
            <a:ext cx="415708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0C5BA55-396F-46DB-98CB-67F591574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0998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r>
              <a:rPr lang="en-US" dirty="0"/>
              <a:t>My First Template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532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581CD31-4B7D-4FD2-B052-E296BFBA018F}" type="datetimeFigureOut">
              <a:rPr lang="en-US" smtClean="0"/>
              <a:pPr/>
              <a:t>8/18/2024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161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r>
              <a:rPr lang="en-US" dirty="0"/>
              <a:t>This is me Adam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532" y="6542161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0D40C94-5092-4638-9E1F-C533F19764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859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4457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45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 userDrawn="1"/>
        </p:nvSpPr>
        <p:spPr>
          <a:xfrm rot="5400000">
            <a:off x="8798358" y="94649"/>
            <a:ext cx="288035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1" y="152256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3790" y="406017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7790" y="758008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 userDrawn="1"/>
        </p:nvSpPr>
        <p:spPr>
          <a:xfrm rot="5400000">
            <a:off x="8798358" y="94649"/>
            <a:ext cx="288035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1" y="152256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798358" y="94649"/>
            <a:ext cx="288035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1" y="152256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048851"/>
            <a:ext cx="9144000" cy="9464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048851"/>
            <a:ext cx="9144000" cy="9464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Flowchart: Off-page Connector 17"/>
          <p:cNvSpPr/>
          <p:nvPr userDrawn="1"/>
        </p:nvSpPr>
        <p:spPr>
          <a:xfrm rot="5400000">
            <a:off x="8798358" y="94649"/>
            <a:ext cx="288035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1" y="152256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0" y="5048851"/>
            <a:ext cx="9144000" cy="9464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Flowchart: Off-page Connector 21"/>
          <p:cNvSpPr/>
          <p:nvPr userDrawn="1"/>
        </p:nvSpPr>
        <p:spPr>
          <a:xfrm rot="5400000">
            <a:off x="8798358" y="94649"/>
            <a:ext cx="288035" cy="403249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7311" y="152256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 userDrawn="1"/>
        </p:nvGrpSpPr>
        <p:grpSpPr>
          <a:xfrm>
            <a:off x="0" y="5048851"/>
            <a:ext cx="9144000" cy="94649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8" r:id="rId3"/>
    <p:sldLayoutId id="2147483695" r:id="rId4"/>
    <p:sldLayoutId id="2147483697" r:id="rId5"/>
    <p:sldLayoutId id="2147483703" r:id="rId6"/>
    <p:sldLayoutId id="2147483698" r:id="rId7"/>
    <p:sldLayoutId id="2147483704" r:id="rId8"/>
    <p:sldLayoutId id="2147483739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/>
          <p:nvPr/>
        </p:nvSpPr>
        <p:spPr>
          <a:xfrm>
            <a:off x="-1" y="0"/>
            <a:ext cx="9144000" cy="1707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4"/>
          <p:cNvGrpSpPr/>
          <p:nvPr/>
        </p:nvGrpSpPr>
        <p:grpSpPr>
          <a:xfrm>
            <a:off x="4031586" y="4822753"/>
            <a:ext cx="1012854" cy="152400"/>
            <a:chOff x="4168751" y="2495551"/>
            <a:chExt cx="1012854" cy="152400"/>
          </a:xfrm>
        </p:grpSpPr>
        <p:sp>
          <p:nvSpPr>
            <p:cNvPr id="4" name="Oval 15"/>
            <p:cNvSpPr/>
            <p:nvPr/>
          </p:nvSpPr>
          <p:spPr>
            <a:xfrm>
              <a:off x="4598977" y="2495551"/>
              <a:ext cx="152400" cy="152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Oval 16"/>
            <p:cNvSpPr/>
            <p:nvPr/>
          </p:nvSpPr>
          <p:spPr>
            <a:xfrm flipV="1">
              <a:off x="4816297" y="2522221"/>
              <a:ext cx="99060" cy="9906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Oval 17"/>
            <p:cNvSpPr/>
            <p:nvPr/>
          </p:nvSpPr>
          <p:spPr>
            <a:xfrm flipV="1">
              <a:off x="4434997" y="2522221"/>
              <a:ext cx="99060" cy="9906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Oval 12"/>
            <p:cNvSpPr>
              <a:spLocks noChangeAspect="1"/>
            </p:cNvSpPr>
            <p:nvPr/>
          </p:nvSpPr>
          <p:spPr>
            <a:xfrm flipV="1">
              <a:off x="4980277" y="2531632"/>
              <a:ext cx="80239" cy="8023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Oval 13"/>
            <p:cNvSpPr>
              <a:spLocks noChangeAspect="1"/>
            </p:cNvSpPr>
            <p:nvPr/>
          </p:nvSpPr>
          <p:spPr>
            <a:xfrm flipV="1">
              <a:off x="4289838" y="2531632"/>
              <a:ext cx="80239" cy="8023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Oval 14"/>
            <p:cNvSpPr>
              <a:spLocks noChangeAspect="1"/>
            </p:cNvSpPr>
            <p:nvPr/>
          </p:nvSpPr>
          <p:spPr>
            <a:xfrm flipV="1">
              <a:off x="5125438" y="2543668"/>
              <a:ext cx="56167" cy="5616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Oval 23"/>
            <p:cNvSpPr>
              <a:spLocks noChangeAspect="1"/>
            </p:cNvSpPr>
            <p:nvPr/>
          </p:nvSpPr>
          <p:spPr>
            <a:xfrm flipV="1">
              <a:off x="4168751" y="2543668"/>
              <a:ext cx="56167" cy="5616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3" y="237119"/>
            <a:ext cx="2425678" cy="2334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B30F7D-CC2E-44AE-C863-E70B33083EAD}"/>
              </a:ext>
            </a:extLst>
          </p:cNvPr>
          <p:cNvSpPr txBox="1"/>
          <p:nvPr/>
        </p:nvSpPr>
        <p:spPr>
          <a:xfrm>
            <a:off x="113247" y="2455296"/>
            <a:ext cx="846822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Реализация практико-ориентированного проекта 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6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ранней профориентации детей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6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группы старшего дошкольного возраста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600" b="1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«АКТИВНЫЕ СТРОИТЕЛИ»</a:t>
            </a:r>
          </a:p>
        </p:txBody>
      </p:sp>
    </p:spTree>
    <p:extLst>
      <p:ext uri="{BB962C8B-B14F-4D97-AF65-F5344CB8AC3E}">
        <p14:creationId xmlns:p14="http://schemas.microsoft.com/office/powerpoint/2010/main" val="41249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392" y="426893"/>
            <a:ext cx="89290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создана развивающая предметно-пространственная среда, способствующая углубленному изучению профессий в соответствии с названием группы. Организованы центры активности, где имеются дидактические игры, иллюстрационный, демонстрационный материал.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9" y="2031712"/>
            <a:ext cx="3857625" cy="2839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686" y="2031712"/>
            <a:ext cx="3857625" cy="28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649" y="152256"/>
            <a:ext cx="8929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Особое внимание уделяется взаимодействию с родителями воспитанников результатом которого </a:t>
            </a:r>
            <a:r>
              <a:rPr lang="ru-RU" sz="2400" dirty="0" smtClean="0"/>
              <a:t>стало</a:t>
            </a:r>
            <a:r>
              <a:rPr lang="ru-RU" sz="2400" dirty="0"/>
              <a:t> </a:t>
            </a:r>
            <a:r>
              <a:rPr lang="ru-RU" sz="2400" dirty="0" smtClean="0"/>
              <a:t>оформление участка в летний период и изготовление совместно с родителями </a:t>
            </a:r>
            <a:r>
              <a:rPr lang="ru-RU" sz="2400" dirty="0" err="1" smtClean="0"/>
              <a:t>мафов</a:t>
            </a:r>
            <a:r>
              <a:rPr lang="ru-RU" sz="2400" dirty="0" smtClean="0"/>
              <a:t> .</a:t>
            </a:r>
            <a:endParaRPr lang="ru-RU" sz="2400" dirty="0"/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649" y="152256"/>
            <a:ext cx="89290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C0C0C"/>
                </a:solidFill>
              </a:rPr>
              <a:t>В рамках реализации проекта с воспитанниками группы </a:t>
            </a:r>
            <a:r>
              <a:rPr lang="ru-RU" sz="2400" dirty="0" smtClean="0">
                <a:solidFill>
                  <a:srgbClr val="0C0C0C"/>
                </a:solidFill>
              </a:rPr>
              <a:t>«Активные строители» </a:t>
            </a:r>
            <a:r>
              <a:rPr lang="ru-RU" sz="2400" dirty="0">
                <a:solidFill>
                  <a:srgbClr val="0C0C0C"/>
                </a:solidFill>
              </a:rPr>
              <a:t>б</a:t>
            </a:r>
            <a:r>
              <a:rPr lang="ru-RU" sz="2400" dirty="0" smtClean="0">
                <a:solidFill>
                  <a:srgbClr val="0C0C0C"/>
                </a:solidFill>
              </a:rPr>
              <a:t>ыли </a:t>
            </a:r>
            <a:r>
              <a:rPr lang="ru-RU" sz="2400" dirty="0">
                <a:solidFill>
                  <a:srgbClr val="0C0C0C"/>
                </a:solidFill>
              </a:rPr>
              <a:t>проведены следующие познавательные мероприятия для углубленного изучения данной </a:t>
            </a:r>
            <a:r>
              <a:rPr lang="ru-RU" sz="2400" dirty="0" smtClean="0">
                <a:solidFill>
                  <a:srgbClr val="0C0C0C"/>
                </a:solidFill>
              </a:rPr>
              <a:t>профессии </a:t>
            </a:r>
            <a:endParaRPr lang="ru-RU" sz="2400" dirty="0">
              <a:solidFill>
                <a:srgbClr val="0C0C0C"/>
              </a:solidFill>
            </a:endParaRPr>
          </a:p>
          <a:p>
            <a:endParaRPr lang="ru-RU" sz="2400" dirty="0">
              <a:solidFill>
                <a:srgbClr val="0C0C0C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2" y="1811395"/>
            <a:ext cx="3857625" cy="2880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856" y="1811395"/>
            <a:ext cx="3625730" cy="28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649" y="152256"/>
            <a:ext cx="89290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перспективе запланировано:</a:t>
            </a:r>
          </a:p>
          <a:p>
            <a:r>
              <a:rPr lang="ru-RU" sz="2400" dirty="0"/>
              <a:t>1. К летнему периоду оформить территорию учреждения по углубленному изучению профессии, т.е. оформить прогулочные участки в соответствии с названием </a:t>
            </a:r>
            <a:r>
              <a:rPr lang="ru-RU" sz="2400" dirty="0" smtClean="0"/>
              <a:t>группы</a:t>
            </a:r>
            <a:r>
              <a:rPr lang="ru-RU" sz="2400" dirty="0"/>
              <a:t> </a:t>
            </a:r>
            <a:r>
              <a:rPr lang="ru-RU" sz="2400" dirty="0" smtClean="0"/>
              <a:t>«Активные строители»</a:t>
            </a:r>
            <a:endParaRPr lang="ru-RU" sz="2400" dirty="0"/>
          </a:p>
          <a:p>
            <a:r>
              <a:rPr lang="ru-RU" sz="2400" dirty="0"/>
              <a:t>2. Совместно с родителями </a:t>
            </a:r>
            <a:r>
              <a:rPr lang="ru-RU" sz="2400" dirty="0" smtClean="0"/>
              <a:t>провести мастер –класс по строительству из бумаги разных предметов.</a:t>
            </a:r>
            <a:endParaRPr lang="ru-RU" sz="2400" dirty="0"/>
          </a:p>
          <a:p>
            <a:r>
              <a:rPr lang="ru-RU" sz="2400" dirty="0"/>
              <a:t>3</a:t>
            </a:r>
            <a:r>
              <a:rPr lang="ru-RU" sz="2400" dirty="0" smtClean="0"/>
              <a:t>. Использовать строительство во всех видах деятельности (Аппликация , изготовление овощей и фруктов из строительной плитки)</a:t>
            </a:r>
            <a:endParaRPr lang="ru-RU" sz="2400" dirty="0"/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857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just"/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10" y="170578"/>
            <a:ext cx="8237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обобщенные представления о данной профессии.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труду и его результатам;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осознать важность, необходимость и незаменимость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профессии;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умения отражать в игровой и продуктивной деятельности свои впечатления, знания;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развитие познавательных, коммуникативных, творческих способностей детей.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ППРС (сюжетно-ролевые игры, дидактические игра, книжный материал, альбомы по конкретной профессии и т.д.)специальным оборудованием и игровым материалом согласно своему</a:t>
            </a:r>
          </a:p>
        </p:txBody>
      </p:sp>
    </p:spTree>
    <p:extLst>
      <p:ext uri="{BB962C8B-B14F-4D97-AF65-F5344CB8AC3E}">
        <p14:creationId xmlns:p14="http://schemas.microsoft.com/office/powerpoint/2010/main" val="4440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9938" y="152255"/>
            <a:ext cx="7258482" cy="6572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Предметно – развивающая среда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32856" y="3896712"/>
            <a:ext cx="2160588" cy="6539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 строительство по замыслу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34042" y="1650038"/>
            <a:ext cx="2361887" cy="3430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 Уголок строителя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155" y="1039391"/>
            <a:ext cx="2794265" cy="2304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66" y="2283716"/>
            <a:ext cx="3090199" cy="25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1760" y="3892066"/>
            <a:ext cx="2804421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животных</a:t>
            </a:r>
            <a:endParaRPr lang="ru-RU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02315" y="411900"/>
            <a:ext cx="252178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жилого </a:t>
            </a:r>
          </a:p>
          <a:p>
            <a:pPr algn="ctr">
              <a:defRPr/>
            </a:pP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89" y="325076"/>
            <a:ext cx="3857625" cy="3456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86" y="1304396"/>
            <a:ext cx="3857625" cy="35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5476" y="103727"/>
            <a:ext cx="6390532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  </a:t>
            </a: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партнером</a:t>
            </a:r>
          </a:p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(Строительный колледж)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93" y="1304396"/>
            <a:ext cx="3859669" cy="3242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28" y="1304396"/>
            <a:ext cx="3917276" cy="32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52503" y="103727"/>
            <a:ext cx="465646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 родителями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2393" y="1477217"/>
            <a:ext cx="8353015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.Фотовыставка </a:t>
            </a:r>
            <a:endParaRPr lang="ru-RU" dirty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«Кем работают мои родители».</a:t>
            </a:r>
          </a:p>
          <a:p>
            <a:pPr>
              <a:defRPr/>
            </a:pPr>
            <a:r>
              <a:rPr lang="ru-RU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.Встреча </a:t>
            </a:r>
            <a:r>
              <a:rPr lang="ru-RU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 интересными  людьми.</a:t>
            </a:r>
          </a:p>
          <a:p>
            <a:pPr>
              <a:defRPr/>
            </a:pPr>
            <a:r>
              <a:rPr lang="ru-RU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3.Изготовление аппликации из плитки.</a:t>
            </a:r>
            <a:endParaRPr lang="ru-RU" dirty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.Консультации</a:t>
            </a:r>
            <a:r>
              <a:rPr lang="ru-RU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памятки.</a:t>
            </a:r>
          </a:p>
        </p:txBody>
      </p:sp>
    </p:spTree>
    <p:extLst>
      <p:ext uri="{BB962C8B-B14F-4D97-AF65-F5344CB8AC3E}">
        <p14:creationId xmlns:p14="http://schemas.microsoft.com/office/powerpoint/2010/main" val="170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5039" y="103727"/>
            <a:ext cx="421141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Планирование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2331" y="1246789"/>
            <a:ext cx="8180194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1.Продолжать работу по ранней профориентации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!.</a:t>
            </a:r>
          </a:p>
          <a:p>
            <a:pPr>
              <a:defRPr/>
            </a:pPr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   2.Расширять работу </a:t>
            </a: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с соц. </a:t>
            </a:r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партнерами.</a:t>
            </a:r>
          </a:p>
        </p:txBody>
      </p:sp>
    </p:spTree>
    <p:extLst>
      <p:ext uri="{BB962C8B-B14F-4D97-AF65-F5344CB8AC3E}">
        <p14:creationId xmlns:p14="http://schemas.microsoft.com/office/powerpoint/2010/main" val="37050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903" y="152256"/>
            <a:ext cx="80073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ранней профориентации детей дошкольного возраста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 презентаций, мастер-классов, создания макетов различных строительных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обьектов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C0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800" b="1" dirty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1800" dirty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в группе развивающей предметно – пространственной среды для углубленного изучения профессии строитель.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ознакомить детей с профессией строителя  и ее особенностями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азвивать у детей дошкольного возраста способностей к техническому творчеству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C0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dirty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педагогическую компетентность родителей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совместной работы по реализации проекта по ранней профориентации.</a:t>
            </a:r>
          </a:p>
          <a:p>
            <a:pPr lvl="0"/>
            <a:r>
              <a:rPr lang="ru-RU" sz="1800" dirty="0">
                <a:solidFill>
                  <a:srgbClr val="0C0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проект по повышению социально-коммуникативной компетентности детей дошкольного возраста, внедряя современные технологии по социализации дошкольников в процессе социального партнёрства, а также тесного взаимодействия с родителями.</a:t>
            </a:r>
            <a:endParaRPr lang="ru-RU" sz="1800" dirty="0">
              <a:solidFill>
                <a:srgbClr val="0C0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C0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256"/>
            <a:ext cx="6858000" cy="47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4501" y="1534824"/>
            <a:ext cx="626469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376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083" y="785933"/>
            <a:ext cx="800737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с июля 2022 года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2023-2024 году реализация проекта продолжается.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реализацию проекта вовлечены все участники образовательного процесса (воспитатели, родители, дети), а также социальные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строительный колледж»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проекта было проведено родительское собрание, на котором родительскую общественность ознакомили с реализацией проекта по ранней профориентации.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совместно с родителями выбрали конкретную профессию, исходя из интересов  детей, определили название, талисман, девиз группы.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родителями с воспитателями были сделаны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мафы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в которых были отражены элементы художественного оформления по названию группы «Активные строители».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4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just"/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6008" y="1073968"/>
            <a:ext cx="5886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/>
                <a:gradFill flip="none" rotWithShape="1">
                  <a:gsLst>
                    <a:gs pos="0">
                      <a:srgbClr val="F94723">
                        <a:shade val="30000"/>
                        <a:satMod val="115000"/>
                      </a:srgbClr>
                    </a:gs>
                    <a:gs pos="50000">
                      <a:srgbClr val="F94723">
                        <a:shade val="67500"/>
                        <a:satMod val="115000"/>
                      </a:srgbClr>
                    </a:gs>
                    <a:gs pos="100000">
                      <a:srgbClr val="F9472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старшего дошкольного возраста АКТИВНЫЕ СТРОИТЕЛИ</a:t>
            </a:r>
          </a:p>
        </p:txBody>
      </p:sp>
    </p:spTree>
    <p:extLst>
      <p:ext uri="{BB962C8B-B14F-4D97-AF65-F5344CB8AC3E}">
        <p14:creationId xmlns:p14="http://schemas.microsoft.com/office/powerpoint/2010/main" val="16360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0794" y="293986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/>
                <a:gradFill flip="none" rotWithShape="1">
                  <a:gsLst>
                    <a:gs pos="0">
                      <a:srgbClr val="F94723">
                        <a:shade val="30000"/>
                        <a:satMod val="115000"/>
                      </a:srgbClr>
                    </a:gs>
                    <a:gs pos="50000">
                      <a:srgbClr val="F94723">
                        <a:shade val="67500"/>
                        <a:satMod val="115000"/>
                      </a:srgbClr>
                    </a:gs>
                    <a:gs pos="100000">
                      <a:srgbClr val="F9472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Талисман группы</a:t>
            </a:r>
            <a:endParaRPr lang="ru-RU" sz="3600" b="1" dirty="0">
              <a:ln/>
              <a:solidFill>
                <a:srgbClr val="EE3C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мультфильм, статуэтка, марионет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C1EF240-FCC1-08E5-5F86-A2DDF1A97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87" y="1131575"/>
            <a:ext cx="2332062" cy="36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4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0541" y="42689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/>
                <a:solidFill>
                  <a:srgbClr val="8238BA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группы: Дом, в котором мы живем.</a:t>
            </a:r>
          </a:p>
          <a:p>
            <a:pPr algn="ctr">
              <a:defRPr/>
            </a:pPr>
            <a:r>
              <a:rPr lang="ru-RU" sz="3200" b="1" dirty="0">
                <a:ln/>
                <a:solidFill>
                  <a:srgbClr val="8238BA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построил этот </a:t>
            </a:r>
            <a:r>
              <a:rPr lang="ru-RU" sz="3200" b="1" dirty="0" smtClean="0">
                <a:ln/>
                <a:solidFill>
                  <a:srgbClr val="8238BA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дом? </a:t>
            </a:r>
            <a:endParaRPr lang="ru-RU" sz="3200" b="1" dirty="0">
              <a:ln/>
              <a:solidFill>
                <a:srgbClr val="8238BA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200" b="1" dirty="0">
                <a:ln/>
                <a:solidFill>
                  <a:srgbClr val="8238BA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доме знает каждый житель, что его возвел </a:t>
            </a:r>
            <a:r>
              <a:rPr lang="ru-RU" sz="3200" b="1" dirty="0" smtClean="0">
                <a:ln/>
                <a:solidFill>
                  <a:srgbClr val="8238BA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СТРОИТЕЛЬ!</a:t>
            </a:r>
            <a:endParaRPr lang="ru-RU" sz="3200" b="1" dirty="0">
              <a:ln/>
              <a:solidFill>
                <a:srgbClr val="8238BA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4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 Placeholder 3"/>
          <p:cNvSpPr txBox="1">
            <a:spLocks/>
          </p:cNvSpPr>
          <p:nvPr/>
        </p:nvSpPr>
        <p:spPr>
          <a:xfrm>
            <a:off x="768168" y="1811395"/>
            <a:ext cx="3600450" cy="16158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/>
            <a:endParaRPr lang="ru-RU" sz="1050" dirty="0">
              <a:solidFill>
                <a:srgbClr val="0C0C0C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649" y="152256"/>
            <a:ext cx="89290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itchFamily="18" charset="0"/>
              </a:rPr>
              <a:t>Заключены договора с социальными партнерами для реализации проекта: Муниципальное бюджетное общеобразовательное учреждение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«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itchFamily="18" charset="0"/>
              </a:rPr>
              <a:t>Нижневартовский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строительный </a:t>
            </a:r>
            <a:r>
              <a:rPr lang="ru-RU" sz="2400" dirty="0">
                <a:latin typeface="Times New Roman" panose="02020603050405020304" pitchFamily="18" charset="0"/>
                <a:cs typeface="Times New Roman" pitchFamily="18" charset="0"/>
              </a:rPr>
              <a:t>колледж»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itchFamily="18" charset="0"/>
              </a:rPr>
              <a:t>В рамках договора о сотрудничестве проведены следующие мероприятия в соответствии с утвержденным планом работы</a:t>
            </a:r>
          </a:p>
        </p:txBody>
      </p:sp>
    </p:spTree>
    <p:extLst>
      <p:ext uri="{BB962C8B-B14F-4D97-AF65-F5344CB8AC3E}">
        <p14:creationId xmlns:p14="http://schemas.microsoft.com/office/powerpoint/2010/main" val="25155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C579F-E728-D4F5-2A89-83BC0BE6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со специальностью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CA0C3B6-6D90-698F-615C-FA9F8376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Рисунок 5" descr="Изображение выглядит как в помещении, одежда, Образование, мебе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209AE57D-A2C5-0D78-79B9-B4C0AE315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29" y="1016361"/>
            <a:ext cx="4550953" cy="341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C579F-E728-D4F5-2A89-83BC0BE6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Изучение строительство домов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CA0C3B6-6D90-698F-615C-FA9F8376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2" descr="E:\ФОТО АКТИВНЫЕ СТРОИТЕЛИ 2022г\IMG20221118173112.jpg">
            <a:extLst>
              <a:ext uri="{FF2B5EF4-FFF2-40B4-BE49-F238E27FC236}">
                <a16:creationId xmlns:a16="http://schemas.microsoft.com/office/drawing/2014/main" xmlns="" id="{746130F9-A473-26C8-FCCE-5733B935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7292" y="1093160"/>
            <a:ext cx="4435739" cy="3782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4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5_Colored Theme">
      <a:dk1>
        <a:srgbClr val="0C0C0C"/>
      </a:dk1>
      <a:lt1>
        <a:srgbClr val="FFFFFF"/>
      </a:lt1>
      <a:dk2>
        <a:srgbClr val="000000"/>
      </a:dk2>
      <a:lt2>
        <a:srgbClr val="FFFFFF"/>
      </a:lt2>
      <a:accent1>
        <a:srgbClr val="006387"/>
      </a:accent1>
      <a:accent2>
        <a:srgbClr val="FFC000"/>
      </a:accent2>
      <a:accent3>
        <a:srgbClr val="EE3C2E"/>
      </a:accent3>
      <a:accent4>
        <a:srgbClr val="92D050"/>
      </a:accent4>
      <a:accent5>
        <a:srgbClr val="40AFFF"/>
      </a:accent5>
      <a:accent6>
        <a:srgbClr val="8238BA"/>
      </a:accent6>
      <a:hlink>
        <a:srgbClr val="0066CC"/>
      </a:hlink>
      <a:folHlink>
        <a:srgbClr val="29B5E5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32775</TotalTime>
  <Words>627</Words>
  <Application>Microsoft Office PowerPoint</Application>
  <PresentationFormat>Экран (16:9)</PresentationFormat>
  <Paragraphs>90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Book Antiqua</vt:lpstr>
      <vt:lpstr>Calibri</vt:lpstr>
      <vt:lpstr>FontAwesome</vt:lpstr>
      <vt:lpstr>Monotype Corsiva</vt:lpstr>
      <vt:lpstr>Segoe Script</vt:lpstr>
      <vt:lpstr>Times New Roman</vt:lpstr>
      <vt:lpstr>Wingdings</vt:lpstr>
      <vt:lpstr>1_Custom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Знакомство со специальностью</vt:lpstr>
      <vt:lpstr>Изучение строительство домов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creator>High Tech</dc:creator>
  <cp:lastModifiedBy>пупа залкупа</cp:lastModifiedBy>
  <cp:revision>7521</cp:revision>
  <cp:lastPrinted>2022-10-20T05:33:18Z</cp:lastPrinted>
  <dcterms:created xsi:type="dcterms:W3CDTF">2014-09-03T19:30:44Z</dcterms:created>
  <dcterms:modified xsi:type="dcterms:W3CDTF">2024-08-18T08:58:56Z</dcterms:modified>
</cp:coreProperties>
</file>