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3" r:id="rId19"/>
    <p:sldId id="275" r:id="rId20"/>
    <p:sldId id="276" r:id="rId21"/>
    <p:sldId id="277" r:id="rId22"/>
    <p:sldId id="278" r:id="rId23"/>
    <p:sldId id="279" r:id="rId24"/>
    <p:sldId id="280" r:id="rId25"/>
    <p:sldId id="281" r:id="rId26"/>
    <p:sldId id="257"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2D8211-AE16-47FE-A58D-46AA5BFC0B41}" type="datetimeFigureOut">
              <a:rPr lang="ru-RU" smtClean="0"/>
              <a:t>03.03.2024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2BE648-14C1-4EA3-A72B-BC643DB880FE}" type="slidenum">
              <a:rPr lang="ru-RU" smtClean="0"/>
              <a:t>‹#›</a:t>
            </a:fld>
            <a:endParaRPr lang="ru-RU"/>
          </a:p>
        </p:txBody>
      </p:sp>
    </p:spTree>
    <p:extLst>
      <p:ext uri="{BB962C8B-B14F-4D97-AF65-F5344CB8AC3E}">
        <p14:creationId xmlns:p14="http://schemas.microsoft.com/office/powerpoint/2010/main" val="359504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12BE648-14C1-4EA3-A72B-BC643DB880FE}" type="slidenum">
              <a:rPr lang="ru-RU" smtClean="0"/>
              <a:t>1</a:t>
            </a:fld>
            <a:endParaRPr lang="ru-RU"/>
          </a:p>
        </p:txBody>
      </p:sp>
    </p:spTree>
    <p:extLst>
      <p:ext uri="{BB962C8B-B14F-4D97-AF65-F5344CB8AC3E}">
        <p14:creationId xmlns:p14="http://schemas.microsoft.com/office/powerpoint/2010/main" val="174276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03.03.2024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03.03.2024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03.03.2024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03.03.2024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03.03.2024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03.03.2024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03.03.2024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9000" r="-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03.03.2024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18" Type="http://schemas.openxmlformats.org/officeDocument/2006/relationships/image" Target="../media/image10.png"/><Relationship Id="rId3" Type="http://schemas.openxmlformats.org/officeDocument/2006/relationships/image" Target="../media/image2.jpeg"/><Relationship Id="rId21" Type="http://schemas.openxmlformats.org/officeDocument/2006/relationships/image" Target="../media/image12.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4.wdp"/><Relationship Id="rId24" Type="http://schemas.microsoft.com/office/2007/relationships/hdphoto" Target="../media/hdphoto10.wdp"/><Relationship Id="rId5" Type="http://schemas.microsoft.com/office/2007/relationships/hdphoto" Target="../media/hdphoto1.wdp"/><Relationship Id="rId15" Type="http://schemas.microsoft.com/office/2007/relationships/hdphoto" Target="../media/hdphoto6.wdp"/><Relationship Id="rId23" Type="http://schemas.openxmlformats.org/officeDocument/2006/relationships/image" Target="../media/image13.png"/><Relationship Id="rId10" Type="http://schemas.openxmlformats.org/officeDocument/2006/relationships/image" Target="../media/image6.png"/><Relationship Id="rId19" Type="http://schemas.microsoft.com/office/2007/relationships/hdphoto" Target="../media/hdphoto8.wdp"/><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 Id="rId22" Type="http://schemas.microsoft.com/office/2007/relationships/hdphoto" Target="../media/hdphoto9.wdp"/></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1.wdp"/><Relationship Id="rId7"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2.jpeg"/><Relationship Id="rId5" Type="http://schemas.microsoft.com/office/2007/relationships/hdphoto" Target="../media/hdphoto12.wdp"/><Relationship Id="rId10" Type="http://schemas.microsoft.com/office/2007/relationships/hdphoto" Target="../media/hdphoto13.wdp"/><Relationship Id="rId4" Type="http://schemas.openxmlformats.org/officeDocument/2006/relationships/image" Target="../media/image50.png"/><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6.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1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3.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4.wdp"/><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18.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e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8.png"/><Relationship Id="rId5" Type="http://schemas.openxmlformats.org/officeDocument/2006/relationships/image" Target="../media/image16.jpeg"/><Relationship Id="rId10" Type="http://schemas.microsoft.com/office/2007/relationships/hdphoto" Target="../media/hdphoto2.wdp"/><Relationship Id="rId4" Type="http://schemas.openxmlformats.org/officeDocument/2006/relationships/image" Target="../media/image15.jpeg"/><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9.jpeg"/><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3.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jpeg"/><Relationship Id="rId7"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18.png"/><Relationship Id="rId4" Type="http://schemas.openxmlformats.org/officeDocument/2006/relationships/image" Target="../media/image26.jpe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4.png"/><Relationship Id="rId3" Type="http://schemas.openxmlformats.org/officeDocument/2006/relationships/image" Target="../media/image31.jpe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33.png"/><Relationship Id="rId15" Type="http://schemas.microsoft.com/office/2007/relationships/hdphoto" Target="../media/hdphoto6.wdp"/><Relationship Id="rId10" Type="http://schemas.microsoft.com/office/2007/relationships/hdphoto" Target="../media/hdphoto2.wdp"/><Relationship Id="rId4" Type="http://schemas.openxmlformats.org/officeDocument/2006/relationships/image" Target="../media/image32.jpeg"/><Relationship Id="rId9" Type="http://schemas.openxmlformats.org/officeDocument/2006/relationships/image" Target="../media/image4.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18.png"/><Relationship Id="rId4" Type="http://schemas.openxmlformats.org/officeDocument/2006/relationships/image" Target="../media/image3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3.wdp"/><Relationship Id="rId7"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jpeg"/><Relationship Id="rId11" Type="http://schemas.openxmlformats.org/officeDocument/2006/relationships/image" Target="../media/image49.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874442"/>
          </a:xfrm>
        </p:spPr>
        <p:txBody>
          <a:bodyPr>
            <a:normAutofit/>
          </a:bodyPr>
          <a:lstStyle/>
          <a:p>
            <a:r>
              <a:rPr lang="ru-RU" u="sng" dirty="0" smtClean="0"/>
              <a:t> </a:t>
            </a:r>
            <a:r>
              <a:rPr lang="ru-RU" sz="5400" b="1" dirty="0">
                <a:solidFill>
                  <a:srgbClr val="FFFF00"/>
                </a:solidFill>
              </a:rPr>
              <a:t>Понятие о природном </a:t>
            </a:r>
            <a:r>
              <a:rPr lang="ru-RU" sz="5400" b="1" dirty="0" smtClean="0">
                <a:solidFill>
                  <a:srgbClr val="FFFF00"/>
                </a:solidFill>
              </a:rPr>
              <a:t>сообществе</a:t>
            </a:r>
            <a:r>
              <a:rPr lang="ru-RU" sz="5400" b="1" dirty="0">
                <a:solidFill>
                  <a:schemeClr val="bg1"/>
                </a:solidFill>
              </a:rPr>
              <a:t/>
            </a:r>
            <a:br>
              <a:rPr lang="ru-RU" sz="5400" b="1" dirty="0">
                <a:solidFill>
                  <a:schemeClr val="bg1"/>
                </a:solidFill>
              </a:rPr>
            </a:br>
            <a:endParaRPr lang="ru-RU" sz="5400" b="1" dirty="0">
              <a:solidFill>
                <a:schemeClr val="bg1"/>
              </a:solidFill>
            </a:endParaRPr>
          </a:p>
        </p:txBody>
      </p:sp>
      <p:sp>
        <p:nvSpPr>
          <p:cNvPr id="4" name="Объект 3"/>
          <p:cNvSpPr>
            <a:spLocks noGrp="1"/>
          </p:cNvSpPr>
          <p:nvPr>
            <p:ph idx="1"/>
          </p:nvPr>
        </p:nvSpPr>
        <p:spPr>
          <a:xfrm>
            <a:off x="3131840" y="3212976"/>
            <a:ext cx="5328592" cy="1823654"/>
          </a:xfrm>
        </p:spPr>
        <p:txBody>
          <a:bodyPr>
            <a:normAutofit fontScale="85000" lnSpcReduction="10000"/>
          </a:bodyPr>
          <a:lstStyle/>
          <a:p>
            <a:pPr marL="0" indent="0">
              <a:buNone/>
            </a:pPr>
            <a:r>
              <a:rPr lang="ru-RU" dirty="0" smtClean="0">
                <a:solidFill>
                  <a:srgbClr val="00B0F0"/>
                </a:solidFill>
              </a:rPr>
              <a:t>5 класс, </a:t>
            </a:r>
            <a:r>
              <a:rPr lang="ru-RU" dirty="0" smtClean="0">
                <a:solidFill>
                  <a:srgbClr val="00B0F0"/>
                </a:solidFill>
              </a:rPr>
              <a:t>биология</a:t>
            </a:r>
            <a:endParaRPr lang="en-US" dirty="0" smtClean="0">
              <a:solidFill>
                <a:srgbClr val="00B0F0"/>
              </a:solidFill>
            </a:endParaRPr>
          </a:p>
          <a:p>
            <a:pPr marL="0" indent="0">
              <a:buNone/>
            </a:pPr>
            <a:r>
              <a:rPr lang="ru-RU" dirty="0" smtClean="0">
                <a:solidFill>
                  <a:schemeClr val="bg1"/>
                </a:solidFill>
              </a:rPr>
              <a:t>Автор презентации: </a:t>
            </a:r>
          </a:p>
          <a:p>
            <a:pPr marL="0" indent="0">
              <a:buNone/>
            </a:pPr>
            <a:r>
              <a:rPr lang="ru-RU" dirty="0" smtClean="0">
                <a:solidFill>
                  <a:schemeClr val="bg1"/>
                </a:solidFill>
              </a:rPr>
              <a:t>Киселева Елена Викторовна</a:t>
            </a:r>
            <a:endParaRPr lang="en-US" dirty="0" smtClean="0">
              <a:solidFill>
                <a:schemeClr val="bg1"/>
              </a:solidFill>
            </a:endParaRPr>
          </a:p>
          <a:p>
            <a:pPr marL="0" indent="0">
              <a:buNone/>
            </a:pPr>
            <a:r>
              <a:rPr lang="ru-RU" dirty="0" smtClean="0">
                <a:solidFill>
                  <a:schemeClr val="bg1"/>
                </a:solidFill>
              </a:rPr>
              <a:t> </a:t>
            </a:r>
            <a:endParaRPr lang="ru-RU" dirty="0">
              <a:solidFill>
                <a:schemeClr val="bg1"/>
              </a:solidFill>
            </a:endParaRPr>
          </a:p>
        </p:txBody>
      </p:sp>
      <p:pic>
        <p:nvPicPr>
          <p:cNvPr id="1030" name="Picture 6" descr="https://avatars.mds.yandex.net/i?id=6f5cadc52d99e760a601f059e6d9ebaf25feff96-4809878-images-thumbs&amp;n=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65" t="20906" r="18715" b="19548"/>
          <a:stretch/>
        </p:blipFill>
        <p:spPr bwMode="auto">
          <a:xfrm>
            <a:off x="0" y="6262862"/>
            <a:ext cx="996575" cy="6016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8" descr="https://w.forfun.com/fetch/11/11ecb42221d7b7c1f6fd2abba4d48166.jpeg"/>
          <p:cNvPicPr/>
          <p:nvPr/>
        </p:nvPicPr>
        <p:blipFill rotWithShape="1">
          <a:blip r:embed="rId4" cstate="print">
            <a:extLst>
              <a:ext uri="{BEBA8EAE-BF5A-486C-A8C5-ECC9F3942E4B}">
                <a14:imgProps xmlns:a14="http://schemas.microsoft.com/office/drawing/2010/main">
                  <a14:imgLayer r:embed="rId5">
                    <a14:imgEffect>
                      <a14:backgroundRemoval t="25917" b="85349" l="36317" r="89724"/>
                    </a14:imgEffect>
                  </a14:imgLayer>
                </a14:imgProps>
              </a:ext>
              <a:ext uri="{28A0092B-C50C-407E-A947-70E740481C1C}">
                <a14:useLocalDpi xmlns:a14="http://schemas.microsoft.com/office/drawing/2010/main" val="0"/>
              </a:ext>
            </a:extLst>
          </a:blip>
          <a:srcRect l="29641" t="18488" r="3600" b="7222"/>
          <a:stretch/>
        </p:blipFill>
        <p:spPr bwMode="auto">
          <a:xfrm>
            <a:off x="6848475" y="4884297"/>
            <a:ext cx="2295525" cy="2143125"/>
          </a:xfrm>
          <a:prstGeom prst="rect">
            <a:avLst/>
          </a:prstGeom>
          <a:noFill/>
          <a:ln>
            <a:noFill/>
          </a:ln>
          <a:extLst>
            <a:ext uri="{53640926-AAD7-44D8-BBD7-CCE9431645EC}">
              <a14:shadowObscured xmlns:a14="http://schemas.microsoft.com/office/drawing/2010/main"/>
            </a:ext>
          </a:extLst>
        </p:spPr>
      </p:pic>
      <p:pic>
        <p:nvPicPr>
          <p:cNvPr id="13" name="Рисунок 12" descr="https://avatars.mds.yandex.net/i?id=5595bc74f85c089b68a05f4cd2be2464b9d92f6f-4827005-images-thumbs&amp;n=13"/>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30608" t="17812" r="31656" b="25000"/>
          <a:stretch/>
        </p:blipFill>
        <p:spPr bwMode="auto">
          <a:xfrm>
            <a:off x="7092280" y="2420888"/>
            <a:ext cx="1224136" cy="1080120"/>
          </a:xfrm>
          <a:prstGeom prst="rect">
            <a:avLst/>
          </a:prstGeom>
          <a:noFill/>
          <a:ln>
            <a:noFill/>
          </a:ln>
          <a:extLst>
            <a:ext uri="{53640926-AAD7-44D8-BBD7-CCE9431645EC}">
              <a14:shadowObscured xmlns:a14="http://schemas.microsoft.com/office/drawing/2010/main"/>
            </a:ext>
          </a:extLst>
        </p:spPr>
      </p:pic>
      <p:pic>
        <p:nvPicPr>
          <p:cNvPr id="14" name="Рисунок 13" descr="https://mikelane81.files.wordpress.com/2014/10/great-spotted-woodpecker-e7725.jpg"/>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107504" y="188640"/>
            <a:ext cx="1008112" cy="720080"/>
          </a:xfrm>
          <a:prstGeom prst="rect">
            <a:avLst/>
          </a:prstGeom>
          <a:noFill/>
          <a:ln>
            <a:noFill/>
          </a:ln>
          <a:extLst>
            <a:ext uri="{53640926-AAD7-44D8-BBD7-CCE9431645EC}">
              <a14:shadowObscured xmlns:a14="http://schemas.microsoft.com/office/drawing/2010/main"/>
            </a:ext>
          </a:extLst>
        </p:spPr>
      </p:pic>
      <p:pic>
        <p:nvPicPr>
          <p:cNvPr id="15" name="Рисунок 14" descr="https://gas-kvas.com/grafic/uploads/posts/2023-10/1696510058_gas-kvas-com-p-kartinki-los-1.jpg"/>
          <p:cNvPicPr/>
          <p:nvPr/>
        </p:nvPicPr>
        <p:blipFill>
          <a:blip r:embed="rId10" cstate="print">
            <a:extLst>
              <a:ext uri="{BEBA8EAE-BF5A-486C-A8C5-ECC9F3942E4B}">
                <a14:imgProps xmlns:a14="http://schemas.microsoft.com/office/drawing/2010/main">
                  <a14:imgLayer r:embed="rId11">
                    <a14:imgEffect>
                      <a14:backgroundRemoval t="9961" b="93555" l="10000" r="90000"/>
                    </a14:imgEffect>
                  </a14:imgLayer>
                </a14:imgProps>
              </a:ext>
              <a:ext uri="{28A0092B-C50C-407E-A947-70E740481C1C}">
                <a14:useLocalDpi xmlns:a14="http://schemas.microsoft.com/office/drawing/2010/main" val="0"/>
              </a:ext>
            </a:extLst>
          </a:blip>
          <a:srcRect/>
          <a:stretch>
            <a:fillRect/>
          </a:stretch>
        </p:blipFill>
        <p:spPr bwMode="auto">
          <a:xfrm>
            <a:off x="107504" y="3501008"/>
            <a:ext cx="3312370" cy="3382398"/>
          </a:xfrm>
          <a:prstGeom prst="rect">
            <a:avLst/>
          </a:prstGeom>
          <a:noFill/>
          <a:ln>
            <a:noFill/>
          </a:ln>
        </p:spPr>
      </p:pic>
      <p:pic>
        <p:nvPicPr>
          <p:cNvPr id="16" name="Рисунок 15" descr="https://kadet39.ru/wp-content/uploads/1/f/1/1f16f9c92b23f398a5b4f99c8e17d9d9.jpeg"/>
          <p:cNvPicPr/>
          <p:nvPr/>
        </p:nvPicPr>
        <p:blipFill rotWithShape="1">
          <a:blip r:embed="rId12" cstate="print">
            <a:extLst>
              <a:ext uri="{BEBA8EAE-BF5A-486C-A8C5-ECC9F3942E4B}">
                <a14:imgProps xmlns:a14="http://schemas.microsoft.com/office/drawing/2010/main">
                  <a14:imgLayer r:embed="rId13">
                    <a14:imgEffect>
                      <a14:backgroundRemoval t="10000" b="90000" l="5703" r="97266"/>
                    </a14:imgEffect>
                  </a14:imgLayer>
                </a14:imgProps>
              </a:ext>
              <a:ext uri="{28A0092B-C50C-407E-A947-70E740481C1C}">
                <a14:useLocalDpi xmlns:a14="http://schemas.microsoft.com/office/drawing/2010/main" val="0"/>
              </a:ext>
            </a:extLst>
          </a:blip>
          <a:srcRect l="5688" t="21857" r="7574" b="20302"/>
          <a:stretch/>
        </p:blipFill>
        <p:spPr bwMode="auto">
          <a:xfrm>
            <a:off x="6136697" y="5695872"/>
            <a:ext cx="615022" cy="259987"/>
          </a:xfrm>
          <a:prstGeom prst="rect">
            <a:avLst/>
          </a:prstGeom>
          <a:noFill/>
          <a:ln>
            <a:noFill/>
          </a:ln>
        </p:spPr>
      </p:pic>
      <p:pic>
        <p:nvPicPr>
          <p:cNvPr id="17" name="Picture 9" descr="https://muhomorchik.com/wp-content/uploads/2023/02/bacground-03.jpg"/>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42210" b="13636"/>
          <a:stretch/>
        </p:blipFill>
        <p:spPr bwMode="auto">
          <a:xfrm>
            <a:off x="1066561" y="6004958"/>
            <a:ext cx="504058" cy="281622"/>
          </a:xfrm>
          <a:prstGeom prst="rect">
            <a:avLst/>
          </a:prstGeom>
          <a:noFill/>
          <a:extLst>
            <a:ext uri="{909E8E84-426E-40DD-AFC4-6F175D3DCCD1}">
              <a14:hiddenFill xmlns:a14="http://schemas.microsoft.com/office/drawing/2010/main">
                <a:solidFill>
                  <a:srgbClr val="FFFFFF"/>
                </a:solidFill>
              </a14:hiddenFill>
            </a:ext>
          </a:extLst>
        </p:spPr>
      </p:pic>
      <p:pic>
        <p:nvPicPr>
          <p:cNvPr id="18" name="Рисунок 17" descr="https://avatars.mds.yandex.net/i?id=a0be896d3a9b1170c8ce73a179066f8fdddaa864-10697630-images-thumbs&amp;n=13"/>
          <p:cNvPicPr/>
          <p:nvPr/>
        </p:nvPicPr>
        <p:blipFill rotWithShape="1">
          <a:blip r:embed="rId16" cstate="print">
            <a:extLst>
              <a:ext uri="{BEBA8EAE-BF5A-486C-A8C5-ECC9F3942E4B}">
                <a14:imgProps xmlns:a14="http://schemas.microsoft.com/office/drawing/2010/main">
                  <a14:imgLayer r:embed="rId17">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2982799" y="5299828"/>
            <a:ext cx="437075" cy="526037"/>
          </a:xfrm>
          <a:prstGeom prst="rect">
            <a:avLst/>
          </a:prstGeom>
          <a:noFill/>
          <a:ln>
            <a:noFill/>
          </a:ln>
          <a:extLst>
            <a:ext uri="{53640926-AAD7-44D8-BBD7-CCE9431645EC}">
              <a14:shadowObscured xmlns:a14="http://schemas.microsoft.com/office/drawing/2010/main"/>
            </a:ext>
          </a:extLst>
        </p:spPr>
      </p:pic>
      <p:pic>
        <p:nvPicPr>
          <p:cNvPr id="19" name="Рисунок 18" descr="https://avatars.mds.yandex.net/i?id=a0be896d3a9b1170c8ce73a179066f8fdddaa864-10697630-images-thumbs&amp;n=13"/>
          <p:cNvPicPr/>
          <p:nvPr/>
        </p:nvPicPr>
        <p:blipFill rotWithShape="1">
          <a:blip r:embed="rId18" cstate="print">
            <a:extLst>
              <a:ext uri="{BEBA8EAE-BF5A-486C-A8C5-ECC9F3942E4B}">
                <a14:imgProps xmlns:a14="http://schemas.microsoft.com/office/drawing/2010/main">
                  <a14:imgLayer r:embed="rId19">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24291" y="5733257"/>
            <a:ext cx="504055" cy="553324"/>
          </a:xfrm>
          <a:prstGeom prst="rect">
            <a:avLst/>
          </a:prstGeom>
          <a:noFill/>
          <a:ln>
            <a:noFill/>
          </a:ln>
          <a:extLst>
            <a:ext uri="{53640926-AAD7-44D8-BBD7-CCE9431645EC}">
              <a14:shadowObscured xmlns:a14="http://schemas.microsoft.com/office/drawing/2010/main"/>
            </a:ext>
          </a:extLst>
        </p:spPr>
      </p:pic>
      <p:pic>
        <p:nvPicPr>
          <p:cNvPr id="1033" name="Picture 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940152" y="5036630"/>
            <a:ext cx="658719" cy="57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Рисунок 22" descr="https://vsegda-pomnim.com/uploads/posts/2022-04/1648920726_83-vsegda-pomnim-com-p-belochka-v-lesu-foto-97.jpg"/>
          <p:cNvPicPr/>
          <p:nvPr/>
        </p:nvPicPr>
        <p:blipFill rotWithShape="1">
          <a:blip r:embed="rId21" cstate="print">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3985" t="9910" r="24186" b="7207"/>
          <a:stretch/>
        </p:blipFill>
        <p:spPr bwMode="auto">
          <a:xfrm>
            <a:off x="4547026" y="5955859"/>
            <a:ext cx="432048" cy="557249"/>
          </a:xfrm>
          <a:prstGeom prst="rect">
            <a:avLst/>
          </a:prstGeom>
          <a:noFill/>
          <a:ln>
            <a:noFill/>
          </a:ln>
          <a:extLst>
            <a:ext uri="{53640926-AAD7-44D8-BBD7-CCE9431645EC}">
              <a14:shadowObscured xmlns:a14="http://schemas.microsoft.com/office/drawing/2010/main"/>
            </a:ext>
          </a:extLst>
        </p:spPr>
      </p:pic>
      <p:pic>
        <p:nvPicPr>
          <p:cNvPr id="24" name="Рисунок 23" descr="https://avatars.mds.yandex.net/i?id=a0be896d3a9b1170c8ce73a179066f8fdddaa864-10697630-images-thumbs&amp;n=13"/>
          <p:cNvPicPr/>
          <p:nvPr/>
        </p:nvPicPr>
        <p:blipFill rotWithShape="1">
          <a:blip r:embed="rId23" cstate="print">
            <a:extLst>
              <a:ext uri="{BEBA8EAE-BF5A-486C-A8C5-ECC9F3942E4B}">
                <a14:imgProps xmlns:a14="http://schemas.microsoft.com/office/drawing/2010/main">
                  <a14:imgLayer r:embed="rId24">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2982798" y="5747056"/>
            <a:ext cx="1229161" cy="9223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9030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solidFill>
                  <a:srgbClr val="FFFF00"/>
                </a:solidFill>
              </a:rPr>
              <a:t>Хищничество </a:t>
            </a:r>
            <a:endParaRPr lang="ru-RU" sz="3200" b="1" dirty="0">
              <a:solidFill>
                <a:srgbClr val="FFFF00"/>
              </a:solidFill>
            </a:endParaRPr>
          </a:p>
        </p:txBody>
      </p:sp>
      <p:sp>
        <p:nvSpPr>
          <p:cNvPr id="3" name="Объект 2"/>
          <p:cNvSpPr>
            <a:spLocks noGrp="1"/>
          </p:cNvSpPr>
          <p:nvPr>
            <p:ph idx="1"/>
          </p:nvPr>
        </p:nvSpPr>
        <p:spPr>
          <a:xfrm>
            <a:off x="179512" y="1124744"/>
            <a:ext cx="8712968" cy="5616624"/>
          </a:xfrm>
        </p:spPr>
        <p:txBody>
          <a:bodyPr>
            <a:normAutofit/>
          </a:bodyPr>
          <a:lstStyle/>
          <a:p>
            <a:r>
              <a:rPr lang="ru-RU" sz="3600" b="1" dirty="0" smtClean="0">
                <a:solidFill>
                  <a:schemeClr val="bg1"/>
                </a:solidFill>
              </a:rPr>
              <a:t>Пищевое взаимодействие одни организмы служат пищей для других. В этом случае один организм извлекает из взаимодействия пользу, а другой организм страдает. </a:t>
            </a:r>
          </a:p>
          <a:p>
            <a:r>
              <a:rPr lang="ru-RU" sz="3600" b="1" dirty="0" smtClean="0">
                <a:solidFill>
                  <a:schemeClr val="bg1"/>
                </a:solidFill>
              </a:rPr>
              <a:t>Хорошо это видно на примере животных.</a:t>
            </a:r>
          </a:p>
          <a:p>
            <a:r>
              <a:rPr lang="ru-RU" sz="3600" b="1" dirty="0" smtClean="0">
                <a:solidFill>
                  <a:schemeClr val="bg1"/>
                </a:solidFill>
              </a:rPr>
              <a:t>Хищники поедают других животных.</a:t>
            </a:r>
          </a:p>
        </p:txBody>
      </p:sp>
      <p:pic>
        <p:nvPicPr>
          <p:cNvPr id="5" name="Рисунок 4" descr="https://avatars.mds.yandex.net/i?id=a0be896d3a9b1170c8ce73a179066f8fdddaa864-10697630-images-thumbs&amp;n=13"/>
          <p:cNvPicPr/>
          <p:nvPr/>
        </p:nvPicPr>
        <p:blipFill rotWithShape="1">
          <a:blip r:embed="rId2" cstate="print">
            <a:extLst>
              <a:ext uri="{BEBA8EAE-BF5A-486C-A8C5-ECC9F3942E4B}">
                <a14:imgProps xmlns:a14="http://schemas.microsoft.com/office/drawing/2010/main">
                  <a14:imgLayer r:embed="rId3">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2982799" y="5661375"/>
            <a:ext cx="792088" cy="792088"/>
          </a:xfrm>
          <a:prstGeom prst="rect">
            <a:avLst/>
          </a:prstGeom>
          <a:noFill/>
          <a:ln>
            <a:noFill/>
          </a:ln>
          <a:extLst>
            <a:ext uri="{53640926-AAD7-44D8-BBD7-CCE9431645EC}">
              <a14:shadowObscured xmlns:a14="http://schemas.microsoft.com/office/drawing/2010/main"/>
            </a:ext>
          </a:extLst>
        </p:spPr>
      </p:pic>
      <p:pic>
        <p:nvPicPr>
          <p:cNvPr id="6" name="Рисунок 5" descr="https://avatars.mds.yandex.net/i?id=a0be896d3a9b1170c8ce73a179066f8fdddaa864-10697630-images-thumbs&amp;n=13"/>
          <p:cNvPicPr/>
          <p:nvPr/>
        </p:nvPicPr>
        <p:blipFill rotWithShape="1">
          <a:blip r:embed="rId4" cstate="print">
            <a:extLst>
              <a:ext uri="{BEBA8EAE-BF5A-486C-A8C5-ECC9F3942E4B}">
                <a14:imgProps xmlns:a14="http://schemas.microsoft.com/office/drawing/2010/main">
                  <a14:imgLayer r:embed="rId5">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107504" y="5761159"/>
            <a:ext cx="504056" cy="476153"/>
          </a:xfrm>
          <a:prstGeom prst="rect">
            <a:avLst/>
          </a:prstGeom>
          <a:noFill/>
          <a:ln>
            <a:noFill/>
          </a:ln>
          <a:extLst>
            <a:ext uri="{53640926-AAD7-44D8-BBD7-CCE9431645EC}">
              <a14:shadowObscured xmlns:a14="http://schemas.microsoft.com/office/drawing/2010/main"/>
            </a:ext>
          </a:extLst>
        </p:spPr>
      </p:pic>
      <p:pic>
        <p:nvPicPr>
          <p:cNvPr id="7" name="Рисунок 6" descr="https://mikelane81.files.wordpress.com/2014/10/great-spotted-woodpecker-e7725.jpg"/>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395536" y="155041"/>
            <a:ext cx="1008112" cy="720080"/>
          </a:xfrm>
          <a:prstGeom prst="rect">
            <a:avLst/>
          </a:prstGeom>
          <a:noFill/>
          <a:ln>
            <a:noFill/>
          </a:ln>
          <a:extLst>
            <a:ext uri="{53640926-AAD7-44D8-BBD7-CCE9431645EC}">
              <a14:shadowObscured xmlns:a14="http://schemas.microsoft.com/office/drawing/2010/main"/>
            </a:ext>
          </a:extLst>
        </p:spPr>
      </p:pic>
      <p:pic>
        <p:nvPicPr>
          <p:cNvPr id="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94952" y="87824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https://w.forfun.com/fetch/11/11ecb42221d7b7c1f6fd2abba4d48166.jpeg"/>
          <p:cNvPicPr/>
          <p:nvPr/>
        </p:nvPicPr>
        <p:blipFill rotWithShape="1">
          <a:blip r:embed="rId9" cstate="print">
            <a:extLst>
              <a:ext uri="{BEBA8EAE-BF5A-486C-A8C5-ECC9F3942E4B}">
                <a14:imgProps xmlns:a14="http://schemas.microsoft.com/office/drawing/2010/main">
                  <a14:imgLayer r:embed="rId10">
                    <a14:imgEffect>
                      <a14:backgroundRemoval t="25917" b="85349" l="36317" r="89724"/>
                    </a14:imgEffect>
                  </a14:imgLayer>
                </a14:imgProps>
              </a:ext>
              <a:ext uri="{28A0092B-C50C-407E-A947-70E740481C1C}">
                <a14:useLocalDpi xmlns:a14="http://schemas.microsoft.com/office/drawing/2010/main" val="0"/>
              </a:ext>
            </a:extLst>
          </a:blip>
          <a:srcRect l="29641" t="18488" r="3600" b="7222"/>
          <a:stretch/>
        </p:blipFill>
        <p:spPr bwMode="auto">
          <a:xfrm>
            <a:off x="7189545" y="5518221"/>
            <a:ext cx="1971998" cy="1438182"/>
          </a:xfrm>
          <a:prstGeom prst="rect">
            <a:avLst/>
          </a:prstGeom>
          <a:noFill/>
          <a:ln>
            <a:noFill/>
          </a:ln>
          <a:extLst>
            <a:ext uri="{53640926-AAD7-44D8-BBD7-CCE9431645EC}">
              <a14:shadowObscured xmlns:a14="http://schemas.microsoft.com/office/drawing/2010/main"/>
            </a:ext>
          </a:extLst>
        </p:spPr>
      </p:pic>
      <p:pic>
        <p:nvPicPr>
          <p:cNvPr id="11" name="Picture 6" descr="https://avatars.mds.yandex.net/i?id=6f5cadc52d99e760a601f059e6d9ebaf25feff96-4809878-images-thumbs&amp;n=1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7365" t="20906" r="18715" b="19548"/>
          <a:stretch/>
        </p:blipFill>
        <p:spPr bwMode="auto">
          <a:xfrm>
            <a:off x="755576" y="6237311"/>
            <a:ext cx="1008654" cy="608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410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506290"/>
          </a:xfrm>
        </p:spPr>
        <p:txBody>
          <a:bodyPr>
            <a:normAutofit fontScale="90000"/>
          </a:bodyPr>
          <a:lstStyle/>
          <a:p>
            <a:pPr marL="0" indent="0"/>
            <a:r>
              <a:rPr lang="ru-RU" b="1" dirty="0">
                <a:solidFill>
                  <a:schemeClr val="bg1"/>
                </a:solidFill>
              </a:rPr>
              <a:t>Например: пауки ловят мух. Такой вид взаимодействия называют </a:t>
            </a:r>
            <a:br>
              <a:rPr lang="ru-RU" b="1" dirty="0">
                <a:solidFill>
                  <a:schemeClr val="bg1"/>
                </a:solidFill>
              </a:rPr>
            </a:br>
            <a:r>
              <a:rPr lang="ru-RU" b="1" dirty="0">
                <a:solidFill>
                  <a:srgbClr val="FFFF00"/>
                </a:solidFill>
              </a:rPr>
              <a:t>хищничество</a:t>
            </a:r>
            <a:r>
              <a:rPr lang="ru-RU" b="1" dirty="0">
                <a:solidFill>
                  <a:srgbClr val="FF0000"/>
                </a:solidFill>
              </a:rPr>
              <a:t/>
            </a:r>
            <a:br>
              <a:rPr lang="ru-RU" b="1" dirty="0">
                <a:solidFill>
                  <a:srgbClr val="FF0000"/>
                </a:solidFill>
              </a:rPr>
            </a:br>
            <a:endParaRPr lang="ru-RU" dirty="0"/>
          </a:p>
        </p:txBody>
      </p:sp>
      <p:pic>
        <p:nvPicPr>
          <p:cNvPr id="3" name="Рисунок 2"/>
          <p:cNvPicPr/>
          <p:nvPr/>
        </p:nvPicPr>
        <p:blipFill rotWithShape="1">
          <a:blip r:embed="rId2"/>
          <a:srcRect l="9936" t="39028" r="47435" b="26454"/>
          <a:stretch/>
        </p:blipFill>
        <p:spPr bwMode="auto">
          <a:xfrm>
            <a:off x="1187624" y="2276872"/>
            <a:ext cx="7272808" cy="43924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4" name="Рисунок 3" descr="https://mikelane81.files.wordpress.com/2014/10/great-spotted-woodpecker-e7725.jpg"/>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32280" y="980728"/>
            <a:ext cx="1008112" cy="7200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41169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7"/>
            <a:ext cx="7772400" cy="792087"/>
          </a:xfrm>
        </p:spPr>
        <p:txBody>
          <a:bodyPr>
            <a:normAutofit/>
          </a:bodyPr>
          <a:lstStyle/>
          <a:p>
            <a:r>
              <a:rPr lang="ru-RU" sz="3600" b="1" dirty="0">
                <a:solidFill>
                  <a:srgbClr val="FFFF00"/>
                </a:solidFill>
              </a:rPr>
              <a:t>Хищничество </a:t>
            </a:r>
            <a:endParaRPr lang="ru-RU" sz="3600" dirty="0">
              <a:solidFill>
                <a:srgbClr val="FFFF00"/>
              </a:solidFill>
            </a:endParaRPr>
          </a:p>
        </p:txBody>
      </p:sp>
      <p:sp>
        <p:nvSpPr>
          <p:cNvPr id="3" name="Подзаголовок 2"/>
          <p:cNvSpPr>
            <a:spLocks noGrp="1"/>
          </p:cNvSpPr>
          <p:nvPr>
            <p:ph type="subTitle" idx="1"/>
          </p:nvPr>
        </p:nvSpPr>
        <p:spPr>
          <a:xfrm>
            <a:off x="395536" y="1124744"/>
            <a:ext cx="8424936" cy="1944216"/>
          </a:xfrm>
        </p:spPr>
        <p:txBody>
          <a:bodyPr>
            <a:normAutofit lnSpcReduction="10000"/>
          </a:bodyPr>
          <a:lstStyle/>
          <a:p>
            <a:r>
              <a:rPr lang="ru-RU" sz="4000" b="1" dirty="0" smtClean="0">
                <a:solidFill>
                  <a:schemeClr val="bg1"/>
                </a:solidFill>
              </a:rPr>
              <a:t>Среди растений тоже есть хищники.</a:t>
            </a:r>
          </a:p>
          <a:p>
            <a:r>
              <a:rPr lang="ru-RU" sz="4000" b="1" dirty="0" smtClean="0">
                <a:solidFill>
                  <a:schemeClr val="bg1"/>
                </a:solidFill>
              </a:rPr>
              <a:t>Например: болотное растение Росянка ловит мух и комаров.  </a:t>
            </a:r>
            <a:endParaRPr lang="ru-RU" sz="4000" b="1" dirty="0">
              <a:solidFill>
                <a:schemeClr val="bg1"/>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9" y="3403135"/>
            <a:ext cx="5418738" cy="3313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 name="Рисунок 4"/>
          <p:cNvPicPr/>
          <p:nvPr/>
        </p:nvPicPr>
        <p:blipFill rotWithShape="1">
          <a:blip r:embed="rId3"/>
          <a:srcRect l="10416" t="28221" r="44231" b="26455"/>
          <a:stretch/>
        </p:blipFill>
        <p:spPr bwMode="auto">
          <a:xfrm>
            <a:off x="5440976" y="3403135"/>
            <a:ext cx="3703023" cy="33382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6" name="Рисунок 5" descr="https://mikelane81.files.wordpress.com/2014/10/great-spotted-woodpecker-e7725.jpg"/>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683568" y="404664"/>
            <a:ext cx="1008112" cy="720080"/>
          </a:xfrm>
          <a:prstGeom prst="rect">
            <a:avLst/>
          </a:prstGeom>
          <a:noFill/>
          <a:ln>
            <a:noFill/>
          </a:ln>
          <a:extLst>
            <a:ext uri="{53640926-AAD7-44D8-BBD7-CCE9431645EC}">
              <a14:shadowObscured xmlns:a14="http://schemas.microsoft.com/office/drawing/2010/main"/>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598641" y="40466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950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chemeClr val="bg1"/>
                </a:solidFill>
              </a:rPr>
              <a:t>Паразитизм</a:t>
            </a:r>
            <a:endParaRPr lang="ru-RU" b="1" dirty="0">
              <a:solidFill>
                <a:schemeClr val="bg1"/>
              </a:solidFill>
            </a:endParaRPr>
          </a:p>
        </p:txBody>
      </p:sp>
      <p:sp>
        <p:nvSpPr>
          <p:cNvPr id="3" name="Объект 2"/>
          <p:cNvSpPr>
            <a:spLocks noGrp="1"/>
          </p:cNvSpPr>
          <p:nvPr>
            <p:ph idx="1"/>
          </p:nvPr>
        </p:nvSpPr>
        <p:spPr>
          <a:xfrm>
            <a:off x="457200" y="1124744"/>
            <a:ext cx="8229600" cy="5544616"/>
          </a:xfrm>
        </p:spPr>
        <p:txBody>
          <a:bodyPr>
            <a:normAutofit/>
          </a:bodyPr>
          <a:lstStyle/>
          <a:p>
            <a:r>
              <a:rPr lang="ru-RU" sz="4000" dirty="0" smtClean="0">
                <a:solidFill>
                  <a:schemeClr val="bg1"/>
                </a:solidFill>
              </a:rPr>
              <a:t>Есть другой пример взаимодействия организмов, когда выгоду извлекает только один организм. В отличии от  хищника паразит не убивает свою жертву, а  долгое время извлекает пользу.</a:t>
            </a:r>
            <a:endParaRPr lang="ru-RU" sz="4000" dirty="0">
              <a:solidFill>
                <a:schemeClr val="bg1"/>
              </a:solidFill>
            </a:endParaRPr>
          </a:p>
        </p:txBody>
      </p:sp>
      <p:pic>
        <p:nvPicPr>
          <p:cNvPr id="4" name="Рисунок 3" descr="https://mikelane81.files.wordpress.com/2014/10/great-spotted-woodpecker-e7725.jpg"/>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611560" y="332656"/>
            <a:ext cx="1008112" cy="720080"/>
          </a:xfrm>
          <a:prstGeom prst="rect">
            <a:avLst/>
          </a:prstGeom>
          <a:noFill/>
          <a:ln>
            <a:noFill/>
          </a:ln>
          <a:extLst>
            <a:ext uri="{53640926-AAD7-44D8-BBD7-CCE9431645EC}">
              <a14:shadowObscured xmlns:a14="http://schemas.microsoft.com/office/drawing/2010/main"/>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740352" y="1052736"/>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descr="https://w.forfun.com/fetch/11/11ecb42221d7b7c1f6fd2abba4d48166.jpeg"/>
          <p:cNvPicPr/>
          <p:nvPr/>
        </p:nvPicPr>
        <p:blipFill rotWithShape="1">
          <a:blip r:embed="rId5" cstate="print">
            <a:extLst>
              <a:ext uri="{BEBA8EAE-BF5A-486C-A8C5-ECC9F3942E4B}">
                <a14:imgProps xmlns:a14="http://schemas.microsoft.com/office/drawing/2010/main">
                  <a14:imgLayer r:embed="rId6">
                    <a14:imgEffect>
                      <a14:backgroundRemoval t="25917" b="85349" l="36317" r="89724"/>
                    </a14:imgEffect>
                  </a14:imgLayer>
                </a14:imgProps>
              </a:ext>
              <a:ext uri="{28A0092B-C50C-407E-A947-70E740481C1C}">
                <a14:useLocalDpi xmlns:a14="http://schemas.microsoft.com/office/drawing/2010/main" val="0"/>
              </a:ext>
            </a:extLst>
          </a:blip>
          <a:srcRect l="29641" t="18488" r="3600" b="7222"/>
          <a:stretch/>
        </p:blipFill>
        <p:spPr bwMode="auto">
          <a:xfrm>
            <a:off x="6848474" y="4884297"/>
            <a:ext cx="2295525" cy="21431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958095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229600" cy="3528392"/>
          </a:xfrm>
        </p:spPr>
        <p:txBody>
          <a:bodyPr>
            <a:normAutofit fontScale="90000"/>
          </a:bodyPr>
          <a:lstStyle/>
          <a:p>
            <a:r>
              <a:rPr lang="ru-RU" sz="4000" b="1" dirty="0" smtClean="0">
                <a:solidFill>
                  <a:srgbClr val="FFFF00"/>
                </a:solidFill>
              </a:rPr>
              <a:t/>
            </a:r>
            <a:br>
              <a:rPr lang="ru-RU" sz="4000" b="1" dirty="0" smtClean="0">
                <a:solidFill>
                  <a:srgbClr val="FFFF00"/>
                </a:solidFill>
              </a:rPr>
            </a:br>
            <a:r>
              <a:rPr lang="ru-RU" sz="4000" b="1" dirty="0" smtClean="0">
                <a:solidFill>
                  <a:srgbClr val="FFFF00"/>
                </a:solidFill>
              </a:rPr>
              <a:t>Паразитизм</a:t>
            </a:r>
            <a:r>
              <a:rPr lang="ru-RU" b="1" dirty="0" smtClean="0">
                <a:solidFill>
                  <a:schemeClr val="bg1"/>
                </a:solidFill>
              </a:rPr>
              <a:t/>
            </a:r>
            <a:br>
              <a:rPr lang="ru-RU" b="1" dirty="0" smtClean="0">
                <a:solidFill>
                  <a:schemeClr val="bg1"/>
                </a:solidFill>
              </a:rPr>
            </a:br>
            <a:r>
              <a:rPr lang="ru-RU" sz="3600" b="1" dirty="0" smtClean="0">
                <a:solidFill>
                  <a:schemeClr val="bg1"/>
                </a:solidFill>
              </a:rPr>
              <a:t>Например: паразитическое растение Повилика, ее стебли не имеют зеленый окрас, поэтому она не способна к фотосинтезу. Питательные вещества получает от других растений, присасываясь к ним корнями.</a:t>
            </a:r>
            <a:br>
              <a:rPr lang="ru-RU" sz="3600" b="1" dirty="0" smtClean="0">
                <a:solidFill>
                  <a:schemeClr val="bg1"/>
                </a:solidFill>
              </a:rPr>
            </a:br>
            <a:endParaRPr lang="ru-RU" sz="3600" dirty="0"/>
          </a:p>
        </p:txBody>
      </p:sp>
      <p:pic>
        <p:nvPicPr>
          <p:cNvPr id="3" name="Рисунок 2"/>
          <p:cNvPicPr/>
          <p:nvPr/>
        </p:nvPicPr>
        <p:blipFill rotWithShape="1">
          <a:blip r:embed="rId2"/>
          <a:srcRect l="9615" t="35601" r="44873" b="27025"/>
          <a:stretch/>
        </p:blipFill>
        <p:spPr bwMode="auto">
          <a:xfrm>
            <a:off x="82530" y="3904723"/>
            <a:ext cx="4728801" cy="2808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4" name="Рисунок 3"/>
          <p:cNvPicPr/>
          <p:nvPr/>
        </p:nvPicPr>
        <p:blipFill rotWithShape="1">
          <a:blip r:embed="rId3"/>
          <a:srcRect l="10418" t="37815" r="44069" b="27311"/>
          <a:stretch/>
        </p:blipFill>
        <p:spPr bwMode="auto">
          <a:xfrm>
            <a:off x="4967536" y="3929131"/>
            <a:ext cx="4068960" cy="2808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003265" y="692696"/>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385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7"/>
            <a:ext cx="7772400" cy="864096"/>
          </a:xfrm>
        </p:spPr>
        <p:txBody>
          <a:bodyPr>
            <a:normAutofit/>
          </a:bodyPr>
          <a:lstStyle/>
          <a:p>
            <a:r>
              <a:rPr lang="ru-RU" sz="3600" b="1" dirty="0">
                <a:solidFill>
                  <a:srgbClr val="FFFF00"/>
                </a:solidFill>
              </a:rPr>
              <a:t>Паразитизм</a:t>
            </a:r>
            <a:endParaRPr lang="ru-RU" sz="3600" dirty="0">
              <a:solidFill>
                <a:srgbClr val="FFFF00"/>
              </a:solidFill>
            </a:endParaRPr>
          </a:p>
        </p:txBody>
      </p:sp>
      <p:sp>
        <p:nvSpPr>
          <p:cNvPr id="3" name="Подзаголовок 2"/>
          <p:cNvSpPr>
            <a:spLocks noGrp="1"/>
          </p:cNvSpPr>
          <p:nvPr>
            <p:ph type="subTitle" idx="1"/>
          </p:nvPr>
        </p:nvSpPr>
        <p:spPr>
          <a:xfrm>
            <a:off x="292282" y="1124744"/>
            <a:ext cx="8712968" cy="1752600"/>
          </a:xfrm>
        </p:spPr>
        <p:txBody>
          <a:bodyPr>
            <a:normAutofit fontScale="92500"/>
          </a:bodyPr>
          <a:lstStyle/>
          <a:p>
            <a:pPr algn="l"/>
            <a:r>
              <a:rPr lang="ru-RU" b="1" dirty="0" smtClean="0">
                <a:solidFill>
                  <a:schemeClr val="bg1"/>
                </a:solidFill>
              </a:rPr>
              <a:t>В лесу можно встретить паразитические грибы Трутовики. Проникая через поврежденную кору вовнутрь растения и разрушают его из </a:t>
            </a:r>
            <a:r>
              <a:rPr lang="ru-RU" b="1" dirty="0" err="1" smtClean="0">
                <a:solidFill>
                  <a:schemeClr val="bg1"/>
                </a:solidFill>
              </a:rPr>
              <a:t>нутри</a:t>
            </a:r>
            <a:r>
              <a:rPr lang="ru-RU" b="1" dirty="0" smtClean="0">
                <a:solidFill>
                  <a:schemeClr val="bg1"/>
                </a:solidFill>
              </a:rPr>
              <a:t>.</a:t>
            </a:r>
            <a:endParaRPr lang="ru-RU" b="1" dirty="0">
              <a:solidFill>
                <a:schemeClr val="bg1"/>
              </a:solidFill>
            </a:endParaRPr>
          </a:p>
        </p:txBody>
      </p:sp>
      <p:pic>
        <p:nvPicPr>
          <p:cNvPr id="4" name="Рисунок 3"/>
          <p:cNvPicPr/>
          <p:nvPr/>
        </p:nvPicPr>
        <p:blipFill rotWithShape="1">
          <a:blip r:embed="rId2"/>
          <a:srcRect l="9455" t="35657" r="44872" b="26453"/>
          <a:stretch/>
        </p:blipFill>
        <p:spPr bwMode="auto">
          <a:xfrm>
            <a:off x="765092" y="2852936"/>
            <a:ext cx="7911364" cy="38884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5" name="Рисунок 4" descr="https://mikelane81.files.wordpress.com/2014/10/great-spotted-woodpecker-e7725.jpg"/>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765092" y="232666"/>
            <a:ext cx="1008112" cy="720080"/>
          </a:xfrm>
          <a:prstGeom prst="rect">
            <a:avLst/>
          </a:prstGeom>
          <a:noFill/>
          <a:ln>
            <a:noFill/>
          </a:ln>
          <a:extLst>
            <a:ext uri="{53640926-AAD7-44D8-BBD7-CCE9431645EC}">
              <a14:shadowObscured xmlns:a14="http://schemas.microsoft.com/office/drawing/2010/main"/>
            </a:ext>
          </a:extLst>
        </p:spPr>
      </p:pic>
      <p:pic>
        <p:nvPicPr>
          <p:cNvPr id="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12360" y="233609"/>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934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88641"/>
            <a:ext cx="7772400" cy="1080120"/>
          </a:xfrm>
        </p:spPr>
        <p:txBody>
          <a:bodyPr/>
          <a:lstStyle/>
          <a:p>
            <a:r>
              <a:rPr lang="ru-RU" dirty="0" smtClean="0">
                <a:solidFill>
                  <a:srgbClr val="FFFF00"/>
                </a:solidFill>
              </a:rPr>
              <a:t>Конкуренция</a:t>
            </a:r>
            <a:endParaRPr lang="ru-RU" dirty="0">
              <a:solidFill>
                <a:srgbClr val="FFFF00"/>
              </a:solidFill>
            </a:endParaRPr>
          </a:p>
        </p:txBody>
      </p:sp>
      <p:sp>
        <p:nvSpPr>
          <p:cNvPr id="3" name="Подзаголовок 2"/>
          <p:cNvSpPr>
            <a:spLocks noGrp="1"/>
          </p:cNvSpPr>
          <p:nvPr>
            <p:ph type="subTitle" idx="1"/>
          </p:nvPr>
        </p:nvSpPr>
        <p:spPr>
          <a:xfrm>
            <a:off x="179512" y="908720"/>
            <a:ext cx="8784976" cy="5544616"/>
          </a:xfrm>
        </p:spPr>
        <p:txBody>
          <a:bodyPr>
            <a:normAutofit lnSpcReduction="10000"/>
          </a:bodyPr>
          <a:lstStyle/>
          <a:p>
            <a:pPr algn="l"/>
            <a:r>
              <a:rPr lang="ru-RU" b="1" dirty="0" smtClean="0">
                <a:solidFill>
                  <a:schemeClr val="bg1"/>
                </a:solidFill>
              </a:rPr>
              <a:t>Есть взаимосвязи отрицательно сказывающиеся на обоих организмов отрицательно, это конкурентные взаимосвязи или конкуренция.</a:t>
            </a:r>
          </a:p>
          <a:p>
            <a:pPr algn="l"/>
            <a:r>
              <a:rPr lang="ru-RU" b="1" dirty="0" smtClean="0">
                <a:solidFill>
                  <a:schemeClr val="bg1"/>
                </a:solidFill>
              </a:rPr>
              <a:t>Например: в лесу ветром уронило ель. В образовавшемся свободном, хорошо освещенном окне, сразу начинают произрастать маленькие ели. Только единицы займут это место. Между молодыми растениями возникает конкуренция за тень, т.к. ель тенелюбивое растения. Конкуренция ослабляет всех ее участников, не смотря на то что кто-то  выходит победителем.</a:t>
            </a:r>
            <a:endParaRPr lang="ru-RU" b="1" dirty="0">
              <a:solidFill>
                <a:schemeClr val="bg1"/>
              </a:solidFill>
            </a:endParaRPr>
          </a:p>
        </p:txBody>
      </p:sp>
      <p:pic>
        <p:nvPicPr>
          <p:cNvPr id="4" name="Рисунок 3" descr="https://mikelane81.files.wordpress.com/2014/10/great-spotted-woodpecker-e7725.jpg"/>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2195736" y="158164"/>
            <a:ext cx="1008112" cy="720080"/>
          </a:xfrm>
          <a:prstGeom prst="rect">
            <a:avLst/>
          </a:prstGeom>
          <a:noFill/>
          <a:ln>
            <a:noFill/>
          </a:ln>
          <a:extLst>
            <a:ext uri="{53640926-AAD7-44D8-BBD7-CCE9431645EC}">
              <a14:shadowObscured xmlns:a14="http://schemas.microsoft.com/office/drawing/2010/main"/>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84368" y="256490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https://avatars.mds.yandex.net/i?id=a0be896d3a9b1170c8ce73a179066f8fdddaa864-10697630-images-thumbs&amp;n=13"/>
          <p:cNvPicPr/>
          <p:nvPr/>
        </p:nvPicPr>
        <p:blipFill rotWithShape="1">
          <a:blip r:embed="rId5" cstate="print">
            <a:extLst>
              <a:ext uri="{BEBA8EAE-BF5A-486C-A8C5-ECC9F3942E4B}">
                <a14:imgProps xmlns:a14="http://schemas.microsoft.com/office/drawing/2010/main">
                  <a14:imgLayer r:embed="rId6">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flipH="1">
            <a:off x="7773023" y="5877271"/>
            <a:ext cx="1370976" cy="9807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5364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solidFill>
                  <a:srgbClr val="FFFF00"/>
                </a:solidFill>
              </a:rPr>
              <a:t>Конкуренция</a:t>
            </a:r>
          </a:p>
        </p:txBody>
      </p:sp>
      <p:pic>
        <p:nvPicPr>
          <p:cNvPr id="3" name="Рисунок 2"/>
          <p:cNvPicPr/>
          <p:nvPr/>
        </p:nvPicPr>
        <p:blipFill rotWithShape="1">
          <a:blip r:embed="rId2"/>
          <a:srcRect l="9775" t="35905" r="44231" b="27025"/>
          <a:stretch/>
        </p:blipFill>
        <p:spPr bwMode="auto">
          <a:xfrm>
            <a:off x="280120" y="1988840"/>
            <a:ext cx="4680520" cy="27994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4" name="Рисунок 3"/>
          <p:cNvPicPr/>
          <p:nvPr/>
        </p:nvPicPr>
        <p:blipFill rotWithShape="1">
          <a:blip r:embed="rId3"/>
          <a:srcRect l="9615" t="35521" r="44551" b="26454"/>
          <a:stretch/>
        </p:blipFill>
        <p:spPr bwMode="auto">
          <a:xfrm>
            <a:off x="4499992" y="3789040"/>
            <a:ext cx="4176464" cy="27014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5" name="Рисунок 4" descr="https://mikelane81.files.wordpress.com/2014/10/great-spotted-woodpecker-e7725.jpg"/>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1047350" y="404664"/>
            <a:ext cx="1008112" cy="720080"/>
          </a:xfrm>
          <a:prstGeom prst="rect">
            <a:avLst/>
          </a:prstGeom>
          <a:noFill/>
          <a:ln>
            <a:noFill/>
          </a:ln>
          <a:extLst>
            <a:ext uri="{53640926-AAD7-44D8-BBD7-CCE9431645EC}">
              <a14:shadowObscured xmlns:a14="http://schemas.microsoft.com/office/drawing/2010/main"/>
            </a:ext>
          </a:extLst>
        </p:spPr>
      </p:pic>
      <p:pic>
        <p:nvPicPr>
          <p:cNvPr id="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235477" y="51820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258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FF00"/>
                </a:solidFill>
              </a:rPr>
              <a:t>Симбиоз</a:t>
            </a:r>
            <a:endParaRPr lang="ru-RU" b="1" dirty="0">
              <a:solidFill>
                <a:srgbClr val="FFFF00"/>
              </a:solidFill>
            </a:endParaRPr>
          </a:p>
        </p:txBody>
      </p:sp>
      <p:pic>
        <p:nvPicPr>
          <p:cNvPr id="3" name="Рисунок 2"/>
          <p:cNvPicPr/>
          <p:nvPr/>
        </p:nvPicPr>
        <p:blipFill rotWithShape="1">
          <a:blip r:embed="rId2"/>
          <a:srcRect l="20259" t="35992" r="57256" b="26169"/>
          <a:stretch/>
        </p:blipFill>
        <p:spPr bwMode="auto">
          <a:xfrm>
            <a:off x="6924735" y="5048703"/>
            <a:ext cx="2185031" cy="18092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4" name="Рисунок 3"/>
          <p:cNvPicPr/>
          <p:nvPr/>
        </p:nvPicPr>
        <p:blipFill rotWithShape="1">
          <a:blip r:embed="rId3"/>
          <a:srcRect l="9455" t="27081" r="53585" b="26169"/>
          <a:stretch/>
        </p:blipFill>
        <p:spPr bwMode="auto">
          <a:xfrm>
            <a:off x="0" y="1190626"/>
            <a:ext cx="7164288" cy="49746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12360" y="548680"/>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89111"/>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7489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36743" y="478831"/>
            <a:ext cx="7772400" cy="648072"/>
          </a:xfrm>
        </p:spPr>
        <p:txBody>
          <a:bodyPr>
            <a:normAutofit/>
          </a:bodyPr>
          <a:lstStyle/>
          <a:p>
            <a:r>
              <a:rPr lang="ru-RU" sz="3600" b="1" dirty="0" smtClean="0">
                <a:solidFill>
                  <a:srgbClr val="FFFF00"/>
                </a:solidFill>
              </a:rPr>
              <a:t>Другие виды взаимоотношений</a:t>
            </a:r>
            <a:endParaRPr lang="ru-RU" sz="3600" b="1" dirty="0">
              <a:solidFill>
                <a:srgbClr val="FFFF00"/>
              </a:solidFill>
            </a:endParaRPr>
          </a:p>
        </p:txBody>
      </p:sp>
      <p:sp>
        <p:nvSpPr>
          <p:cNvPr id="3" name="Подзаголовок 2"/>
          <p:cNvSpPr>
            <a:spLocks noGrp="1"/>
          </p:cNvSpPr>
          <p:nvPr>
            <p:ph type="subTitle" idx="1"/>
          </p:nvPr>
        </p:nvSpPr>
        <p:spPr>
          <a:xfrm>
            <a:off x="539552" y="980728"/>
            <a:ext cx="8208912" cy="3456384"/>
          </a:xfrm>
        </p:spPr>
        <p:txBody>
          <a:bodyPr>
            <a:normAutofit lnSpcReduction="10000"/>
          </a:bodyPr>
          <a:lstStyle/>
          <a:p>
            <a:r>
              <a:rPr lang="ru-RU" sz="3600" b="1" dirty="0" smtClean="0">
                <a:solidFill>
                  <a:schemeClr val="bg1"/>
                </a:solidFill>
              </a:rPr>
              <a:t>Существуют отношения, безразличные для одного организма и полезные или вредные для другого.</a:t>
            </a:r>
          </a:p>
          <a:p>
            <a:r>
              <a:rPr lang="ru-RU" sz="3600" b="1" dirty="0" smtClean="0">
                <a:solidFill>
                  <a:schemeClr val="bg1"/>
                </a:solidFill>
              </a:rPr>
              <a:t>Например: лианы обвивают ствол дерева используя его как опору, при этом не принося ему ни какого вреда.</a:t>
            </a:r>
            <a:endParaRPr lang="ru-RU" sz="3600" b="1" dirty="0">
              <a:solidFill>
                <a:schemeClr val="bg1"/>
              </a:solidFill>
            </a:endParaRPr>
          </a:p>
        </p:txBody>
      </p:sp>
      <p:pic>
        <p:nvPicPr>
          <p:cNvPr id="4" name="Рисунок 3"/>
          <p:cNvPicPr/>
          <p:nvPr/>
        </p:nvPicPr>
        <p:blipFill rotWithShape="1">
          <a:blip r:embed="rId2"/>
          <a:srcRect l="9616" t="36761" r="53845" b="27310"/>
          <a:stretch/>
        </p:blipFill>
        <p:spPr bwMode="auto">
          <a:xfrm>
            <a:off x="4572000" y="4149080"/>
            <a:ext cx="4572000" cy="27089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6" name="Рисунок 5" descr="https://mikelane81.files.wordpress.com/2014/10/great-spotted-woodpecker-e7725.jpg"/>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323528" y="121830"/>
            <a:ext cx="1008112" cy="720080"/>
          </a:xfrm>
          <a:prstGeom prst="rect">
            <a:avLst/>
          </a:prstGeom>
          <a:noFill/>
          <a:ln>
            <a:noFill/>
          </a:ln>
          <a:extLst>
            <a:ext uri="{53640926-AAD7-44D8-BBD7-CCE9431645EC}">
              <a14:shadowObscured xmlns:a14="http://schemas.microsoft.com/office/drawing/2010/main"/>
            </a:ext>
          </a:extLst>
        </p:spPr>
      </p:pic>
      <p:pic>
        <p:nvPicPr>
          <p:cNvPr id="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157804" y="2132856"/>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Рисунок 7" descr="https://avatars.mds.yandex.net/i?id=a0be896d3a9b1170c8ce73a179066f8fdddaa864-10697630-images-thumbs&amp;n=13"/>
          <p:cNvPicPr/>
          <p:nvPr/>
        </p:nvPicPr>
        <p:blipFill rotWithShape="1">
          <a:blip r:embed="rId6" cstate="print">
            <a:extLst>
              <a:ext uri="{BEBA8EAE-BF5A-486C-A8C5-ECC9F3942E4B}">
                <a14:imgProps xmlns:a14="http://schemas.microsoft.com/office/drawing/2010/main">
                  <a14:imgLayer r:embed="rId7">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2805293" y="5503539"/>
            <a:ext cx="758595" cy="610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37055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Autofit/>
          </a:bodyPr>
          <a:lstStyle/>
          <a:p>
            <a:r>
              <a:rPr lang="ru-RU" sz="3600" b="1" dirty="0" smtClean="0">
                <a:solidFill>
                  <a:srgbClr val="00B0F0"/>
                </a:solidFill>
              </a:rPr>
              <a:t>Что такое природные сообщества?</a:t>
            </a:r>
            <a:endParaRPr lang="ru-RU" sz="3600" b="1" dirty="0">
              <a:solidFill>
                <a:srgbClr val="00B0F0"/>
              </a:solidFill>
            </a:endParaRPr>
          </a:p>
        </p:txBody>
      </p:sp>
      <p:sp>
        <p:nvSpPr>
          <p:cNvPr id="5" name="Объект 4"/>
          <p:cNvSpPr>
            <a:spLocks noGrp="1"/>
          </p:cNvSpPr>
          <p:nvPr>
            <p:ph idx="1"/>
          </p:nvPr>
        </p:nvSpPr>
        <p:spPr>
          <a:xfrm>
            <a:off x="0" y="908720"/>
            <a:ext cx="9059166" cy="5852734"/>
          </a:xfrm>
        </p:spPr>
        <p:txBody>
          <a:bodyPr/>
          <a:lstStyle/>
          <a:p>
            <a:pPr marL="0" indent="0" algn="ctr">
              <a:buNone/>
            </a:pPr>
            <a:r>
              <a:rPr lang="ru-RU" sz="2800" b="1" dirty="0" smtClean="0">
                <a:solidFill>
                  <a:schemeClr val="bg1"/>
                </a:solidFill>
              </a:rPr>
              <a:t>РАСТЕНИЯ ЕЛОВОГО ЛЕСА</a:t>
            </a:r>
          </a:p>
          <a:p>
            <a:pPr marL="0" indent="0" algn="ctr">
              <a:buNone/>
            </a:pPr>
            <a:r>
              <a:rPr lang="ru-RU" b="1" dirty="0" smtClean="0">
                <a:solidFill>
                  <a:srgbClr val="FFFF00"/>
                </a:solidFill>
              </a:rPr>
              <a:t>КУСТАРНИКИ, КУСТАРНИЧКИ</a:t>
            </a:r>
          </a:p>
          <a:p>
            <a:pPr marL="0" indent="0">
              <a:buNone/>
            </a:pPr>
            <a:r>
              <a:rPr lang="ru-RU" sz="2400" b="1" dirty="0" smtClean="0">
                <a:solidFill>
                  <a:schemeClr val="bg1"/>
                </a:solidFill>
              </a:rPr>
              <a:t>МАЛИНА                                                                             ВОЛЧЬЕ ЛЫКО</a:t>
            </a: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r>
              <a:rPr lang="ru-RU" sz="2400" b="1" dirty="0" smtClean="0">
                <a:solidFill>
                  <a:schemeClr val="bg1"/>
                </a:solidFill>
              </a:rPr>
              <a:t>БРУСНИКА                                                                                           ЧЕРНИКА</a:t>
            </a: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p:txBody>
      </p:sp>
      <p:pic>
        <p:nvPicPr>
          <p:cNvPr id="3074" name="Picture 2" descr="https://avatars.mds.yandex.net/i?id=f7593e3a138497e97fc7c9110f64e621c63af575-9035616-images-thumbs&amp;ref=rim&amp;n=33&amp;w=267&amp;h=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39" y="2718504"/>
            <a:ext cx="3277941" cy="196925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6" name="Picture 4" descr="https://avatars.mds.yandex.net/i?id=cde92f183e3ba5ad80852193c20bbc5a95721999-10636447-images-thumbs&amp;n=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4879970"/>
            <a:ext cx="2736304" cy="19372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0" name="Picture 8" descr="https://avatars.mds.yandex.net/i?id=8200df4f81941cc3f01c388d39163c6d-5869035-images-thumbs&amp;ref=rim&amp;n=33&amp;w=267&amp;h=200"/>
          <p:cNvPicPr>
            <a:picLocks noChangeAspect="1" noChangeArrowheads="1"/>
          </p:cNvPicPr>
          <p:nvPr/>
        </p:nvPicPr>
        <p:blipFill rotWithShape="1">
          <a:blip r:embed="rId5">
            <a:extLst>
              <a:ext uri="{28A0092B-C50C-407E-A947-70E740481C1C}">
                <a14:useLocalDpi xmlns:a14="http://schemas.microsoft.com/office/drawing/2010/main" val="0"/>
              </a:ext>
            </a:extLst>
          </a:blip>
          <a:srcRect l="7767" b="14406"/>
          <a:stretch/>
        </p:blipFill>
        <p:spPr bwMode="auto">
          <a:xfrm>
            <a:off x="5796136" y="2785621"/>
            <a:ext cx="3168352" cy="1902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4879969"/>
            <a:ext cx="2880320" cy="19194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4" name="Рисунок 13" descr="https://mikelane81.files.wordpress.com/2014/10/great-spotted-woodpecker-e7725.jpg"/>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516538" y="878244"/>
            <a:ext cx="1008112" cy="720080"/>
          </a:xfrm>
          <a:prstGeom prst="rect">
            <a:avLst/>
          </a:prstGeom>
          <a:noFill/>
          <a:ln>
            <a:noFill/>
          </a:ln>
          <a:extLst>
            <a:ext uri="{53640926-AAD7-44D8-BBD7-CCE9431645EC}">
              <a14:shadowObscured xmlns:a14="http://schemas.microsoft.com/office/drawing/2010/main"/>
            </a:ext>
          </a:extLst>
        </p:spPr>
      </p:pic>
      <p:pic>
        <p:nvPicPr>
          <p:cNvPr id="18" name="Рисунок 17" descr="https://avatars.mds.yandex.net/i?id=5595bc74f85c089b68a05f4cd2be2464b9d92f6f-4827005-images-thumbs&amp;n=13"/>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30608" t="17812" r="31656" b="25000"/>
          <a:stretch/>
        </p:blipFill>
        <p:spPr bwMode="auto">
          <a:xfrm>
            <a:off x="3959932" y="2178444"/>
            <a:ext cx="1224136" cy="1080120"/>
          </a:xfrm>
          <a:prstGeom prst="rect">
            <a:avLst/>
          </a:prstGeom>
          <a:noFill/>
          <a:ln>
            <a:noFill/>
          </a:ln>
          <a:extLst>
            <a:ext uri="{53640926-AAD7-44D8-BBD7-CCE9431645EC}">
              <a14:shadowObscured xmlns:a14="http://schemas.microsoft.com/office/drawing/2010/main"/>
            </a:ext>
          </a:extLst>
        </p:spPr>
      </p:pic>
      <p:pic>
        <p:nvPicPr>
          <p:cNvPr id="308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7594952" y="87824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874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fontScale="90000"/>
          </a:bodyPr>
          <a:lstStyle/>
          <a:p>
            <a:r>
              <a:rPr lang="ru-RU" sz="3200" b="1" dirty="0" smtClean="0">
                <a:solidFill>
                  <a:srgbClr val="00B0F0"/>
                </a:solidFill>
              </a:rPr>
              <a:t>Производители, потребители и разрушители органических веществ</a:t>
            </a:r>
            <a:endParaRPr lang="ru-RU" sz="3200" b="1" dirty="0">
              <a:solidFill>
                <a:srgbClr val="00B0F0"/>
              </a:solidFill>
            </a:endParaRPr>
          </a:p>
        </p:txBody>
      </p:sp>
      <p:sp>
        <p:nvSpPr>
          <p:cNvPr id="3" name="Объект 2"/>
          <p:cNvSpPr>
            <a:spLocks noGrp="1"/>
          </p:cNvSpPr>
          <p:nvPr>
            <p:ph sz="half" idx="1"/>
          </p:nvPr>
        </p:nvSpPr>
        <p:spPr>
          <a:xfrm>
            <a:off x="179512" y="1124744"/>
            <a:ext cx="5184576" cy="5472608"/>
          </a:xfrm>
        </p:spPr>
        <p:txBody>
          <a:bodyPr>
            <a:noAutofit/>
          </a:bodyPr>
          <a:lstStyle/>
          <a:p>
            <a:r>
              <a:rPr lang="ru-RU" b="1" dirty="0" smtClean="0">
                <a:solidFill>
                  <a:schemeClr val="bg1"/>
                </a:solidFill>
              </a:rPr>
              <a:t>Растения поглощают из окружающей среды неорганические вещества </a:t>
            </a:r>
          </a:p>
          <a:p>
            <a:r>
              <a:rPr lang="ru-RU" b="1" dirty="0" smtClean="0">
                <a:solidFill>
                  <a:schemeClr val="bg1"/>
                </a:solidFill>
              </a:rPr>
              <a:t>(углекислый газ, воду, минеральные соли), усваивают энергию солнечного света и образуют органические вещества. Поэтому растения служат производителями пищи для других организмов – </a:t>
            </a:r>
            <a:r>
              <a:rPr lang="ru-RU" b="1" dirty="0" smtClean="0">
                <a:solidFill>
                  <a:srgbClr val="FFFF00"/>
                </a:solidFill>
              </a:rPr>
              <a:t>продуцентами </a:t>
            </a:r>
            <a:r>
              <a:rPr lang="ru-RU" b="1" dirty="0" smtClean="0">
                <a:solidFill>
                  <a:schemeClr val="bg1"/>
                </a:solidFill>
              </a:rPr>
              <a:t>( от лат. </a:t>
            </a:r>
            <a:r>
              <a:rPr lang="ru-RU" b="1" dirty="0">
                <a:solidFill>
                  <a:schemeClr val="bg1"/>
                </a:solidFill>
              </a:rPr>
              <a:t>п</a:t>
            </a:r>
            <a:r>
              <a:rPr lang="ru-RU" b="1" dirty="0" smtClean="0">
                <a:solidFill>
                  <a:schemeClr val="bg1"/>
                </a:solidFill>
              </a:rPr>
              <a:t>роизводящий)</a:t>
            </a:r>
            <a:endParaRPr lang="ru-RU" b="1" dirty="0">
              <a:solidFill>
                <a:schemeClr val="bg1"/>
              </a:solidFill>
            </a:endParaRPr>
          </a:p>
        </p:txBody>
      </p:sp>
      <p:pic>
        <p:nvPicPr>
          <p:cNvPr id="5" name="Объект 4" descr="https://4x4photo.ru/wp-content/uploads/2023/07/e041f246-4fcd-49eb-bdde-03305298a9b3.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636912"/>
            <a:ext cx="3744416" cy="38884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393787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a:solidFill>
                  <a:srgbClr val="00B0F0"/>
                </a:solidFill>
              </a:rPr>
              <a:t>Производители, потребители и разрушители органических веществ</a:t>
            </a:r>
          </a:p>
        </p:txBody>
      </p:sp>
      <p:sp>
        <p:nvSpPr>
          <p:cNvPr id="3" name="Объект 2"/>
          <p:cNvSpPr>
            <a:spLocks noGrp="1"/>
          </p:cNvSpPr>
          <p:nvPr>
            <p:ph sz="half" idx="1"/>
          </p:nvPr>
        </p:nvSpPr>
        <p:spPr>
          <a:xfrm>
            <a:off x="251520" y="1484784"/>
            <a:ext cx="4752528" cy="4641379"/>
          </a:xfrm>
        </p:spPr>
        <p:txBody>
          <a:bodyPr>
            <a:normAutofit/>
          </a:bodyPr>
          <a:lstStyle/>
          <a:p>
            <a:pPr marL="0" indent="0">
              <a:buNone/>
            </a:pPr>
            <a:r>
              <a:rPr lang="ru-RU" sz="3600" b="1" dirty="0" smtClean="0">
                <a:solidFill>
                  <a:schemeClr val="bg1"/>
                </a:solidFill>
              </a:rPr>
              <a:t>Заселенные продуцентами органические вещества потребляют организмы, которые называют </a:t>
            </a:r>
            <a:r>
              <a:rPr lang="ru-RU" sz="3600" b="1" dirty="0" err="1" smtClean="0">
                <a:solidFill>
                  <a:srgbClr val="FFFF00"/>
                </a:solidFill>
              </a:rPr>
              <a:t>консументами</a:t>
            </a:r>
            <a:r>
              <a:rPr lang="ru-RU" sz="3600" b="1" dirty="0" smtClean="0">
                <a:solidFill>
                  <a:srgbClr val="FFFF00"/>
                </a:solidFill>
              </a:rPr>
              <a:t> </a:t>
            </a:r>
            <a:r>
              <a:rPr lang="ru-RU" sz="3600" b="1" dirty="0" smtClean="0">
                <a:solidFill>
                  <a:schemeClr val="bg1"/>
                </a:solidFill>
              </a:rPr>
              <a:t>(от лат. </a:t>
            </a:r>
            <a:r>
              <a:rPr lang="ru-RU" sz="3600" b="1" i="1" dirty="0" err="1" smtClean="0">
                <a:solidFill>
                  <a:schemeClr val="bg1"/>
                </a:solidFill>
              </a:rPr>
              <a:t>консумо</a:t>
            </a:r>
            <a:r>
              <a:rPr lang="ru-RU" sz="3600" b="1" dirty="0" smtClean="0">
                <a:solidFill>
                  <a:schemeClr val="bg1"/>
                </a:solidFill>
              </a:rPr>
              <a:t> – потребляю)</a:t>
            </a:r>
            <a:endParaRPr lang="ru-RU" sz="3600" b="1" dirty="0">
              <a:solidFill>
                <a:schemeClr val="bg1"/>
              </a:solidFill>
            </a:endParaRPr>
          </a:p>
        </p:txBody>
      </p:sp>
      <p:sp>
        <p:nvSpPr>
          <p:cNvPr id="4" name="Объект 3"/>
          <p:cNvSpPr>
            <a:spLocks noGrp="1"/>
          </p:cNvSpPr>
          <p:nvPr>
            <p:ph sz="half" idx="2"/>
          </p:nvPr>
        </p:nvSpPr>
        <p:spPr>
          <a:xfrm>
            <a:off x="4427984" y="1340768"/>
            <a:ext cx="4608512" cy="5517232"/>
          </a:xfrm>
        </p:spPr>
        <p:txBody>
          <a:bodyPr>
            <a:normAutofit/>
          </a:bodyPr>
          <a:lstStyle/>
          <a:p>
            <a:r>
              <a:rPr lang="ru-RU" b="1" i="1" dirty="0" err="1" smtClean="0">
                <a:solidFill>
                  <a:srgbClr val="FFFF00"/>
                </a:solidFill>
              </a:rPr>
              <a:t>Консументам</a:t>
            </a:r>
            <a:r>
              <a:rPr lang="ru-RU" b="1" i="1" dirty="0" smtClean="0">
                <a:solidFill>
                  <a:srgbClr val="FFFF00"/>
                </a:solidFill>
              </a:rPr>
              <a:t> первого порядка</a:t>
            </a:r>
            <a:r>
              <a:rPr lang="ru-RU" b="1" dirty="0" smtClean="0">
                <a:solidFill>
                  <a:schemeClr val="bg1"/>
                </a:solidFill>
              </a:rPr>
              <a:t> относятся растительные животные, которые питаются растениями</a:t>
            </a:r>
          </a:p>
          <a:p>
            <a:pPr marL="0" indent="0">
              <a:buNone/>
            </a:pPr>
            <a:endParaRPr lang="ru-RU" b="1" i="1" dirty="0" smtClean="0">
              <a:solidFill>
                <a:srgbClr val="FFFF00"/>
              </a:solidFill>
            </a:endParaRPr>
          </a:p>
        </p:txBody>
      </p:sp>
      <p:pic>
        <p:nvPicPr>
          <p:cNvPr id="5" name="Рисунок 4" descr="https://avatars.mds.yandex.net/i?id=a0be896d3a9b1170c8ce73a179066f8fdddaa864-10697630-images-thumbs&amp;n=13"/>
          <p:cNvPicPr/>
          <p:nvPr/>
        </p:nvPicPr>
        <p:blipFill rotWithShape="1">
          <a:blip r:embed="rId2" cstate="print">
            <a:extLst>
              <a:ext uri="{BEBA8EAE-BF5A-486C-A8C5-ECC9F3942E4B}">
                <a14:imgProps xmlns:a14="http://schemas.microsoft.com/office/drawing/2010/main">
                  <a14:imgLayer r:embed="rId3">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flipH="1">
            <a:off x="4788024" y="3789040"/>
            <a:ext cx="4155054" cy="2952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83366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a:solidFill>
                  <a:srgbClr val="00B0F0"/>
                </a:solidFill>
              </a:rPr>
              <a:t>Производители, потребители и разрушители органических веществ</a:t>
            </a:r>
            <a:endParaRPr lang="ru-RU" sz="3200" dirty="0">
              <a:solidFill>
                <a:srgbClr val="00B0F0"/>
              </a:solidFill>
            </a:endParaRPr>
          </a:p>
        </p:txBody>
      </p:sp>
      <p:sp>
        <p:nvSpPr>
          <p:cNvPr id="3" name="Объект 2"/>
          <p:cNvSpPr>
            <a:spLocks noGrp="1"/>
          </p:cNvSpPr>
          <p:nvPr>
            <p:ph sz="half" idx="1"/>
          </p:nvPr>
        </p:nvSpPr>
        <p:spPr/>
        <p:txBody>
          <a:bodyPr>
            <a:noAutofit/>
          </a:bodyPr>
          <a:lstStyle/>
          <a:p>
            <a:pPr marL="0" indent="0">
              <a:buNone/>
            </a:pPr>
            <a:r>
              <a:rPr lang="ru-RU" sz="3600" b="1" i="1" dirty="0" err="1">
                <a:solidFill>
                  <a:srgbClr val="FFFF00"/>
                </a:solidFill>
              </a:rPr>
              <a:t>Консументам</a:t>
            </a:r>
            <a:r>
              <a:rPr lang="ru-RU" sz="3600" b="1" i="1" dirty="0">
                <a:solidFill>
                  <a:srgbClr val="FFFF00"/>
                </a:solidFill>
              </a:rPr>
              <a:t> второго порядка </a:t>
            </a:r>
            <a:r>
              <a:rPr lang="ru-RU" sz="3600" b="1" i="1" dirty="0">
                <a:solidFill>
                  <a:schemeClr val="bg1"/>
                </a:solidFill>
              </a:rPr>
              <a:t>считаются живые организмы которые поедают </a:t>
            </a:r>
            <a:r>
              <a:rPr lang="ru-RU" sz="3600" b="1" i="1" dirty="0" err="1">
                <a:solidFill>
                  <a:schemeClr val="bg1"/>
                </a:solidFill>
              </a:rPr>
              <a:t>консульментов</a:t>
            </a:r>
            <a:r>
              <a:rPr lang="ru-RU" sz="3600" b="1" i="1" dirty="0">
                <a:solidFill>
                  <a:schemeClr val="bg1"/>
                </a:solidFill>
              </a:rPr>
              <a:t>  первого порядка</a:t>
            </a:r>
            <a:endParaRPr lang="ru-RU" sz="3600" b="1" dirty="0">
              <a:solidFill>
                <a:schemeClr val="bg1"/>
              </a:solidFill>
            </a:endParaRPr>
          </a:p>
          <a:p>
            <a:endParaRPr lang="ru-RU" sz="36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16016" y="2021136"/>
            <a:ext cx="2152650" cy="1905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8" name="Picture 4" descr="https://avatars.mds.yandex.net/i?id=11cf2f7f281a99062372c471dfbc4dc62bef45f0-10115282-images-thumbs&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88224" y="4876080"/>
            <a:ext cx="2250249" cy="1800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8" name="Стрелка вниз 7"/>
          <p:cNvSpPr/>
          <p:nvPr/>
        </p:nvSpPr>
        <p:spPr>
          <a:xfrm rot="20283850">
            <a:off x="6715322" y="4005064"/>
            <a:ext cx="576064" cy="792088"/>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137414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200" b="1" dirty="0">
                <a:solidFill>
                  <a:srgbClr val="00B0F0"/>
                </a:solidFill>
              </a:rPr>
              <a:t>Производители, потребители и разрушители органических веществ</a:t>
            </a:r>
            <a:endParaRPr lang="ru-RU" sz="3200" dirty="0">
              <a:solidFill>
                <a:srgbClr val="00B0F0"/>
              </a:solidFill>
            </a:endParaRPr>
          </a:p>
        </p:txBody>
      </p:sp>
      <p:sp>
        <p:nvSpPr>
          <p:cNvPr id="3" name="Объект 2"/>
          <p:cNvSpPr>
            <a:spLocks noGrp="1"/>
          </p:cNvSpPr>
          <p:nvPr>
            <p:ph sz="half" idx="1"/>
          </p:nvPr>
        </p:nvSpPr>
        <p:spPr>
          <a:xfrm>
            <a:off x="323528" y="1556792"/>
            <a:ext cx="4906888" cy="4857403"/>
          </a:xfrm>
        </p:spPr>
        <p:txBody>
          <a:bodyPr>
            <a:noAutofit/>
          </a:bodyPr>
          <a:lstStyle/>
          <a:p>
            <a:pPr marL="0" indent="0">
              <a:buNone/>
            </a:pPr>
            <a:r>
              <a:rPr lang="ru-RU" sz="3600" b="1" dirty="0" smtClean="0">
                <a:solidFill>
                  <a:schemeClr val="bg1"/>
                </a:solidFill>
              </a:rPr>
              <a:t>Мёртвые растительные и животные остатки перерабатывают организмы, которые называют </a:t>
            </a:r>
            <a:r>
              <a:rPr lang="ru-RU" sz="3600" b="1" dirty="0" err="1" smtClean="0">
                <a:solidFill>
                  <a:srgbClr val="FFFF00"/>
                </a:solidFill>
              </a:rPr>
              <a:t>редуцентами</a:t>
            </a:r>
            <a:r>
              <a:rPr lang="ru-RU" sz="3600" b="1" dirty="0" smtClean="0">
                <a:solidFill>
                  <a:srgbClr val="FFFF00"/>
                </a:solidFill>
              </a:rPr>
              <a:t> </a:t>
            </a:r>
            <a:r>
              <a:rPr lang="ru-RU" sz="3600" b="1" dirty="0" smtClean="0">
                <a:solidFill>
                  <a:schemeClr val="bg1"/>
                </a:solidFill>
              </a:rPr>
              <a:t>(от лат. </a:t>
            </a:r>
            <a:r>
              <a:rPr lang="ru-RU" sz="3600" b="1" i="1" dirty="0" err="1" smtClean="0">
                <a:solidFill>
                  <a:schemeClr val="bg1"/>
                </a:solidFill>
              </a:rPr>
              <a:t>редуцентис</a:t>
            </a:r>
            <a:r>
              <a:rPr lang="ru-RU" sz="3600" b="1" i="1" dirty="0" smtClean="0">
                <a:solidFill>
                  <a:schemeClr val="bg1"/>
                </a:solidFill>
              </a:rPr>
              <a:t> – </a:t>
            </a:r>
            <a:r>
              <a:rPr lang="ru-RU" sz="3600" b="1" dirty="0" smtClean="0">
                <a:solidFill>
                  <a:schemeClr val="bg1"/>
                </a:solidFill>
              </a:rPr>
              <a:t>возвращающий)</a:t>
            </a:r>
            <a:endParaRPr lang="ru-RU" sz="3600" b="1" dirty="0">
              <a:solidFill>
                <a:schemeClr val="bg1"/>
              </a:solidFill>
            </a:endParaRPr>
          </a:p>
        </p:txBody>
      </p:sp>
      <p:pic>
        <p:nvPicPr>
          <p:cNvPr id="5" name="Объект 4" descr="https://pibig.info/uploads/posts/2022-12/1670366553_6-pibig-info-p-gribi-rastut-na-dereve-vkontakte-6.jp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284984"/>
            <a:ext cx="4176464" cy="33123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1809473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332657"/>
            <a:ext cx="7772400" cy="792087"/>
          </a:xfrm>
        </p:spPr>
        <p:txBody>
          <a:bodyPr>
            <a:noAutofit/>
          </a:bodyPr>
          <a:lstStyle/>
          <a:p>
            <a:r>
              <a:rPr lang="ru-RU" sz="2800" b="1" dirty="0">
                <a:solidFill>
                  <a:srgbClr val="00B0F0"/>
                </a:solidFill>
              </a:rPr>
              <a:t>Производители, потребители и разрушители органических веществ</a:t>
            </a:r>
            <a:endParaRPr lang="ru-RU" sz="2800" dirty="0">
              <a:solidFill>
                <a:srgbClr val="00B0F0"/>
              </a:solidFill>
            </a:endParaRPr>
          </a:p>
        </p:txBody>
      </p:sp>
      <p:sp>
        <p:nvSpPr>
          <p:cNvPr id="3" name="Подзаголовок 2"/>
          <p:cNvSpPr>
            <a:spLocks noGrp="1"/>
          </p:cNvSpPr>
          <p:nvPr>
            <p:ph type="subTitle" idx="1"/>
          </p:nvPr>
        </p:nvSpPr>
        <p:spPr>
          <a:xfrm>
            <a:off x="1268083" y="1052736"/>
            <a:ext cx="6400800" cy="720080"/>
          </a:xfrm>
        </p:spPr>
        <p:txBody>
          <a:bodyPr>
            <a:normAutofit/>
          </a:bodyPr>
          <a:lstStyle/>
          <a:p>
            <a:r>
              <a:rPr lang="ru-RU" sz="3600" dirty="0" smtClean="0">
                <a:solidFill>
                  <a:srgbClr val="FFFF00"/>
                </a:solidFill>
              </a:rPr>
              <a:t>Круговорот веществ в природе</a:t>
            </a:r>
            <a:endParaRPr lang="ru-RU" sz="3600" dirty="0">
              <a:solidFill>
                <a:srgbClr val="FFFF00"/>
              </a:solidFill>
            </a:endParaRPr>
          </a:p>
        </p:txBody>
      </p:sp>
      <p:pic>
        <p:nvPicPr>
          <p:cNvPr id="2050" name="Picture 2" descr="https://gas-kvas.com/uploads/posts/2023-02/1675566266_gas-kvas-com-p-krugovorot-v-prirode-risunok-zhivotnikh-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54814"/>
            <a:ext cx="6480720" cy="48605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93497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3200" dirty="0" smtClean="0">
                <a:solidFill>
                  <a:srgbClr val="FFFF00"/>
                </a:solidFill>
              </a:rPr>
              <a:t>Подведем итоги</a:t>
            </a:r>
            <a:endParaRPr lang="ru-RU" sz="3200" dirty="0">
              <a:solidFill>
                <a:srgbClr val="FFFF00"/>
              </a:solidFill>
            </a:endParaRPr>
          </a:p>
        </p:txBody>
      </p:sp>
      <p:sp>
        <p:nvSpPr>
          <p:cNvPr id="3" name="Объект 2"/>
          <p:cNvSpPr>
            <a:spLocks noGrp="1"/>
          </p:cNvSpPr>
          <p:nvPr>
            <p:ph idx="1"/>
          </p:nvPr>
        </p:nvSpPr>
        <p:spPr>
          <a:xfrm>
            <a:off x="323528" y="836712"/>
            <a:ext cx="8820472" cy="5904656"/>
          </a:xfrm>
        </p:spPr>
        <p:txBody>
          <a:bodyPr>
            <a:normAutofit fontScale="85000" lnSpcReduction="10000"/>
          </a:bodyPr>
          <a:lstStyle/>
          <a:p>
            <a:pPr>
              <a:buFont typeface="Wingdings" pitchFamily="2" charset="2"/>
              <a:buChar char="Ø"/>
            </a:pPr>
            <a:r>
              <a:rPr lang="ru-RU" b="1" dirty="0" smtClean="0">
                <a:solidFill>
                  <a:schemeClr val="bg1"/>
                </a:solidFill>
              </a:rPr>
              <a:t>1. Природные сообщество – это совокупность живых организмов, обитающих на одной территории находящихся в определённых взаимоотношениях друг с другом.</a:t>
            </a:r>
          </a:p>
          <a:p>
            <a:pPr>
              <a:buFont typeface="Wingdings" pitchFamily="2" charset="2"/>
              <a:buChar char="Ø"/>
            </a:pPr>
            <a:r>
              <a:rPr lang="ru-RU" b="1" dirty="0" smtClean="0">
                <a:solidFill>
                  <a:srgbClr val="FFC000"/>
                </a:solidFill>
              </a:rPr>
              <a:t>2. Виды отношений между организмами:</a:t>
            </a:r>
          </a:p>
          <a:p>
            <a:pPr>
              <a:buFont typeface="Wingdings" pitchFamily="2" charset="2"/>
              <a:buChar char="§"/>
            </a:pPr>
            <a:r>
              <a:rPr lang="ru-RU" b="1" dirty="0" smtClean="0">
                <a:solidFill>
                  <a:srgbClr val="FFC000"/>
                </a:solidFill>
              </a:rPr>
              <a:t>хищничество;</a:t>
            </a:r>
          </a:p>
          <a:p>
            <a:pPr>
              <a:buFont typeface="Wingdings" pitchFamily="2" charset="2"/>
              <a:buChar char="§"/>
            </a:pPr>
            <a:r>
              <a:rPr lang="ru-RU" b="1" dirty="0">
                <a:solidFill>
                  <a:srgbClr val="FF0000"/>
                </a:solidFill>
              </a:rPr>
              <a:t>п</a:t>
            </a:r>
            <a:r>
              <a:rPr lang="ru-RU" b="1" dirty="0" smtClean="0">
                <a:solidFill>
                  <a:srgbClr val="FF0000"/>
                </a:solidFill>
              </a:rPr>
              <a:t>аразитизм;</a:t>
            </a:r>
          </a:p>
          <a:p>
            <a:pPr>
              <a:buFont typeface="Wingdings" pitchFamily="2" charset="2"/>
              <a:buChar char="§"/>
            </a:pPr>
            <a:r>
              <a:rPr lang="ru-RU" b="1" dirty="0">
                <a:solidFill>
                  <a:srgbClr val="FFC000"/>
                </a:solidFill>
              </a:rPr>
              <a:t>к</a:t>
            </a:r>
            <a:r>
              <a:rPr lang="ru-RU" b="1" dirty="0" smtClean="0">
                <a:solidFill>
                  <a:srgbClr val="FFC000"/>
                </a:solidFill>
              </a:rPr>
              <a:t>онкуренция</a:t>
            </a:r>
            <a:r>
              <a:rPr lang="ru-RU" b="1" dirty="0" smtClean="0">
                <a:solidFill>
                  <a:srgbClr val="92D050"/>
                </a:solidFill>
              </a:rPr>
              <a:t>;</a:t>
            </a:r>
          </a:p>
          <a:p>
            <a:pPr>
              <a:buFont typeface="Wingdings" pitchFamily="2" charset="2"/>
              <a:buChar char="§"/>
            </a:pPr>
            <a:r>
              <a:rPr lang="ru-RU" b="1" dirty="0">
                <a:solidFill>
                  <a:srgbClr val="FF0000"/>
                </a:solidFill>
              </a:rPr>
              <a:t>с</a:t>
            </a:r>
            <a:r>
              <a:rPr lang="ru-RU" b="1" dirty="0" smtClean="0">
                <a:solidFill>
                  <a:srgbClr val="FF0000"/>
                </a:solidFill>
              </a:rPr>
              <a:t>имбиоз.</a:t>
            </a:r>
          </a:p>
          <a:p>
            <a:pPr>
              <a:buFont typeface="Wingdings" pitchFamily="2" charset="2"/>
              <a:buChar char="Ø"/>
            </a:pPr>
            <a:r>
              <a:rPr lang="ru-RU" b="1" dirty="0" smtClean="0">
                <a:solidFill>
                  <a:schemeClr val="bg1"/>
                </a:solidFill>
              </a:rPr>
              <a:t>3. </a:t>
            </a:r>
            <a:r>
              <a:rPr lang="ru-RU" b="1" dirty="0">
                <a:solidFill>
                  <a:schemeClr val="bg1"/>
                </a:solidFill>
              </a:rPr>
              <a:t>Существуют отношения, безразличные для одного организма и полезные или вредные для другого</a:t>
            </a:r>
            <a:r>
              <a:rPr lang="ru-RU" b="1" dirty="0" smtClean="0">
                <a:solidFill>
                  <a:schemeClr val="bg1"/>
                </a:solidFill>
              </a:rPr>
              <a:t>.</a:t>
            </a:r>
          </a:p>
          <a:p>
            <a:pPr>
              <a:buFont typeface="Wingdings" pitchFamily="2" charset="2"/>
              <a:buChar char="Ø"/>
            </a:pPr>
            <a:r>
              <a:rPr lang="ru-RU" b="1" dirty="0" smtClean="0">
                <a:solidFill>
                  <a:srgbClr val="FFC000"/>
                </a:solidFill>
              </a:rPr>
              <a:t>4. Любое природное сообщество может долго существовать тогда, когда в нём есть </a:t>
            </a:r>
            <a:r>
              <a:rPr lang="ru-RU" b="1" dirty="0" smtClean="0">
                <a:solidFill>
                  <a:srgbClr val="FF0000"/>
                </a:solidFill>
              </a:rPr>
              <a:t>продуценты, </a:t>
            </a:r>
            <a:r>
              <a:rPr lang="ru-RU" b="1" dirty="0" err="1" smtClean="0">
                <a:solidFill>
                  <a:srgbClr val="FF0000"/>
                </a:solidFill>
              </a:rPr>
              <a:t>консументы</a:t>
            </a:r>
            <a:r>
              <a:rPr lang="ru-RU" b="1" dirty="0" smtClean="0">
                <a:solidFill>
                  <a:srgbClr val="FF0000"/>
                </a:solidFill>
              </a:rPr>
              <a:t> и </a:t>
            </a:r>
            <a:r>
              <a:rPr lang="ru-RU" b="1" dirty="0" err="1" smtClean="0">
                <a:solidFill>
                  <a:srgbClr val="FF0000"/>
                </a:solidFill>
              </a:rPr>
              <a:t>редуценты</a:t>
            </a:r>
            <a:endParaRPr lang="ru-RU" b="1" dirty="0">
              <a:solidFill>
                <a:srgbClr val="FF0000"/>
              </a:solidFill>
            </a:endParaRPr>
          </a:p>
          <a:p>
            <a:pPr>
              <a:buFont typeface="Wingdings" pitchFamily="2" charset="2"/>
              <a:buChar char="Ø"/>
            </a:pPr>
            <a:endParaRPr lang="ru-RU" dirty="0" smtClean="0">
              <a:solidFill>
                <a:schemeClr val="bg1"/>
              </a:solidFill>
            </a:endParaRPr>
          </a:p>
          <a:p>
            <a:pPr>
              <a:buFont typeface="Wingdings" pitchFamily="2" charset="2"/>
              <a:buChar char="§"/>
            </a:pPr>
            <a:endParaRPr lang="ru-RU" dirty="0" smtClean="0">
              <a:solidFill>
                <a:srgbClr val="FFC000"/>
              </a:solidFill>
            </a:endParaRPr>
          </a:p>
          <a:p>
            <a:pPr>
              <a:buFont typeface="Wingdings" pitchFamily="2" charset="2"/>
              <a:buChar char="§"/>
            </a:pPr>
            <a:endParaRPr lang="ru-RU" dirty="0">
              <a:solidFill>
                <a:srgbClr val="92D050"/>
              </a:solidFill>
            </a:endParaRPr>
          </a:p>
        </p:txBody>
      </p:sp>
    </p:spTree>
    <p:extLst>
      <p:ext uri="{BB962C8B-B14F-4D97-AF65-F5344CB8AC3E}">
        <p14:creationId xmlns:p14="http://schemas.microsoft.com/office/powerpoint/2010/main" val="20862189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00B0F0"/>
                </a:solidFill>
              </a:rPr>
              <a:t>Домашнее задание </a:t>
            </a:r>
            <a:endParaRPr lang="ru-RU" b="1" dirty="0">
              <a:solidFill>
                <a:srgbClr val="00B0F0"/>
              </a:solidFill>
            </a:endParaRPr>
          </a:p>
        </p:txBody>
      </p:sp>
      <p:sp>
        <p:nvSpPr>
          <p:cNvPr id="3" name="Объект 2"/>
          <p:cNvSpPr>
            <a:spLocks noGrp="1"/>
          </p:cNvSpPr>
          <p:nvPr>
            <p:ph idx="1"/>
          </p:nvPr>
        </p:nvSpPr>
        <p:spPr>
          <a:blipFill>
            <a:blip r:embed="rId2"/>
            <a:tile tx="0" ty="0" sx="100000" sy="100000" flip="none" algn="tl"/>
          </a:blipFill>
        </p:spPr>
        <p:txBody>
          <a:bodyPr>
            <a:normAutofit/>
          </a:bodyPr>
          <a:lstStyle/>
          <a:p>
            <a:r>
              <a:rPr lang="ru-RU" sz="4800" dirty="0" smtClean="0"/>
              <a:t>Параграф 21</a:t>
            </a:r>
          </a:p>
          <a:p>
            <a:r>
              <a:rPr lang="ru-RU" sz="4800" dirty="0" smtClean="0"/>
              <a:t>Письменно в тетради ответить на вопросы 6 </a:t>
            </a:r>
            <a:endParaRPr lang="ru-RU" sz="4800" dirty="0"/>
          </a:p>
        </p:txBody>
      </p:sp>
      <p:pic>
        <p:nvPicPr>
          <p:cNvPr id="4" name="Рисунок 3" descr="https://gas-kvas.com/grafic/uploads/posts/2023-10/1696510058_gas-kvas-com-p-kartinki-los-1.jpg"/>
          <p:cNvPicPr/>
          <p:nvPr/>
        </p:nvPicPr>
        <p:blipFill>
          <a:blip r:embed="rId3" cstate="print">
            <a:extLst>
              <a:ext uri="{BEBA8EAE-BF5A-486C-A8C5-ECC9F3942E4B}">
                <a14:imgProps xmlns:a14="http://schemas.microsoft.com/office/drawing/2010/main">
                  <a14:imgLayer r:embed="rId4">
                    <a14:imgEffect>
                      <a14:backgroundRemoval t="9961" b="93555" l="10000" r="90000"/>
                    </a14:imgEffect>
                  </a14:imgLayer>
                </a14:imgProps>
              </a:ext>
              <a:ext uri="{28A0092B-C50C-407E-A947-70E740481C1C}">
                <a14:useLocalDpi xmlns:a14="http://schemas.microsoft.com/office/drawing/2010/main" val="0"/>
              </a:ext>
            </a:extLst>
          </a:blip>
          <a:srcRect/>
          <a:stretch>
            <a:fillRect/>
          </a:stretch>
        </p:blipFill>
        <p:spPr bwMode="auto">
          <a:xfrm>
            <a:off x="107504" y="3501008"/>
            <a:ext cx="3312370" cy="3382398"/>
          </a:xfrm>
          <a:prstGeom prst="rect">
            <a:avLst/>
          </a:prstGeom>
          <a:noFill/>
          <a:ln>
            <a:noFill/>
          </a:ln>
        </p:spPr>
      </p:pic>
      <p:pic>
        <p:nvPicPr>
          <p:cNvPr id="5" name="Рисунок 4" descr="https://avatars.mds.yandex.net/i?id=a0be896d3a9b1170c8ce73a179066f8fdddaa864-10697630-images-thumbs&amp;n=13"/>
          <p:cNvPicPr/>
          <p:nvPr/>
        </p:nvPicPr>
        <p:blipFill rotWithShape="1">
          <a:blip r:embed="rId5" cstate="print">
            <a:extLst>
              <a:ext uri="{BEBA8EAE-BF5A-486C-A8C5-ECC9F3942E4B}">
                <a14:imgProps xmlns:a14="http://schemas.microsoft.com/office/drawing/2010/main">
                  <a14:imgLayer r:embed="rId6">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flipH="1">
            <a:off x="7773023" y="5877271"/>
            <a:ext cx="1370976" cy="98072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40634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Autofit/>
          </a:bodyPr>
          <a:lstStyle/>
          <a:p>
            <a:r>
              <a:rPr lang="ru-RU" sz="3600" b="1" dirty="0">
                <a:solidFill>
                  <a:srgbClr val="00B0F0"/>
                </a:solidFill>
              </a:rPr>
              <a:t>Что такое природные сообщества?</a:t>
            </a:r>
            <a:endParaRPr lang="ru-RU" sz="3600" dirty="0">
              <a:solidFill>
                <a:srgbClr val="00B0F0"/>
              </a:solidFill>
            </a:endParaRPr>
          </a:p>
        </p:txBody>
      </p:sp>
      <p:sp>
        <p:nvSpPr>
          <p:cNvPr id="3" name="Объект 2"/>
          <p:cNvSpPr>
            <a:spLocks noGrp="1"/>
          </p:cNvSpPr>
          <p:nvPr>
            <p:ph idx="1"/>
          </p:nvPr>
        </p:nvSpPr>
        <p:spPr>
          <a:xfrm>
            <a:off x="251520" y="836712"/>
            <a:ext cx="8712968" cy="5760640"/>
          </a:xfrm>
        </p:spPr>
        <p:txBody>
          <a:bodyPr/>
          <a:lstStyle/>
          <a:p>
            <a:pPr algn="ctr"/>
            <a:r>
              <a:rPr lang="ru-RU" b="1" dirty="0">
                <a:solidFill>
                  <a:schemeClr val="bg1"/>
                </a:solidFill>
              </a:rPr>
              <a:t>РАСТЕНИЯ ЕЛОВОГО </a:t>
            </a:r>
            <a:r>
              <a:rPr lang="ru-RU" b="1" dirty="0" smtClean="0">
                <a:solidFill>
                  <a:schemeClr val="bg1"/>
                </a:solidFill>
              </a:rPr>
              <a:t>ЛЕСА</a:t>
            </a:r>
          </a:p>
          <a:p>
            <a:pPr marL="0" indent="0" algn="ctr">
              <a:buNone/>
            </a:pPr>
            <a:r>
              <a:rPr lang="ru-RU" b="1" dirty="0" smtClean="0">
                <a:solidFill>
                  <a:srgbClr val="FFFF00"/>
                </a:solidFill>
              </a:rPr>
              <a:t>ТРАВЫ</a:t>
            </a:r>
          </a:p>
          <a:p>
            <a:pPr marL="0" indent="0">
              <a:buNone/>
            </a:pPr>
            <a:r>
              <a:rPr lang="ru-RU" sz="2400" b="1" dirty="0" smtClean="0">
                <a:solidFill>
                  <a:schemeClr val="bg1"/>
                </a:solidFill>
              </a:rPr>
              <a:t>         КИСЛИЦА                 ПЕЧЁНОЧНИК                  ЛАНДЫШ</a:t>
            </a:r>
          </a:p>
          <a:p>
            <a:pPr marL="0" indent="0">
              <a:buNone/>
            </a:pPr>
            <a:endParaRPr lang="ru-RU" b="1" dirty="0">
              <a:solidFill>
                <a:schemeClr val="bg1"/>
              </a:solidFill>
            </a:endParaRPr>
          </a:p>
          <a:p>
            <a:pPr marL="0" indent="0">
              <a:buNone/>
            </a:pPr>
            <a:endParaRPr lang="ru-RU" b="1" dirty="0" smtClean="0">
              <a:solidFill>
                <a:schemeClr val="bg1"/>
              </a:solidFill>
            </a:endParaRPr>
          </a:p>
          <a:p>
            <a:pPr marL="0" indent="0">
              <a:buNone/>
            </a:pPr>
            <a:endParaRPr lang="ru-RU" b="1" dirty="0" smtClean="0">
              <a:solidFill>
                <a:schemeClr val="bg1"/>
              </a:solidFill>
            </a:endParaRPr>
          </a:p>
          <a:p>
            <a:pPr marL="0" indent="0" algn="ctr">
              <a:buNone/>
            </a:pPr>
            <a:r>
              <a:rPr lang="ru-RU" b="1" dirty="0" smtClean="0">
                <a:solidFill>
                  <a:srgbClr val="FFFF00"/>
                </a:solidFill>
              </a:rPr>
              <a:t>ПОПОРОТНИКИ, МХИ</a:t>
            </a:r>
          </a:p>
          <a:p>
            <a:pPr marL="0" indent="0">
              <a:buNone/>
            </a:pPr>
            <a:endParaRPr lang="ru-RU" b="1" dirty="0" smtClean="0">
              <a:solidFill>
                <a:srgbClr val="FF0000"/>
              </a:solidFill>
            </a:endParaRPr>
          </a:p>
          <a:p>
            <a:pPr marL="0" indent="0">
              <a:buNone/>
            </a:pPr>
            <a:endParaRPr lang="ru-RU" b="1" dirty="0" smtClean="0">
              <a:solidFill>
                <a:srgbClr val="FF0000"/>
              </a:solidFill>
            </a:endParaRPr>
          </a:p>
          <a:p>
            <a:pPr marL="0" indent="0" algn="ctr">
              <a:buNone/>
            </a:pPr>
            <a:endParaRPr lang="ru-RU" b="1" dirty="0">
              <a:solidFill>
                <a:srgbClr val="FF0000"/>
              </a:solidFill>
            </a:endParaRPr>
          </a:p>
          <a:p>
            <a:pPr algn="ctr"/>
            <a:endParaRPr lang="ru-R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788" y="2492896"/>
            <a:ext cx="2249487" cy="1689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101" name="Picture 5" descr="https://pro-dachnikov.com/uploads/posts/2021-11/1637385443_35-pro-dachnikov-com-p-pechenochnitsa-sinyaya-makhrovaya-foto-4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36"/>
          <a:stretch/>
        </p:blipFill>
        <p:spPr bwMode="auto">
          <a:xfrm>
            <a:off x="3203848" y="2492896"/>
            <a:ext cx="2371500" cy="16891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103" name="Picture 7" descr="https://avatars.mds.yandex.net/i?id=ac56e1bc45abd2458372a7a3fd5425e1_l-4114739-images-thumbs&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0735" y="2527354"/>
            <a:ext cx="2232248" cy="16118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10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9352" y="4924768"/>
            <a:ext cx="2571342" cy="17082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4924768"/>
            <a:ext cx="2196411" cy="17966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2" name="Рисунок 11" descr="https://mikelane81.files.wordpress.com/2014/10/great-spotted-woodpecker-e7725.jpg"/>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516538" y="878244"/>
            <a:ext cx="1008112" cy="720080"/>
          </a:xfrm>
          <a:prstGeom prst="rect">
            <a:avLst/>
          </a:prstGeom>
          <a:noFill/>
          <a:ln>
            <a:noFill/>
          </a:ln>
          <a:extLst>
            <a:ext uri="{53640926-AAD7-44D8-BBD7-CCE9431645EC}">
              <a14:shadowObscured xmlns:a14="http://schemas.microsoft.com/office/drawing/2010/main"/>
            </a:ext>
          </a:extLst>
        </p:spPr>
      </p:pic>
      <p:pic>
        <p:nvPicPr>
          <p:cNvPr id="13"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594952" y="87824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916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Autofit/>
          </a:bodyPr>
          <a:lstStyle/>
          <a:p>
            <a:r>
              <a:rPr lang="ru-RU" sz="3200" b="1" dirty="0">
                <a:solidFill>
                  <a:srgbClr val="00B0F0"/>
                </a:solidFill>
              </a:rPr>
              <a:t>Что такое природные сообщества?</a:t>
            </a:r>
            <a:endParaRPr lang="ru-RU" sz="3200" dirty="0">
              <a:solidFill>
                <a:srgbClr val="00B0F0"/>
              </a:solidFill>
            </a:endParaRPr>
          </a:p>
        </p:txBody>
      </p:sp>
      <p:sp>
        <p:nvSpPr>
          <p:cNvPr id="3" name="Объект 2"/>
          <p:cNvSpPr>
            <a:spLocks noGrp="1"/>
          </p:cNvSpPr>
          <p:nvPr>
            <p:ph idx="1"/>
          </p:nvPr>
        </p:nvSpPr>
        <p:spPr>
          <a:xfrm>
            <a:off x="179512" y="908720"/>
            <a:ext cx="8784976" cy="5760640"/>
          </a:xfrm>
        </p:spPr>
        <p:txBody>
          <a:bodyPr/>
          <a:lstStyle/>
          <a:p>
            <a:pPr marL="0" indent="0" algn="ctr">
              <a:buNone/>
            </a:pPr>
            <a:r>
              <a:rPr lang="ru-RU" sz="2800" b="1" dirty="0" smtClean="0">
                <a:solidFill>
                  <a:schemeClr val="bg1"/>
                </a:solidFill>
              </a:rPr>
              <a:t>ЖИВОТНЫЕ ЕЛОВОГО ЛЕСА</a:t>
            </a:r>
          </a:p>
          <a:p>
            <a:pPr marL="0" indent="0" algn="ctr">
              <a:buNone/>
            </a:pPr>
            <a:r>
              <a:rPr lang="ru-RU" b="1" dirty="0" smtClean="0">
                <a:solidFill>
                  <a:srgbClr val="FFFF00"/>
                </a:solidFill>
              </a:rPr>
              <a:t>НАСЕКОМЫЕ</a:t>
            </a:r>
          </a:p>
          <a:p>
            <a:pPr marL="0" indent="0">
              <a:buNone/>
            </a:pPr>
            <a:r>
              <a:rPr lang="ru-RU" sz="2400" b="1" dirty="0" smtClean="0">
                <a:solidFill>
                  <a:schemeClr val="bg1"/>
                </a:solidFill>
              </a:rPr>
              <a:t>ДОЖДИВОЙ ЧЕРВЬ              МУРАВЬИ                        ЖУЖЕЛИЦА</a:t>
            </a:r>
          </a:p>
          <a:p>
            <a:pPr marL="0" indent="0">
              <a:buNone/>
            </a:pPr>
            <a:endParaRPr lang="ru-RU" sz="2400" b="1" dirty="0">
              <a:solidFill>
                <a:schemeClr val="bg1"/>
              </a:solidFill>
            </a:endParaRPr>
          </a:p>
          <a:p>
            <a:pPr marL="0" indent="0" algn="ctr">
              <a:buNone/>
            </a:pPr>
            <a:endParaRPr lang="ru-RU" sz="2400" b="1" dirty="0">
              <a:solidFill>
                <a:schemeClr val="bg1"/>
              </a:solidFill>
            </a:endParaRPr>
          </a:p>
          <a:p>
            <a:pPr marL="0" indent="0" algn="ctr">
              <a:buNone/>
            </a:pPr>
            <a:endParaRPr lang="ru-RU" sz="2400" b="1" dirty="0" smtClean="0">
              <a:solidFill>
                <a:schemeClr val="bg1"/>
              </a:solidFill>
            </a:endParaRPr>
          </a:p>
          <a:p>
            <a:pPr marL="0" indent="0" algn="ctr">
              <a:buNone/>
            </a:pPr>
            <a:endParaRPr lang="ru-RU" sz="2400" b="1" dirty="0">
              <a:solidFill>
                <a:schemeClr val="bg1"/>
              </a:solidFill>
            </a:endParaRPr>
          </a:p>
          <a:p>
            <a:pPr marL="0" indent="0">
              <a:buNone/>
            </a:pPr>
            <a:r>
              <a:rPr lang="ru-RU" sz="2400" b="1" dirty="0" smtClean="0">
                <a:solidFill>
                  <a:srgbClr val="FFFF00"/>
                </a:solidFill>
              </a:rPr>
              <a:t>                    ПТИЦЫ                                            МЛЕКОПИТАЮЩИЕ</a:t>
            </a:r>
          </a:p>
          <a:p>
            <a:pPr marL="0" indent="0">
              <a:buNone/>
            </a:pPr>
            <a:r>
              <a:rPr lang="ru-RU" sz="2400" b="1" dirty="0" smtClean="0">
                <a:solidFill>
                  <a:schemeClr val="bg1"/>
                </a:solidFill>
              </a:rPr>
              <a:t>КЛЁСТ- ЕЛОВНИК       ДЯТЕЛ                     ЛОСЬ                МЕДВЕДИ</a:t>
            </a:r>
          </a:p>
          <a:p>
            <a:pPr marL="0" indent="0" algn="ctr">
              <a:buNone/>
            </a:pPr>
            <a:endParaRPr lang="ru-RU" b="1" dirty="0" smtClean="0">
              <a:solidFill>
                <a:srgbClr val="FF0000"/>
              </a:solidFill>
            </a:endParaRPr>
          </a:p>
          <a:p>
            <a:pPr marL="0" indent="0" algn="ctr">
              <a:buNone/>
            </a:pPr>
            <a:r>
              <a:rPr lang="ru-RU" b="1" dirty="0" smtClean="0">
                <a:solidFill>
                  <a:srgbClr val="FF0000"/>
                </a:solidFill>
              </a:rPr>
              <a:t> </a:t>
            </a:r>
          </a:p>
        </p:txBody>
      </p:sp>
      <p:pic>
        <p:nvPicPr>
          <p:cNvPr id="5122" name="Picture 2" descr="https://avatars.dzeninfra.ru/get-zen_doc/5232749/pub_62c5e8f510af0268f5892d43_62c5e903b1551267537a637b/scale_12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771" y="2564904"/>
            <a:ext cx="2304256" cy="15391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4" name="Picture 4" descr="https://grizun-off.ru/wp-content/uploads/9/7/b/97b366f8553e475fc100de32c690fc6e.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117"/>
          <a:stretch/>
        </p:blipFill>
        <p:spPr bwMode="auto">
          <a:xfrm>
            <a:off x="3319720" y="2564904"/>
            <a:ext cx="2343021" cy="15451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6" name="Picture 6" descr="Жук жужелица Садовая"/>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1" t="11709" r="14443" b="6213"/>
          <a:stretch/>
        </p:blipFill>
        <p:spPr bwMode="auto">
          <a:xfrm>
            <a:off x="6300192" y="2539304"/>
            <a:ext cx="2448272" cy="15707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Рисунок 6"/>
          <p:cNvPicPr/>
          <p:nvPr/>
        </p:nvPicPr>
        <p:blipFill rotWithShape="1">
          <a:blip r:embed="rId5"/>
          <a:srcRect l="36805" t="43404" r="55979" b="48206"/>
          <a:stretch/>
        </p:blipFill>
        <p:spPr bwMode="auto">
          <a:xfrm>
            <a:off x="157237" y="5445224"/>
            <a:ext cx="1789430" cy="1296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8" name="Рисунок 7"/>
          <p:cNvPicPr/>
          <p:nvPr/>
        </p:nvPicPr>
        <p:blipFill rotWithShape="1">
          <a:blip r:embed="rId5"/>
          <a:srcRect l="44933" t="43404" r="47156" b="48206"/>
          <a:stretch/>
        </p:blipFill>
        <p:spPr bwMode="auto">
          <a:xfrm>
            <a:off x="2339752" y="5442520"/>
            <a:ext cx="2315026" cy="1296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512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4111" y="5442520"/>
            <a:ext cx="1610361" cy="12882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5453080"/>
            <a:ext cx="2293152" cy="12882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2" name="Рисунок 11" descr="https://mikelane81.files.wordpress.com/2014/10/great-spotted-woodpecker-e7725.jpg"/>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516538" y="878244"/>
            <a:ext cx="1008112" cy="720080"/>
          </a:xfrm>
          <a:prstGeom prst="rect">
            <a:avLst/>
          </a:prstGeom>
          <a:noFill/>
          <a:ln>
            <a:noFill/>
          </a:ln>
          <a:extLst>
            <a:ext uri="{53640926-AAD7-44D8-BBD7-CCE9431645EC}">
              <a14:shadowObscured xmlns:a14="http://schemas.microsoft.com/office/drawing/2010/main"/>
            </a:ext>
          </a:extLst>
        </p:spPr>
      </p:pic>
      <p:pic>
        <p:nvPicPr>
          <p:cNvPr id="1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594952" y="87824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2508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Autofit/>
          </a:bodyPr>
          <a:lstStyle/>
          <a:p>
            <a:r>
              <a:rPr lang="ru-RU" sz="3200" b="1" dirty="0">
                <a:solidFill>
                  <a:srgbClr val="00B0F0"/>
                </a:solidFill>
              </a:rPr>
              <a:t>Что такое природные сообщества?</a:t>
            </a:r>
            <a:endParaRPr lang="ru-RU" sz="3200" dirty="0">
              <a:solidFill>
                <a:srgbClr val="00B0F0"/>
              </a:solidFill>
            </a:endParaRPr>
          </a:p>
        </p:txBody>
      </p:sp>
      <p:sp>
        <p:nvSpPr>
          <p:cNvPr id="3" name="Объект 2"/>
          <p:cNvSpPr>
            <a:spLocks noGrp="1"/>
          </p:cNvSpPr>
          <p:nvPr>
            <p:ph idx="1"/>
          </p:nvPr>
        </p:nvSpPr>
        <p:spPr>
          <a:xfrm>
            <a:off x="212516" y="764704"/>
            <a:ext cx="8712968" cy="5904656"/>
          </a:xfrm>
        </p:spPr>
        <p:txBody>
          <a:bodyPr/>
          <a:lstStyle/>
          <a:p>
            <a:pPr marL="0" indent="0" algn="ctr">
              <a:buNone/>
            </a:pPr>
            <a:r>
              <a:rPr lang="ru-RU" sz="2800" b="1" dirty="0" smtClean="0">
                <a:solidFill>
                  <a:schemeClr val="bg1"/>
                </a:solidFill>
              </a:rPr>
              <a:t>ЖИВОТНЫЕ ЕЛОВОГО ЛЕСА</a:t>
            </a:r>
          </a:p>
          <a:p>
            <a:pPr marL="0" indent="0" algn="ctr">
              <a:buNone/>
            </a:pPr>
            <a:r>
              <a:rPr lang="ru-RU" b="1" dirty="0" smtClean="0">
                <a:solidFill>
                  <a:srgbClr val="FF0000"/>
                </a:solidFill>
              </a:rPr>
              <a:t>ГРИБЫ</a:t>
            </a:r>
          </a:p>
          <a:p>
            <a:pPr marL="0" indent="0">
              <a:buNone/>
            </a:pPr>
            <a:r>
              <a:rPr lang="ru-RU" sz="2400" b="1" dirty="0" smtClean="0">
                <a:solidFill>
                  <a:schemeClr val="bg1"/>
                </a:solidFill>
              </a:rPr>
              <a:t>БЕЛЫЙ ГРИБ                  ЛИСИЧКИ                        МУХОМОР</a:t>
            </a: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buNone/>
            </a:pPr>
            <a:endParaRPr lang="ru-RU" sz="2400" b="1" dirty="0">
              <a:solidFill>
                <a:schemeClr val="bg1"/>
              </a:solidFill>
            </a:endParaRPr>
          </a:p>
          <a:p>
            <a:pPr marL="0" indent="0">
              <a:buNone/>
            </a:pPr>
            <a:endParaRPr lang="ru-RU" sz="2400" b="1" dirty="0" smtClean="0">
              <a:solidFill>
                <a:schemeClr val="bg1"/>
              </a:solidFill>
            </a:endParaRPr>
          </a:p>
          <a:p>
            <a:pPr marL="0" indent="0" algn="ctr">
              <a:buNone/>
            </a:pPr>
            <a:r>
              <a:rPr lang="ru-RU" b="1" dirty="0" smtClean="0">
                <a:solidFill>
                  <a:srgbClr val="FF0000"/>
                </a:solidFill>
              </a:rPr>
              <a:t>БАКТЕРИИ</a:t>
            </a:r>
          </a:p>
          <a:p>
            <a:pPr marL="0" indent="0">
              <a:buNone/>
            </a:pPr>
            <a:r>
              <a:rPr lang="ru-RU" sz="2400" b="1" dirty="0" smtClean="0">
                <a:solidFill>
                  <a:schemeClr val="bg1"/>
                </a:solidFill>
              </a:rPr>
              <a:t>СТАФИЛОКОКК                                                     СИБИРСКАЯ ЯЗВА</a:t>
            </a:r>
          </a:p>
          <a:p>
            <a:pPr marL="0" indent="0" algn="ctr">
              <a:buNone/>
            </a:pPr>
            <a:endParaRPr lang="ru-RU" sz="2400" b="1" dirty="0" smtClean="0">
              <a:solidFill>
                <a:srgbClr val="FF0000"/>
              </a:solidFill>
            </a:endParaRPr>
          </a:p>
          <a:p>
            <a:pPr marL="0" indent="0" algn="ctr">
              <a:buNone/>
            </a:pPr>
            <a:endParaRPr lang="ru-RU" b="1" dirty="0" smtClean="0">
              <a:solidFill>
                <a:schemeClr val="bg1"/>
              </a:solidFill>
            </a:endParaRPr>
          </a:p>
          <a:p>
            <a:endParaRPr lang="ru-RU" dirty="0"/>
          </a:p>
        </p:txBody>
      </p:sp>
      <p:pic>
        <p:nvPicPr>
          <p:cNvPr id="6149" name="Picture 5" descr="https://kipmu.ru/wp-content/uploads/borovi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83" t="25523" r="45483" b="13798"/>
          <a:stretch/>
        </p:blipFill>
        <p:spPr bwMode="auto">
          <a:xfrm>
            <a:off x="465107" y="2560647"/>
            <a:ext cx="1589049" cy="14377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51" name="Picture 7" descr="https://kadet39.ru/wp-content/uploads/1/f/1/1f16f9c92b23f398a5b4f99c8e17d9d9.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494" y="2594216"/>
            <a:ext cx="1872208" cy="14041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153" name="Picture 9" descr="https://muhomorchik.com/wp-content/uploads/2023/02/bacground-0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363"/>
          <a:stretch/>
        </p:blipFill>
        <p:spPr bwMode="auto">
          <a:xfrm>
            <a:off x="6034163" y="2726776"/>
            <a:ext cx="1891000" cy="13191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 name="Рисунок 9"/>
          <p:cNvPicPr/>
          <p:nvPr/>
        </p:nvPicPr>
        <p:blipFill rotWithShape="1">
          <a:blip r:embed="rId5"/>
          <a:srcRect l="36692" t="43002" r="55734" b="47781"/>
          <a:stretch/>
        </p:blipFill>
        <p:spPr bwMode="auto">
          <a:xfrm>
            <a:off x="323528" y="5301208"/>
            <a:ext cx="2088232" cy="10857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12" name="Рисунок 11"/>
          <p:cNvPicPr/>
          <p:nvPr/>
        </p:nvPicPr>
        <p:blipFill rotWithShape="1">
          <a:blip r:embed="rId5"/>
          <a:srcRect l="44745" t="43732" r="47476" b="48501"/>
          <a:stretch/>
        </p:blipFill>
        <p:spPr bwMode="auto">
          <a:xfrm>
            <a:off x="5868144" y="5306884"/>
            <a:ext cx="2603408" cy="10801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53640926-AAD7-44D8-BBD7-CCE9431645EC}">
              <a14:shadowObscured xmlns:a14="http://schemas.microsoft.com/office/drawing/2010/main"/>
            </a:ext>
          </a:extLst>
        </p:spPr>
      </p:pic>
      <p:pic>
        <p:nvPicPr>
          <p:cNvPr id="14" name="Рисунок 13" descr="https://mikelane81.files.wordpress.com/2014/10/great-spotted-woodpecker-e7725.jpg"/>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516538" y="878244"/>
            <a:ext cx="1008112" cy="720080"/>
          </a:xfrm>
          <a:prstGeom prst="rect">
            <a:avLst/>
          </a:prstGeom>
          <a:noFill/>
          <a:ln>
            <a:noFill/>
          </a:ln>
          <a:extLst>
            <a:ext uri="{53640926-AAD7-44D8-BBD7-CCE9431645EC}">
              <a14:shadowObscured xmlns:a14="http://schemas.microsoft.com/office/drawing/2010/main"/>
            </a:ext>
          </a:extLst>
        </p:spPr>
      </p:pic>
      <p:pic>
        <p:nvPicPr>
          <p:cNvPr id="1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7594952" y="878244"/>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descr="https://avatars.mds.yandex.net/i?id=5595bc74f85c089b68a05f4cd2be2464b9d92f6f-4827005-images-thumbs&amp;n=13"/>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30608" t="17812" r="31656" b="25000"/>
          <a:stretch/>
        </p:blipFill>
        <p:spPr bwMode="auto">
          <a:xfrm>
            <a:off x="7859484" y="3717032"/>
            <a:ext cx="1224136" cy="1080120"/>
          </a:xfrm>
          <a:prstGeom prst="rect">
            <a:avLst/>
          </a:prstGeom>
          <a:noFill/>
          <a:ln>
            <a:noFill/>
          </a:ln>
          <a:extLst>
            <a:ext uri="{53640926-AAD7-44D8-BBD7-CCE9431645EC}">
              <a14:shadowObscured xmlns:a14="http://schemas.microsoft.com/office/drawing/2010/main"/>
            </a:ext>
          </a:extLst>
        </p:spPr>
      </p:pic>
      <p:pic>
        <p:nvPicPr>
          <p:cNvPr id="17" name="Рисунок 16" descr="https://kadet39.ru/wp-content/uploads/1/f/1/1f16f9c92b23f398a5b4f99c8e17d9d9.jpeg"/>
          <p:cNvPicPr/>
          <p:nvPr/>
        </p:nvPicPr>
        <p:blipFill rotWithShape="1">
          <a:blip r:embed="rId11" cstate="print">
            <a:extLst>
              <a:ext uri="{BEBA8EAE-BF5A-486C-A8C5-ECC9F3942E4B}">
                <a14:imgProps xmlns:a14="http://schemas.microsoft.com/office/drawing/2010/main">
                  <a14:imgLayer r:embed="rId12">
                    <a14:imgEffect>
                      <a14:backgroundRemoval t="10000" b="90000" l="5703" r="97266"/>
                    </a14:imgEffect>
                  </a14:imgLayer>
                </a14:imgProps>
              </a:ext>
              <a:ext uri="{28A0092B-C50C-407E-A947-70E740481C1C}">
                <a14:useLocalDpi xmlns:a14="http://schemas.microsoft.com/office/drawing/2010/main" val="0"/>
              </a:ext>
            </a:extLst>
          </a:blip>
          <a:srcRect l="5688" t="21857" r="7574" b="20302"/>
          <a:stretch/>
        </p:blipFill>
        <p:spPr bwMode="auto">
          <a:xfrm>
            <a:off x="4800453" y="6153131"/>
            <a:ext cx="615022" cy="259987"/>
          </a:xfrm>
          <a:prstGeom prst="rect">
            <a:avLst/>
          </a:prstGeom>
          <a:noFill/>
          <a:ln>
            <a:noFill/>
          </a:ln>
        </p:spPr>
      </p:pic>
      <p:pic>
        <p:nvPicPr>
          <p:cNvPr id="615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1427" y="6450504"/>
            <a:ext cx="506413"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53827" y="6602904"/>
            <a:ext cx="506413" cy="28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descr="https://muhomorchik.com/wp-content/uploads/2023/02/bacground-03.jpg"/>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42210" b="13636"/>
          <a:stretch/>
        </p:blipFill>
        <p:spPr bwMode="auto">
          <a:xfrm>
            <a:off x="71499" y="6602269"/>
            <a:ext cx="504058" cy="281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9347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rotWithShape="1">
          <a:blip r:embed="rId2"/>
          <a:srcRect l="9616" t="45325" r="58332" b="26740"/>
          <a:stretch/>
        </p:blipFill>
        <p:spPr bwMode="auto">
          <a:xfrm>
            <a:off x="0" y="1817440"/>
            <a:ext cx="9144000" cy="5040560"/>
          </a:xfrm>
          <a:prstGeom prst="rect">
            <a:avLst/>
          </a:prstGeom>
          <a:ln>
            <a:noFill/>
          </a:ln>
          <a:extLst>
            <a:ext uri="{53640926-AAD7-44D8-BBD7-CCE9431645EC}">
              <a14:shadowObscured xmlns:a14="http://schemas.microsoft.com/office/drawing/2010/main"/>
            </a:ext>
          </a:extLst>
        </p:spPr>
      </p:pic>
      <p:pic>
        <p:nvPicPr>
          <p:cNvPr id="3" name="Рисунок 2"/>
          <p:cNvPicPr/>
          <p:nvPr/>
        </p:nvPicPr>
        <p:blipFill rotWithShape="1">
          <a:blip r:embed="rId2"/>
          <a:srcRect l="9616" t="27938" r="63620" b="63795"/>
          <a:stretch/>
        </p:blipFill>
        <p:spPr bwMode="auto">
          <a:xfrm>
            <a:off x="0" y="0"/>
            <a:ext cx="9146023" cy="1817440"/>
          </a:xfrm>
          <a:prstGeom prst="rect">
            <a:avLst/>
          </a:prstGeom>
          <a:ln>
            <a:noFill/>
          </a:ln>
          <a:extLst>
            <a:ext uri="{53640926-AAD7-44D8-BBD7-CCE9431645EC}">
              <a14:shadowObscured xmlns:a14="http://schemas.microsoft.com/office/drawing/2010/main"/>
            </a:ext>
          </a:extLst>
        </p:spPr>
      </p:pic>
      <p:pic>
        <p:nvPicPr>
          <p:cNvPr id="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96136" y="189583"/>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descr="https://avatars.mds.yandex.net/i?id=a0be896d3a9b1170c8ce73a179066f8fdddaa864-10697630-images-thumbs&amp;n=13"/>
          <p:cNvPicPr/>
          <p:nvPr/>
        </p:nvPicPr>
        <p:blipFill rotWithShape="1">
          <a:blip r:embed="rId4" cstate="print">
            <a:extLst>
              <a:ext uri="{BEBA8EAE-BF5A-486C-A8C5-ECC9F3942E4B}">
                <a14:imgProps xmlns:a14="http://schemas.microsoft.com/office/drawing/2010/main">
                  <a14:imgLayer r:embed="rId5">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flipH="1">
            <a:off x="7740351" y="5747056"/>
            <a:ext cx="1403648" cy="11109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1916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solidFill>
                  <a:srgbClr val="FFFF00"/>
                </a:solidFill>
              </a:rPr>
              <a:t>Виды природных сообществ</a:t>
            </a:r>
            <a:endParaRPr lang="ru-RU" sz="3600" b="1" dirty="0">
              <a:solidFill>
                <a:srgbClr val="FFFF00"/>
              </a:solidFill>
            </a:endParaRPr>
          </a:p>
        </p:txBody>
      </p:sp>
      <p:sp>
        <p:nvSpPr>
          <p:cNvPr id="3" name="Прямоугольник 2"/>
          <p:cNvSpPr/>
          <p:nvPr/>
        </p:nvSpPr>
        <p:spPr>
          <a:xfrm>
            <a:off x="1192141" y="1212976"/>
            <a:ext cx="1296144" cy="461665"/>
          </a:xfrm>
          <a:prstGeom prst="rect">
            <a:avLst/>
          </a:prstGeom>
        </p:spPr>
        <p:txBody>
          <a:bodyPr wrap="square">
            <a:spAutoFit/>
          </a:bodyPr>
          <a:lstStyle/>
          <a:p>
            <a:r>
              <a:rPr lang="ru-RU" sz="2400" b="1" dirty="0">
                <a:solidFill>
                  <a:schemeClr val="bg1"/>
                </a:solidFill>
              </a:rPr>
              <a:t>Луг </a:t>
            </a: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00808"/>
            <a:ext cx="2520280" cy="1692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3069882" y="1192898"/>
            <a:ext cx="2664576" cy="461665"/>
          </a:xfrm>
          <a:prstGeom prst="rect">
            <a:avLst/>
          </a:prstGeom>
        </p:spPr>
        <p:txBody>
          <a:bodyPr wrap="none">
            <a:spAutoFit/>
          </a:bodyPr>
          <a:lstStyle/>
          <a:p>
            <a:r>
              <a:rPr lang="ru-RU" sz="2400" b="1" dirty="0">
                <a:solidFill>
                  <a:schemeClr val="bg1"/>
                </a:solidFill>
              </a:rPr>
              <a:t>Высокогорный луг</a:t>
            </a:r>
          </a:p>
        </p:txBody>
      </p:sp>
      <p:pic>
        <p:nvPicPr>
          <p:cNvPr id="6" name="Рисунок 5"/>
          <p:cNvPicPr/>
          <p:nvPr/>
        </p:nvPicPr>
        <p:blipFill rotWithShape="1">
          <a:blip r:embed="rId3" cstate="print">
            <a:extLst>
              <a:ext uri="{28A0092B-C50C-407E-A947-70E740481C1C}">
                <a14:useLocalDpi xmlns:a14="http://schemas.microsoft.com/office/drawing/2010/main" val="0"/>
              </a:ext>
            </a:extLst>
          </a:blip>
          <a:srcRect r="20961"/>
          <a:stretch/>
        </p:blipFill>
        <p:spPr bwMode="auto">
          <a:xfrm>
            <a:off x="3059832" y="1700808"/>
            <a:ext cx="2664296" cy="1692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6588224" y="1192897"/>
            <a:ext cx="1986441" cy="461665"/>
          </a:xfrm>
          <a:prstGeom prst="rect">
            <a:avLst/>
          </a:prstGeom>
        </p:spPr>
        <p:txBody>
          <a:bodyPr wrap="none">
            <a:spAutoFit/>
          </a:bodyPr>
          <a:lstStyle/>
          <a:p>
            <a:r>
              <a:rPr lang="ru-RU" sz="2400" b="1" dirty="0">
                <a:solidFill>
                  <a:schemeClr val="bg1"/>
                </a:solidFill>
              </a:rPr>
              <a:t>Хвойный лес </a:t>
            </a:r>
          </a:p>
        </p:txBody>
      </p:sp>
      <p:pic>
        <p:nvPicPr>
          <p:cNvPr id="8" name="Рисунок 7"/>
          <p:cNvPicPr/>
          <p:nvPr/>
        </p:nvPicPr>
        <p:blipFill rotWithShape="1">
          <a:blip r:embed="rId4" cstate="print">
            <a:extLst>
              <a:ext uri="{28A0092B-C50C-407E-A947-70E740481C1C}">
                <a14:useLocalDpi xmlns:a14="http://schemas.microsoft.com/office/drawing/2010/main" val="0"/>
              </a:ext>
            </a:extLst>
          </a:blip>
          <a:srcRect r="26124"/>
          <a:stretch/>
        </p:blipFill>
        <p:spPr bwMode="auto">
          <a:xfrm>
            <a:off x="6156176" y="1700808"/>
            <a:ext cx="2592288" cy="16921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Прямоугольник 8"/>
          <p:cNvSpPr/>
          <p:nvPr/>
        </p:nvSpPr>
        <p:spPr>
          <a:xfrm>
            <a:off x="715738" y="3501008"/>
            <a:ext cx="1124475" cy="461665"/>
          </a:xfrm>
          <a:prstGeom prst="rect">
            <a:avLst/>
          </a:prstGeom>
        </p:spPr>
        <p:txBody>
          <a:bodyPr wrap="none">
            <a:spAutoFit/>
          </a:bodyPr>
          <a:lstStyle/>
          <a:p>
            <a:r>
              <a:rPr lang="ru-RU" sz="2400" b="1" dirty="0">
                <a:solidFill>
                  <a:schemeClr val="bg1"/>
                </a:solidFill>
              </a:rPr>
              <a:t>Болото</a:t>
            </a:r>
          </a:p>
        </p:txBody>
      </p:sp>
      <p:pic>
        <p:nvPicPr>
          <p:cNvPr id="10" name="Рисунок 9"/>
          <p:cNvPicPr/>
          <p:nvPr/>
        </p:nvPicPr>
        <p:blipFill rotWithShape="1">
          <a:blip r:embed="rId5" cstate="print">
            <a:extLst>
              <a:ext uri="{28A0092B-C50C-407E-A947-70E740481C1C}">
                <a14:useLocalDpi xmlns:a14="http://schemas.microsoft.com/office/drawing/2010/main" val="0"/>
              </a:ext>
            </a:extLst>
          </a:blip>
          <a:srcRect r="40369"/>
          <a:stretch/>
        </p:blipFill>
        <p:spPr bwMode="auto">
          <a:xfrm>
            <a:off x="258238" y="4437111"/>
            <a:ext cx="2546475" cy="17281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2252" y="4437110"/>
            <a:ext cx="2780665" cy="17281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Прямоугольник 11"/>
          <p:cNvSpPr/>
          <p:nvPr/>
        </p:nvSpPr>
        <p:spPr>
          <a:xfrm>
            <a:off x="4136560" y="3705999"/>
            <a:ext cx="1135119" cy="461665"/>
          </a:xfrm>
          <a:prstGeom prst="rect">
            <a:avLst/>
          </a:prstGeom>
        </p:spPr>
        <p:txBody>
          <a:bodyPr wrap="none">
            <a:spAutoFit/>
          </a:bodyPr>
          <a:lstStyle/>
          <a:p>
            <a:r>
              <a:rPr lang="ru-RU" sz="2400" b="1" dirty="0">
                <a:solidFill>
                  <a:schemeClr val="bg1"/>
                </a:solidFill>
              </a:rPr>
              <a:t>Тундра</a:t>
            </a:r>
          </a:p>
        </p:txBody>
      </p:sp>
      <p:pic>
        <p:nvPicPr>
          <p:cNvPr id="13" name="Рисунок 12"/>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6156175" y="4445898"/>
            <a:ext cx="2695574" cy="17194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Прямоугольник 13"/>
          <p:cNvSpPr/>
          <p:nvPr/>
        </p:nvSpPr>
        <p:spPr>
          <a:xfrm>
            <a:off x="6359751" y="3694515"/>
            <a:ext cx="2505942" cy="461665"/>
          </a:xfrm>
          <a:prstGeom prst="rect">
            <a:avLst/>
          </a:prstGeom>
        </p:spPr>
        <p:txBody>
          <a:bodyPr wrap="none">
            <a:spAutoFit/>
          </a:bodyPr>
          <a:lstStyle/>
          <a:p>
            <a:r>
              <a:rPr lang="ru-RU" sz="2400" b="1" dirty="0">
                <a:solidFill>
                  <a:schemeClr val="bg1"/>
                </a:solidFill>
              </a:rPr>
              <a:t>Ледяная пустыня</a:t>
            </a:r>
          </a:p>
        </p:txBody>
      </p:sp>
      <p:pic>
        <p:nvPicPr>
          <p:cNvPr id="15" name="Рисунок 14" descr="https://mikelane81.files.wordpress.com/2014/10/great-spotted-woodpecker-e7725.jpg"/>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395536" y="260648"/>
            <a:ext cx="1008112" cy="720080"/>
          </a:xfrm>
          <a:prstGeom prst="rect">
            <a:avLst/>
          </a:prstGeom>
          <a:noFill/>
          <a:ln>
            <a:noFill/>
          </a:ln>
          <a:extLst>
            <a:ext uri="{53640926-AAD7-44D8-BBD7-CCE9431645EC}">
              <a14:shadowObscured xmlns:a14="http://schemas.microsoft.com/office/drawing/2010/main"/>
            </a:ext>
          </a:extLst>
        </p:spPr>
      </p:pic>
      <p:pic>
        <p:nvPicPr>
          <p:cNvPr id="1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741989" y="286011"/>
            <a:ext cx="1006475"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723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4082"/>
          </a:xfrm>
        </p:spPr>
        <p:txBody>
          <a:bodyPr>
            <a:normAutofit/>
          </a:bodyPr>
          <a:lstStyle/>
          <a:p>
            <a:r>
              <a:rPr lang="ru-RU" sz="3200" b="1" dirty="0">
                <a:solidFill>
                  <a:srgbClr val="FFFF00"/>
                </a:solidFill>
              </a:rPr>
              <a:t>Виды природных сообществ</a:t>
            </a:r>
          </a:p>
        </p:txBody>
      </p:sp>
      <p:sp>
        <p:nvSpPr>
          <p:cNvPr id="3" name="Прямоугольник 2"/>
          <p:cNvSpPr/>
          <p:nvPr/>
        </p:nvSpPr>
        <p:spPr>
          <a:xfrm>
            <a:off x="771212" y="944781"/>
            <a:ext cx="907171" cy="461665"/>
          </a:xfrm>
          <a:prstGeom prst="rect">
            <a:avLst/>
          </a:prstGeom>
        </p:spPr>
        <p:txBody>
          <a:bodyPr wrap="none">
            <a:spAutoFit/>
          </a:bodyPr>
          <a:lstStyle/>
          <a:p>
            <a:r>
              <a:rPr lang="ru-RU" sz="2400" b="1" dirty="0">
                <a:solidFill>
                  <a:schemeClr val="bg1"/>
                </a:solidFill>
              </a:rPr>
              <a:t>Пруд</a:t>
            </a:r>
            <a:r>
              <a:rPr lang="ru-RU" dirty="0">
                <a:solidFill>
                  <a:schemeClr val="bg1"/>
                </a:solidFill>
              </a:rPr>
              <a:t> </a:t>
            </a:r>
          </a:p>
        </p:txBody>
      </p:sp>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158" y="1498537"/>
            <a:ext cx="2605955" cy="18425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Прямоугольник 4"/>
          <p:cNvSpPr/>
          <p:nvPr/>
        </p:nvSpPr>
        <p:spPr>
          <a:xfrm>
            <a:off x="3162314" y="944780"/>
            <a:ext cx="2325573" cy="461665"/>
          </a:xfrm>
          <a:prstGeom prst="rect">
            <a:avLst/>
          </a:prstGeom>
        </p:spPr>
        <p:txBody>
          <a:bodyPr wrap="none">
            <a:spAutoFit/>
          </a:bodyPr>
          <a:lstStyle/>
          <a:p>
            <a:r>
              <a:rPr lang="ru-RU" sz="2400" b="1" dirty="0">
                <a:solidFill>
                  <a:schemeClr val="bg1"/>
                </a:solidFill>
              </a:rPr>
              <a:t>Равнинная река</a:t>
            </a:r>
          </a:p>
        </p:txBody>
      </p:sp>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6256" y="1512293"/>
            <a:ext cx="2647871" cy="18150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Прямоугольник 6"/>
          <p:cNvSpPr/>
          <p:nvPr/>
        </p:nvSpPr>
        <p:spPr>
          <a:xfrm>
            <a:off x="6181630" y="944779"/>
            <a:ext cx="2551148" cy="461665"/>
          </a:xfrm>
          <a:prstGeom prst="rect">
            <a:avLst/>
          </a:prstGeom>
        </p:spPr>
        <p:txBody>
          <a:bodyPr wrap="none">
            <a:spAutoFit/>
          </a:bodyPr>
          <a:lstStyle/>
          <a:p>
            <a:r>
              <a:rPr lang="ru-RU" sz="2400" b="1" dirty="0">
                <a:solidFill>
                  <a:schemeClr val="bg1"/>
                </a:solidFill>
              </a:rPr>
              <a:t>Коралловый риф </a:t>
            </a:r>
          </a:p>
        </p:txBody>
      </p:sp>
      <p:pic>
        <p:nvPicPr>
          <p:cNvPr id="8" name="Рисунок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8407" y="1539805"/>
            <a:ext cx="2997593" cy="17875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Прямоугольник 8"/>
          <p:cNvSpPr/>
          <p:nvPr/>
        </p:nvSpPr>
        <p:spPr>
          <a:xfrm>
            <a:off x="547757" y="3523565"/>
            <a:ext cx="1381789" cy="461665"/>
          </a:xfrm>
          <a:prstGeom prst="rect">
            <a:avLst/>
          </a:prstGeom>
        </p:spPr>
        <p:txBody>
          <a:bodyPr wrap="none">
            <a:spAutoFit/>
          </a:bodyPr>
          <a:lstStyle/>
          <a:p>
            <a:r>
              <a:rPr lang="ru-RU" sz="2400" b="1" dirty="0">
                <a:solidFill>
                  <a:schemeClr val="bg1"/>
                </a:solidFill>
              </a:rPr>
              <a:t>Пустыня </a:t>
            </a:r>
          </a:p>
        </p:txBody>
      </p:sp>
      <p:pic>
        <p:nvPicPr>
          <p:cNvPr id="10" name="Рисунок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43" y="4265440"/>
            <a:ext cx="2780586" cy="18278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Прямоугольник 10"/>
          <p:cNvSpPr/>
          <p:nvPr/>
        </p:nvSpPr>
        <p:spPr>
          <a:xfrm>
            <a:off x="3855420" y="3530400"/>
            <a:ext cx="939360" cy="461665"/>
          </a:xfrm>
          <a:prstGeom prst="rect">
            <a:avLst/>
          </a:prstGeom>
        </p:spPr>
        <p:txBody>
          <a:bodyPr wrap="none">
            <a:spAutoFit/>
          </a:bodyPr>
          <a:lstStyle/>
          <a:p>
            <a:r>
              <a:rPr lang="ru-RU" sz="2400" b="1" dirty="0">
                <a:solidFill>
                  <a:schemeClr val="bg1"/>
                </a:solidFill>
              </a:rPr>
              <a:t>Степь</a:t>
            </a:r>
          </a:p>
        </p:txBody>
      </p:sp>
      <p:pic>
        <p:nvPicPr>
          <p:cNvPr id="12" name="Рисунок 1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8650" y="4265441"/>
            <a:ext cx="2769870" cy="18478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3" name="Прямоугольник 12"/>
          <p:cNvSpPr/>
          <p:nvPr/>
        </p:nvSpPr>
        <p:spPr>
          <a:xfrm>
            <a:off x="6455187" y="3530400"/>
            <a:ext cx="2500813" cy="461665"/>
          </a:xfrm>
          <a:prstGeom prst="rect">
            <a:avLst/>
          </a:prstGeom>
        </p:spPr>
        <p:txBody>
          <a:bodyPr wrap="none">
            <a:spAutoFit/>
          </a:bodyPr>
          <a:lstStyle/>
          <a:p>
            <a:r>
              <a:rPr lang="ru-RU" sz="2400" b="1" dirty="0">
                <a:solidFill>
                  <a:schemeClr val="bg1"/>
                </a:solidFill>
              </a:rPr>
              <a:t>Тропический лес </a:t>
            </a:r>
          </a:p>
        </p:txBody>
      </p:sp>
      <p:pic>
        <p:nvPicPr>
          <p:cNvPr id="14" name="Рисунок 1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5319" y="4283817"/>
            <a:ext cx="2781300" cy="18548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Рисунок 14" descr="https://mikelane81.files.wordpress.com/2014/10/great-spotted-woodpecker-e7725.jpg"/>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267156" y="202607"/>
            <a:ext cx="1008112" cy="7200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99943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Autofit/>
          </a:bodyPr>
          <a:lstStyle/>
          <a:p>
            <a:r>
              <a:rPr lang="ru-RU" sz="3200" b="1" dirty="0">
                <a:solidFill>
                  <a:srgbClr val="00B0F0"/>
                </a:solidFill>
              </a:rPr>
              <a:t>Что такое природные сообщества?</a:t>
            </a:r>
            <a:endParaRPr lang="ru-RU" sz="3200" dirty="0">
              <a:solidFill>
                <a:srgbClr val="00B0F0"/>
              </a:solidFill>
            </a:endParaRPr>
          </a:p>
        </p:txBody>
      </p:sp>
      <p:sp>
        <p:nvSpPr>
          <p:cNvPr id="3" name="Объект 2"/>
          <p:cNvSpPr>
            <a:spLocks noGrp="1"/>
          </p:cNvSpPr>
          <p:nvPr>
            <p:ph idx="1"/>
          </p:nvPr>
        </p:nvSpPr>
        <p:spPr>
          <a:xfrm>
            <a:off x="0" y="836712"/>
            <a:ext cx="9036496" cy="5832648"/>
          </a:xfrm>
        </p:spPr>
        <p:txBody>
          <a:bodyPr>
            <a:normAutofit/>
          </a:bodyPr>
          <a:lstStyle/>
          <a:p>
            <a:r>
              <a:rPr lang="ru-RU" sz="3600" b="1" dirty="0" smtClean="0">
                <a:solidFill>
                  <a:schemeClr val="bg1"/>
                </a:solidFill>
              </a:rPr>
              <a:t>Все организмы природного сообщества тесно взаимодействуют друг с другом . </a:t>
            </a:r>
          </a:p>
          <a:p>
            <a:r>
              <a:rPr lang="ru-RU" sz="3600" b="1" dirty="0" smtClean="0">
                <a:solidFill>
                  <a:schemeClr val="bg1"/>
                </a:solidFill>
              </a:rPr>
              <a:t>Это взаимодействия  могут быть </a:t>
            </a:r>
            <a:r>
              <a:rPr lang="ru-RU" sz="3600" b="1" i="1" dirty="0" smtClean="0">
                <a:solidFill>
                  <a:schemeClr val="bg1"/>
                </a:solidFill>
              </a:rPr>
              <a:t>положительные</a:t>
            </a:r>
            <a:r>
              <a:rPr lang="ru-RU" sz="3600" b="1" dirty="0" smtClean="0">
                <a:solidFill>
                  <a:schemeClr val="bg1"/>
                </a:solidFill>
              </a:rPr>
              <a:t>, так и иметь </a:t>
            </a:r>
            <a:r>
              <a:rPr lang="ru-RU" sz="3600" b="1" i="1" dirty="0" smtClean="0">
                <a:solidFill>
                  <a:schemeClr val="bg1"/>
                </a:solidFill>
              </a:rPr>
              <a:t>отрицательные</a:t>
            </a:r>
            <a:r>
              <a:rPr lang="ru-RU" sz="3600" b="1" dirty="0" smtClean="0">
                <a:solidFill>
                  <a:schemeClr val="bg1"/>
                </a:solidFill>
              </a:rPr>
              <a:t> последствия для организмов.</a:t>
            </a:r>
          </a:p>
          <a:p>
            <a:r>
              <a:rPr lang="ru-RU" sz="3600" b="1" dirty="0" smtClean="0">
                <a:solidFill>
                  <a:schemeClr val="bg1"/>
                </a:solidFill>
              </a:rPr>
              <a:t>Рассмотрим различные варианты таких взаимодействий.</a:t>
            </a:r>
            <a:endParaRPr lang="ru-RU" sz="3600" b="1" dirty="0">
              <a:solidFill>
                <a:schemeClr val="bg1"/>
              </a:solidFill>
            </a:endParaRPr>
          </a:p>
        </p:txBody>
      </p:sp>
      <p:pic>
        <p:nvPicPr>
          <p:cNvPr id="4" name="Рисунок 3" descr="https://mikelane81.files.wordpress.com/2014/10/great-spotted-woodpecker-e7725.jpg"/>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5160" t="11253" r="28366" b="27478"/>
          <a:stretch/>
        </p:blipFill>
        <p:spPr bwMode="auto">
          <a:xfrm>
            <a:off x="395536" y="155041"/>
            <a:ext cx="1008112" cy="720080"/>
          </a:xfrm>
          <a:prstGeom prst="rect">
            <a:avLst/>
          </a:prstGeom>
          <a:noFill/>
          <a:ln>
            <a:noFill/>
          </a:ln>
          <a:extLst>
            <a:ext uri="{53640926-AAD7-44D8-BBD7-CCE9431645EC}">
              <a14:shadowObscured xmlns:a14="http://schemas.microsoft.com/office/drawing/2010/main"/>
            </a:ext>
          </a:extLst>
        </p:spPr>
      </p:pic>
      <p:pic>
        <p:nvPicPr>
          <p:cNvPr id="5" name="Picture 8" descr="https://w.forfun.com/fetch/11/11ecb42221d7b7c1f6fd2abba4d48166.jpeg"/>
          <p:cNvPicPr/>
          <p:nvPr/>
        </p:nvPicPr>
        <p:blipFill rotWithShape="1">
          <a:blip r:embed="rId4" cstate="print">
            <a:extLst>
              <a:ext uri="{BEBA8EAE-BF5A-486C-A8C5-ECC9F3942E4B}">
                <a14:imgProps xmlns:a14="http://schemas.microsoft.com/office/drawing/2010/main">
                  <a14:imgLayer r:embed="rId5">
                    <a14:imgEffect>
                      <a14:backgroundRemoval t="25917" b="85349" l="36317" r="89724"/>
                    </a14:imgEffect>
                  </a14:imgLayer>
                </a14:imgProps>
              </a:ext>
              <a:ext uri="{28A0092B-C50C-407E-A947-70E740481C1C}">
                <a14:useLocalDpi xmlns:a14="http://schemas.microsoft.com/office/drawing/2010/main" val="0"/>
              </a:ext>
            </a:extLst>
          </a:blip>
          <a:srcRect l="29641" t="18488" r="3600" b="7222"/>
          <a:stretch/>
        </p:blipFill>
        <p:spPr bwMode="auto">
          <a:xfrm>
            <a:off x="6848474" y="4884297"/>
            <a:ext cx="2295525" cy="2143125"/>
          </a:xfrm>
          <a:prstGeom prst="rect">
            <a:avLst/>
          </a:prstGeom>
          <a:noFill/>
          <a:ln>
            <a:noFill/>
          </a:ln>
          <a:extLst>
            <a:ext uri="{53640926-AAD7-44D8-BBD7-CCE9431645EC}">
              <a14:shadowObscured xmlns:a14="http://schemas.microsoft.com/office/drawing/2010/main"/>
            </a:ext>
          </a:extLst>
        </p:spPr>
      </p:pic>
      <p:pic>
        <p:nvPicPr>
          <p:cNvPr id="7" name="Picture 6" descr="https://avatars.mds.yandex.net/i?id=6f5cadc52d99e760a601f059e6d9ebaf25feff96-4809878-images-thumbs&amp;n=1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365" t="20906" r="18715" b="19548"/>
          <a:stretch/>
        </p:blipFill>
        <p:spPr bwMode="auto">
          <a:xfrm>
            <a:off x="1" y="5955860"/>
            <a:ext cx="1115615" cy="673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Рисунок 8" descr="https://avatars.mds.yandex.net/i?id=a0be896d3a9b1170c8ce73a179066f8fdddaa864-10697630-images-thumbs&amp;n=13"/>
          <p:cNvPicPr/>
          <p:nvPr/>
        </p:nvPicPr>
        <p:blipFill rotWithShape="1">
          <a:blip r:embed="rId7" cstate="print">
            <a:extLst>
              <a:ext uri="{BEBA8EAE-BF5A-486C-A8C5-ECC9F3942E4B}">
                <a14:imgProps xmlns:a14="http://schemas.microsoft.com/office/drawing/2010/main">
                  <a14:imgLayer r:embed="rId8">
                    <a14:imgEffect>
                      <a14:backgroundRemoval t="938" b="95938" l="7353" r="74510"/>
                    </a14:imgEffect>
                  </a14:imgLayer>
                </a14:imgProps>
              </a:ext>
              <a:ext uri="{28A0092B-C50C-407E-A947-70E740481C1C}">
                <a14:useLocalDpi xmlns:a14="http://schemas.microsoft.com/office/drawing/2010/main" val="0"/>
              </a:ext>
            </a:extLst>
          </a:blip>
          <a:srcRect r="22794"/>
          <a:stretch/>
        </p:blipFill>
        <p:spPr bwMode="auto">
          <a:xfrm>
            <a:off x="3059832" y="5445224"/>
            <a:ext cx="792088" cy="792088"/>
          </a:xfrm>
          <a:prstGeom prst="rect">
            <a:avLst/>
          </a:prstGeom>
          <a:noFill/>
          <a:ln>
            <a:noFill/>
          </a:ln>
          <a:extLst>
            <a:ext uri="{53640926-AAD7-44D8-BBD7-CCE9431645EC}">
              <a14:shadowObscured xmlns:a14="http://schemas.microsoft.com/office/drawing/2010/main"/>
            </a:ext>
          </a:extLst>
        </p:spPr>
      </p:pic>
      <p:pic>
        <p:nvPicPr>
          <p:cNvPr id="10" name="Рисунок 9" descr="https://avatars.mds.yandex.net/i?id=5595bc74f85c089b68a05f4cd2be2464b9d92f6f-4827005-images-thumbs&amp;n=13"/>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30608" t="17812" r="31656" b="25000"/>
          <a:stretch/>
        </p:blipFill>
        <p:spPr bwMode="auto">
          <a:xfrm>
            <a:off x="7704348" y="2204864"/>
            <a:ext cx="1224136" cy="1080120"/>
          </a:xfrm>
          <a:prstGeom prst="rect">
            <a:avLst/>
          </a:prstGeom>
          <a:noFill/>
          <a:ln>
            <a:noFill/>
          </a:ln>
          <a:extLst>
            <a:ext uri="{53640926-AAD7-44D8-BBD7-CCE9431645EC}">
              <a14:shadowObscured xmlns:a14="http://schemas.microsoft.com/office/drawing/2010/main"/>
            </a:ext>
          </a:extLst>
        </p:spPr>
      </p:pic>
      <p:pic>
        <p:nvPicPr>
          <p:cNvPr id="717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1337" y="5049105"/>
            <a:ext cx="628895" cy="628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383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1428</TotalTime>
  <Words>597</Words>
  <Application>Microsoft Office PowerPoint</Application>
  <PresentationFormat>Экран (4:3)</PresentationFormat>
  <Paragraphs>128</Paragraphs>
  <Slides>26</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 Понятие о природном сообществе </vt:lpstr>
      <vt:lpstr>Что такое природные сообщества?</vt:lpstr>
      <vt:lpstr>Что такое природные сообщества?</vt:lpstr>
      <vt:lpstr>Что такое природные сообщества?</vt:lpstr>
      <vt:lpstr>Что такое природные сообщества?</vt:lpstr>
      <vt:lpstr>Презентация PowerPoint</vt:lpstr>
      <vt:lpstr>Виды природных сообществ</vt:lpstr>
      <vt:lpstr>Виды природных сообществ</vt:lpstr>
      <vt:lpstr>Что такое природные сообщества?</vt:lpstr>
      <vt:lpstr>Хищничество </vt:lpstr>
      <vt:lpstr>Например: пауки ловят мух. Такой вид взаимодействия называют  хищничество </vt:lpstr>
      <vt:lpstr>Хищничество </vt:lpstr>
      <vt:lpstr>Паразитизм</vt:lpstr>
      <vt:lpstr> Паразитизм Например: паразитическое растение Повилика, ее стебли не имеют зеленый окрас, поэтому она не способна к фотосинтезу. Питательные вещества получает от других растений, присасываясь к ним корнями. </vt:lpstr>
      <vt:lpstr>Паразитизм</vt:lpstr>
      <vt:lpstr>Конкуренция</vt:lpstr>
      <vt:lpstr>Конкуренция</vt:lpstr>
      <vt:lpstr>Симбиоз</vt:lpstr>
      <vt:lpstr>Другие виды взаимоотношений</vt:lpstr>
      <vt:lpstr>Производители, потребители и разрушители органических веществ</vt:lpstr>
      <vt:lpstr>Производители, потребители и разрушители органических веществ</vt:lpstr>
      <vt:lpstr>Производители, потребители и разрушители органических веществ</vt:lpstr>
      <vt:lpstr>Производители, потребители и разрушители органических веществ</vt:lpstr>
      <vt:lpstr>Производители, потребители и разрушители органических веществ</vt:lpstr>
      <vt:lpstr>Подведем итоги</vt:lpstr>
      <vt:lpstr>Домашнее задание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Понятие о природном сообществе </dc:title>
  <dc:creator>elena</dc:creator>
  <cp:lastModifiedBy>elena</cp:lastModifiedBy>
  <cp:revision>54</cp:revision>
  <dcterms:created xsi:type="dcterms:W3CDTF">2024-03-02T09:52:33Z</dcterms:created>
  <dcterms:modified xsi:type="dcterms:W3CDTF">2024-03-03T10:32:58Z</dcterms:modified>
</cp:coreProperties>
</file>