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6" r:id="rId3"/>
    <p:sldId id="258" r:id="rId4"/>
    <p:sldId id="273" r:id="rId5"/>
    <p:sldId id="259" r:id="rId6"/>
    <p:sldId id="274" r:id="rId7"/>
    <p:sldId id="276" r:id="rId8"/>
    <p:sldId id="260" r:id="rId9"/>
    <p:sldId id="277" r:id="rId10"/>
    <p:sldId id="281" r:id="rId11"/>
    <p:sldId id="284" r:id="rId12"/>
    <p:sldId id="285" r:id="rId13"/>
    <p:sldId id="282" r:id="rId14"/>
    <p:sldId id="283" r:id="rId15"/>
    <p:sldId id="266" r:id="rId16"/>
    <p:sldId id="262" r:id="rId17"/>
    <p:sldId id="288" r:id="rId18"/>
    <p:sldId id="287" r:id="rId19"/>
    <p:sldId id="261" r:id="rId20"/>
    <p:sldId id="263" r:id="rId21"/>
    <p:sldId id="264" r:id="rId22"/>
    <p:sldId id="268" r:id="rId23"/>
    <p:sldId id="267" r:id="rId24"/>
    <p:sldId id="269" r:id="rId25"/>
    <p:sldId id="271" r:id="rId26"/>
    <p:sldId id="275" r:id="rId27"/>
    <p:sldId id="272"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6D8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7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D9780-64E6-49AA-B9EF-55DB8AA4BFE8}" type="datetimeFigureOut">
              <a:rPr lang="ru-RU" smtClean="0"/>
              <a:pPr/>
              <a:t>18.07.2024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A77A03-F5D0-4ABA-BF28-50DC251D3795}" type="slidenum">
              <a:rPr lang="ru-RU" smtClean="0"/>
              <a:pPr/>
              <a:t>‹#›</a:t>
            </a:fld>
            <a:endParaRPr lang="ru-RU" dirty="0"/>
          </a:p>
        </p:txBody>
      </p:sp>
    </p:spTree>
    <p:extLst>
      <p:ext uri="{BB962C8B-B14F-4D97-AF65-F5344CB8AC3E}">
        <p14:creationId xmlns:p14="http://schemas.microsoft.com/office/powerpoint/2010/main" val="3621073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2</a:t>
            </a:fld>
            <a:endParaRPr lang="ru-RU" dirty="0"/>
          </a:p>
        </p:txBody>
      </p:sp>
    </p:spTree>
    <p:extLst>
      <p:ext uri="{BB962C8B-B14F-4D97-AF65-F5344CB8AC3E}">
        <p14:creationId xmlns:p14="http://schemas.microsoft.com/office/powerpoint/2010/main" val="241156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1000"/>
              </a:spcAft>
            </a:pPr>
            <a:r>
              <a:rPr lang="ru-RU" sz="1100" b="0" dirty="0" smtClean="0">
                <a:effectLst/>
                <a:latin typeface="Times New Roman"/>
                <a:ea typeface="Calibri"/>
                <a:cs typeface="Times New Roman"/>
              </a:rPr>
              <a:t>Мужские рубахи всегда шили свободного покроя. Рубаха доходила до колен и имела у ворота разрез – либо посредине груди, либо сбоку (косоворотка). Воротника у рубахи не было. </a:t>
            </a:r>
          </a:p>
          <a:p>
            <a:pPr>
              <a:lnSpc>
                <a:spcPct val="115000"/>
              </a:lnSpc>
              <a:spcAft>
                <a:spcPts val="1000"/>
              </a:spcAft>
            </a:pPr>
            <a:r>
              <a:rPr lang="ru-RU" sz="1100" b="0" dirty="0" smtClean="0">
                <a:solidFill>
                  <a:srgbClr val="FF0000"/>
                </a:solidFill>
                <a:effectLst/>
                <a:latin typeface="Times New Roman"/>
                <a:ea typeface="Calibri"/>
              </a:rPr>
              <a:t>Женская рубаха</a:t>
            </a:r>
            <a:r>
              <a:rPr lang="ru-RU" sz="1100" b="0" dirty="0" smtClean="0">
                <a:effectLst/>
                <a:latin typeface="Times New Roman"/>
                <a:ea typeface="Calibri"/>
              </a:rPr>
              <a:t> отличалась от мужской длиной, которая доходила до щиколотки, они шились из льняных тканей и украшались вышивкой.  Носили рубаху с нешироким поясом. </a:t>
            </a:r>
            <a:endParaRPr lang="ru-RU" sz="1100" b="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3</a:t>
            </a:fld>
            <a:endParaRPr lang="ru-RU" dirty="0"/>
          </a:p>
        </p:txBody>
      </p:sp>
    </p:spTree>
    <p:extLst>
      <p:ext uri="{BB962C8B-B14F-4D97-AF65-F5344CB8AC3E}">
        <p14:creationId xmlns:p14="http://schemas.microsoft.com/office/powerpoint/2010/main" val="113209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nSpc>
                <a:spcPct val="115000"/>
              </a:lnSpc>
              <a:spcAft>
                <a:spcPts val="1000"/>
              </a:spcAft>
            </a:pPr>
            <a:r>
              <a:rPr lang="ru-RU" sz="1200" b="0" dirty="0" smtClean="0">
                <a:effectLst/>
                <a:latin typeface="Times New Roman"/>
                <a:ea typeface="Calibri"/>
                <a:cs typeface="Times New Roman"/>
              </a:rPr>
              <a:t>Поверх рубахи  замужние женщины обычно надевали </a:t>
            </a:r>
            <a:r>
              <a:rPr lang="ru-RU" sz="1200" b="0" dirty="0" smtClean="0">
                <a:solidFill>
                  <a:srgbClr val="FF0000"/>
                </a:solidFill>
                <a:effectLst/>
                <a:latin typeface="Times New Roman"/>
                <a:ea typeface="Calibri"/>
                <a:cs typeface="Times New Roman"/>
              </a:rPr>
              <a:t>Понёву</a:t>
            </a:r>
            <a:r>
              <a:rPr lang="ru-RU" sz="1200" b="0" dirty="0" smtClean="0">
                <a:effectLst/>
                <a:latin typeface="Times New Roman"/>
                <a:ea typeface="Calibri"/>
                <a:cs typeface="Times New Roman"/>
              </a:rPr>
              <a:t> – юбку не сшитую, а запахнутую вокруг фигуры и закрепленную вокруг талии шнуром – гашником. Понёва самая древняя деталь женского гардероба.  Поверх понёвы повязывали передник, важную часть женского костюма. Понёву со временем вытеснил более удобный наряд – сарафан.  Его носили и молодые девушки, и замужние женщины.</a:t>
            </a:r>
            <a:r>
              <a:rPr lang="ru-RU" sz="1200" b="0" spc="10" dirty="0" smtClean="0">
                <a:solidFill>
                  <a:srgbClr val="222222"/>
                </a:solidFill>
                <a:effectLst/>
                <a:latin typeface="Tahoma"/>
                <a:ea typeface="Times New Roman"/>
                <a:cs typeface="Times New Roman"/>
              </a:rPr>
              <a:t>                        </a:t>
            </a:r>
          </a:p>
          <a:p>
            <a:pPr>
              <a:lnSpc>
                <a:spcPct val="115000"/>
              </a:lnSpc>
              <a:spcAft>
                <a:spcPts val="1000"/>
              </a:spcAft>
            </a:pPr>
            <a:r>
              <a:rPr lang="ru-RU" sz="1200" b="0" spc="10" dirty="0" smtClean="0">
                <a:solidFill>
                  <a:srgbClr val="222222"/>
                </a:solidFill>
                <a:effectLst/>
                <a:latin typeface="Tahoma"/>
                <a:ea typeface="Times New Roman"/>
                <a:cs typeface="Times New Roman"/>
              </a:rPr>
              <a:t>  </a:t>
            </a:r>
            <a:r>
              <a:rPr lang="ru-RU" sz="1200" b="0" spc="10" dirty="0" smtClean="0">
                <a:solidFill>
                  <a:srgbClr val="FF0000"/>
                </a:solidFill>
                <a:effectLst/>
                <a:latin typeface="Times New Roman"/>
                <a:ea typeface="Times New Roman"/>
                <a:cs typeface="Times New Roman"/>
              </a:rPr>
              <a:t>Сарафан</a:t>
            </a:r>
            <a:r>
              <a:rPr lang="ru-RU" sz="1200" b="0" spc="10" dirty="0" smtClean="0">
                <a:solidFill>
                  <a:srgbClr val="222222"/>
                </a:solidFill>
                <a:effectLst/>
                <a:latin typeface="Times New Roman"/>
                <a:ea typeface="Times New Roman"/>
                <a:cs typeface="Times New Roman"/>
              </a:rPr>
              <a:t> распашная длинная одежда без рукавов, на лямках. Сарафаны шили из разных тканей, украшали вышивкой и тесьмой.</a:t>
            </a:r>
            <a:br>
              <a:rPr lang="ru-RU" sz="1200" b="0" spc="10" dirty="0" smtClean="0">
                <a:solidFill>
                  <a:srgbClr val="222222"/>
                </a:solidFill>
                <a:effectLst/>
                <a:latin typeface="Times New Roman"/>
                <a:ea typeface="Times New Roman"/>
                <a:cs typeface="Times New Roman"/>
              </a:rPr>
            </a:br>
            <a:r>
              <a:rPr lang="ru-RU" sz="1200" b="0" spc="10" dirty="0" smtClean="0">
                <a:solidFill>
                  <a:srgbClr val="FF0000"/>
                </a:solidFill>
                <a:effectLst/>
                <a:latin typeface="Times New Roman"/>
                <a:ea typeface="Times New Roman"/>
                <a:cs typeface="Times New Roman"/>
              </a:rPr>
              <a:t>  </a:t>
            </a:r>
            <a:r>
              <a:rPr lang="ru-RU" sz="1200" b="0" spc="10" dirty="0" smtClean="0">
                <a:solidFill>
                  <a:srgbClr val="222222"/>
                </a:solidFill>
                <a:effectLst/>
                <a:latin typeface="Times New Roman"/>
                <a:ea typeface="Times New Roman"/>
                <a:cs typeface="Times New Roman"/>
              </a:rPr>
              <a:t>Сверху на сарафан надевалась душегрея – короткая, чуть ниже талии одежда с рукавами или без рукавов на лямках. Спереди душегрея застегивалась на пуговицу. Она была частью сарафанного комплекса. Летняя более длинная, на зиму шили утепленную и более короткую.</a:t>
            </a:r>
            <a:endParaRPr lang="ru-RU" sz="1200" b="0" dirty="0" smtClean="0">
              <a:effectLst/>
              <a:latin typeface="+mn-lt"/>
              <a:ea typeface="Calibri"/>
              <a:cs typeface="Times New Roman"/>
            </a:endParaRPr>
          </a:p>
          <a:p>
            <a:pPr>
              <a:lnSpc>
                <a:spcPct val="115000"/>
              </a:lnSpc>
              <a:spcAft>
                <a:spcPts val="1000"/>
              </a:spcAft>
            </a:pPr>
            <a:r>
              <a:rPr lang="ru-RU" sz="1200" b="0" dirty="0" smtClean="0">
                <a:effectLst/>
                <a:latin typeface="Times New Roman"/>
                <a:ea typeface="Calibri"/>
                <a:cs typeface="Times New Roman"/>
              </a:rPr>
              <a:t>Обязательной частью одежды русских мужчин служили порты – неширокие, длинные штаны, суживающиеся к низу и доходящие до щиколоток.</a:t>
            </a:r>
            <a:endParaRPr lang="ru-RU" sz="1200" b="0" dirty="0" smtClean="0">
              <a:effectLst/>
              <a:latin typeface="+mn-lt"/>
              <a:ea typeface="Calibri"/>
              <a:cs typeface="Times New Roman"/>
            </a:endParaRPr>
          </a:p>
          <a:p>
            <a:r>
              <a:rPr lang="ru-RU" sz="1200" b="0" spc="10" dirty="0" smtClean="0">
                <a:solidFill>
                  <a:srgbClr val="FF0000"/>
                </a:solidFill>
                <a:effectLst/>
                <a:latin typeface="Times New Roman"/>
                <a:ea typeface="Times New Roman"/>
              </a:rPr>
              <a:t> </a:t>
            </a:r>
            <a:r>
              <a:rPr lang="ru-RU" sz="1200" b="0" spc="10" dirty="0" smtClean="0">
                <a:solidFill>
                  <a:srgbClr val="222222"/>
                </a:solidFill>
                <a:effectLst/>
                <a:latin typeface="Times New Roman"/>
                <a:ea typeface="Times New Roman"/>
              </a:rPr>
              <a:t> Поверх рубахи обычно надевали зипун. Зипун застегивался на пуговицы. Он доходил до колен, имел длинные узкие рукава. У зипуна не было воротника. Вокруг талии зипун опоясывался нешироким поясом.</a:t>
            </a:r>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5</a:t>
            </a:fld>
            <a:endParaRPr lang="ru-RU"/>
          </a:p>
        </p:txBody>
      </p:sp>
    </p:spTree>
    <p:extLst>
      <p:ext uri="{BB962C8B-B14F-4D97-AF65-F5344CB8AC3E}">
        <p14:creationId xmlns:p14="http://schemas.microsoft.com/office/powerpoint/2010/main" val="905616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R="162560">
              <a:lnSpc>
                <a:spcPct val="115000"/>
              </a:lnSpc>
              <a:spcAft>
                <a:spcPts val="1000"/>
              </a:spcAft>
            </a:pPr>
            <a:r>
              <a:rPr lang="ru-RU" sz="1200" dirty="0" smtClean="0">
                <a:effectLst/>
                <a:latin typeface="+mn-lt"/>
                <a:ea typeface="Calibri"/>
                <a:cs typeface="Times New Roman"/>
              </a:rPr>
              <a:t>Телогрея- женская верхняя  одежда. В плечах узкая, к подолу шире, рукава длинные с проймами. Телогреи были холодные и </a:t>
            </a:r>
            <a:r>
              <a:rPr lang="ru-RU" sz="1200" dirty="0" err="1" smtClean="0">
                <a:effectLst/>
                <a:latin typeface="+mn-lt"/>
                <a:ea typeface="Calibri"/>
                <a:cs typeface="Times New Roman"/>
              </a:rPr>
              <a:t>тёплые.тулуп.шуба</a:t>
            </a:r>
            <a:endParaRPr lang="ru-RU" sz="1100" dirty="0" smtClean="0">
              <a:effectLst/>
              <a:latin typeface="+mn-lt"/>
              <a:ea typeface="Calibri"/>
              <a:cs typeface="Times New Roman"/>
            </a:endParaRPr>
          </a:p>
          <a:p>
            <a:pPr marR="162560">
              <a:lnSpc>
                <a:spcPct val="115000"/>
              </a:lnSpc>
              <a:spcAft>
                <a:spcPts val="1000"/>
              </a:spcAft>
            </a:pPr>
            <a:r>
              <a:rPr lang="ru-RU" sz="1200" b="1" dirty="0" smtClean="0">
                <a:effectLst/>
                <a:latin typeface="+mn-lt"/>
                <a:ea typeface="Calibri"/>
                <a:cs typeface="Times New Roman"/>
              </a:rPr>
              <a:t> </a:t>
            </a:r>
            <a:endParaRPr lang="ru-RU" sz="1100" dirty="0" smtClean="0">
              <a:effectLst/>
              <a:latin typeface="+mn-lt"/>
              <a:ea typeface="Calibri"/>
              <a:cs typeface="Times New Roman"/>
            </a:endParaRPr>
          </a:p>
          <a:p>
            <a:pPr>
              <a:lnSpc>
                <a:spcPct val="115000"/>
              </a:lnSpc>
              <a:spcAft>
                <a:spcPts val="1000"/>
              </a:spcAft>
            </a:pPr>
            <a:r>
              <a:rPr lang="ru-RU" sz="1200" dirty="0" smtClean="0">
                <a:effectLst/>
                <a:latin typeface="+mn-lt"/>
                <a:ea typeface="Calibri"/>
                <a:cs typeface="Times New Roman"/>
              </a:rPr>
              <a:t>Армяк- крестьянская верхняя одежда из толстого сукна в виде кафтана.</a:t>
            </a:r>
            <a:endParaRPr lang="ru-RU" sz="110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8</a:t>
            </a:fld>
            <a:endParaRPr lang="ru-RU"/>
          </a:p>
        </p:txBody>
      </p:sp>
    </p:spTree>
    <p:extLst>
      <p:ext uri="{BB962C8B-B14F-4D97-AF65-F5344CB8AC3E}">
        <p14:creationId xmlns:p14="http://schemas.microsoft.com/office/powerpoint/2010/main" val="2872580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lnSpc>
                <a:spcPts val="1320"/>
              </a:lnSpc>
              <a:spcAft>
                <a:spcPts val="0"/>
              </a:spcAft>
            </a:pPr>
            <a:r>
              <a:rPr lang="ru-RU" sz="1100" dirty="0" smtClean="0">
                <a:solidFill>
                  <a:srgbClr val="000000"/>
                </a:solidFill>
                <a:effectLst/>
                <a:latin typeface="Tahoma"/>
                <a:ea typeface="Times New Roman"/>
                <a:cs typeface="Times New Roman"/>
              </a:rPr>
              <a:t>Выходной одежде придавали особое значение все сословия.  Достаточно было один раз взглянуть на одежду человека, чтобы понять, кто он, из какой местности, каков его статус, холост он или женат.</a:t>
            </a:r>
            <a:endParaRPr lang="ru-RU" sz="1100" dirty="0" smtClean="0">
              <a:effectLst/>
              <a:latin typeface="+mn-lt"/>
              <a:ea typeface="Calibri"/>
              <a:cs typeface="Times New Roman"/>
            </a:endParaRPr>
          </a:p>
          <a:p>
            <a:pPr algn="l"/>
            <a:r>
              <a:rPr lang="ru-RU" sz="1100" dirty="0" smtClean="0">
                <a:solidFill>
                  <a:srgbClr val="000000"/>
                </a:solidFill>
                <a:effectLst/>
                <a:latin typeface="Tahoma"/>
                <a:ea typeface="Times New Roman"/>
              </a:rPr>
              <a:t>Такая «визитная карточка» позволяла сразу решить, как вести себя с незнакомым человеком. </a:t>
            </a:r>
            <a:endParaRPr lang="ru-RU" sz="1100"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16</a:t>
            </a:fld>
            <a:endParaRPr lang="ru-RU" dirty="0"/>
          </a:p>
        </p:txBody>
      </p:sp>
    </p:spTree>
    <p:extLst>
      <p:ext uri="{BB962C8B-B14F-4D97-AF65-F5344CB8AC3E}">
        <p14:creationId xmlns:p14="http://schemas.microsoft.com/office/powerpoint/2010/main" val="409291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lnSpc>
                <a:spcPct val="115000"/>
              </a:lnSpc>
              <a:spcAft>
                <a:spcPts val="1000"/>
              </a:spcAft>
            </a:pPr>
            <a:endParaRPr kumimoji="0" lang="ru-RU" sz="2400" b="1"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algn="l">
              <a:lnSpc>
                <a:spcPct val="115000"/>
              </a:lnSpc>
              <a:spcAft>
                <a:spcPts val="1000"/>
              </a:spcAft>
            </a:pPr>
            <a:r>
              <a:rPr kumimoji="0" lang="ru-RU" sz="11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Она переходили по наследству из поколения в поколение. </a:t>
            </a:r>
            <a:r>
              <a:rPr lang="ru-RU" sz="1100" b="0" dirty="0" smtClean="0">
                <a:solidFill>
                  <a:srgbClr val="000000"/>
                </a:solidFill>
                <a:effectLst/>
                <a:latin typeface="Tahoma"/>
                <a:ea typeface="Times New Roman"/>
                <a:cs typeface="Times New Roman"/>
              </a:rPr>
              <a:t>Ее доставали только по большим праздникам и торжественным случаям, когда нужно было себя показать. Костюм был в старину</a:t>
            </a:r>
            <a:r>
              <a:rPr lang="ru-RU" sz="1100" b="0" baseline="0" dirty="0" smtClean="0">
                <a:solidFill>
                  <a:srgbClr val="000000"/>
                </a:solidFill>
                <a:effectLst/>
                <a:latin typeface="Tahoma"/>
                <a:ea typeface="Times New Roman"/>
                <a:cs typeface="Times New Roman"/>
              </a:rPr>
              <a:t> </a:t>
            </a:r>
            <a:r>
              <a:rPr lang="ru-RU" sz="1100" b="0" dirty="0" smtClean="0">
                <a:solidFill>
                  <a:srgbClr val="000000"/>
                </a:solidFill>
                <a:effectLst/>
                <a:latin typeface="Tahoma"/>
                <a:ea typeface="Times New Roman"/>
                <a:cs typeface="Times New Roman"/>
              </a:rPr>
              <a:t>показным. Бережное отношение к одежде определило строгое разграничение повседневного и праздничного костюма. По степени изношенности все сословия разделяли </a:t>
            </a:r>
            <a:r>
              <a:rPr lang="ru-RU" sz="1100" b="0" dirty="0" err="1" smtClean="0">
                <a:solidFill>
                  <a:srgbClr val="000000"/>
                </a:solidFill>
                <a:effectLst/>
                <a:latin typeface="Tahoma"/>
                <a:ea typeface="Times New Roman"/>
                <a:cs typeface="Times New Roman"/>
              </a:rPr>
              <a:t>ветшалое</a:t>
            </a:r>
            <a:r>
              <a:rPr lang="ru-RU" sz="1100" b="0" dirty="0" smtClean="0">
                <a:solidFill>
                  <a:srgbClr val="000000"/>
                </a:solidFill>
                <a:effectLst/>
                <a:latin typeface="Tahoma"/>
                <a:ea typeface="Times New Roman"/>
                <a:cs typeface="Times New Roman"/>
              </a:rPr>
              <a:t> платье (старое), вседневное (повседневное) и лучшее (нарядное). Даже если эти вещи изнашивались, то их чинили. Одежда составляла</a:t>
            </a:r>
            <a:r>
              <a:rPr lang="ru-RU" sz="1100" b="0" baseline="0" dirty="0" smtClean="0">
                <a:solidFill>
                  <a:srgbClr val="000000"/>
                </a:solidFill>
                <a:effectLst/>
                <a:latin typeface="Tahoma"/>
                <a:ea typeface="Times New Roman"/>
                <a:cs typeface="Times New Roman"/>
              </a:rPr>
              <a:t> </a:t>
            </a:r>
            <a:r>
              <a:rPr lang="ru-RU" sz="1100" b="0" dirty="0" smtClean="0">
                <a:solidFill>
                  <a:srgbClr val="000000"/>
                </a:solidFill>
                <a:effectLst/>
                <a:latin typeface="Tahoma"/>
                <a:ea typeface="Times New Roman"/>
                <a:cs typeface="Times New Roman"/>
              </a:rPr>
              <a:t>предмет богатства дома.</a:t>
            </a:r>
            <a:endParaRPr lang="ru-RU" sz="1100" b="0" dirty="0" smtClean="0">
              <a:effectLst/>
              <a:latin typeface="+mn-lt"/>
              <a:ea typeface="Calibri"/>
              <a:cs typeface="Times New Roman"/>
            </a:endParaRPr>
          </a:p>
          <a:p>
            <a:pPr algn="l">
              <a:lnSpc>
                <a:spcPct val="115000"/>
              </a:lnSpc>
              <a:spcAft>
                <a:spcPts val="1000"/>
              </a:spcAft>
            </a:pPr>
            <a:endParaRPr lang="ru-RU" sz="1600" dirty="0" smtClean="0">
              <a:effectLst/>
              <a:latin typeface="+mn-lt"/>
              <a:ea typeface="Calibri"/>
              <a:cs typeface="Times New Roman"/>
            </a:endParaRPr>
          </a:p>
          <a:p>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19</a:t>
            </a:fld>
            <a:endParaRPr lang="ru-RU" dirty="0"/>
          </a:p>
        </p:txBody>
      </p:sp>
    </p:spTree>
    <p:extLst>
      <p:ext uri="{BB962C8B-B14F-4D97-AF65-F5344CB8AC3E}">
        <p14:creationId xmlns:p14="http://schemas.microsoft.com/office/powerpoint/2010/main" val="2748076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ctr">
              <a:lnSpc>
                <a:spcPct val="115000"/>
              </a:lnSpc>
              <a:spcAft>
                <a:spcPts val="1000"/>
              </a:spcAft>
            </a:pPr>
            <a:r>
              <a:rPr lang="ru-RU" sz="1100" dirty="0" smtClean="0">
                <a:effectLst/>
                <a:latin typeface="Times New Roman" panose="02020603050405020304" pitchFamily="18" charset="0"/>
                <a:ea typeface="Calibri"/>
                <a:cs typeface="Times New Roman" panose="02020603050405020304" pitchFamily="18" charset="0"/>
              </a:rPr>
              <a:t>Во все времена люди ухаживали за своей одеждой, чтобы она выглядела красиво и опрятно.</a:t>
            </a:r>
            <a:br>
              <a:rPr lang="ru-RU" sz="1100" dirty="0" smtClean="0">
                <a:effectLst/>
                <a:latin typeface="Times New Roman" panose="02020603050405020304" pitchFamily="18" charset="0"/>
                <a:ea typeface="Calibri"/>
                <a:cs typeface="Times New Roman" panose="02020603050405020304" pitchFamily="18" charset="0"/>
              </a:rPr>
            </a:br>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20</a:t>
            </a:fld>
            <a:endParaRPr lang="ru-RU" dirty="0"/>
          </a:p>
        </p:txBody>
      </p:sp>
    </p:spTree>
    <p:extLst>
      <p:ext uri="{BB962C8B-B14F-4D97-AF65-F5344CB8AC3E}">
        <p14:creationId xmlns:p14="http://schemas.microsoft.com/office/powerpoint/2010/main" val="3787083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l">
              <a:lnSpc>
                <a:spcPct val="115000"/>
              </a:lnSpc>
              <a:spcAft>
                <a:spcPts val="1000"/>
              </a:spcAft>
            </a:pPr>
            <a:r>
              <a:rPr lang="ru-RU" sz="1200" dirty="0" smtClean="0">
                <a:effectLst/>
                <a:latin typeface="+mn-lt"/>
                <a:ea typeface="Calibri"/>
                <a:cs typeface="Times New Roman"/>
              </a:rPr>
              <a:t>Наши предки издавна придумывали разные способы, чтобы вещи после стирки не оставались мятыми. Рубель называли катальной палкой, он служил для разглаживания складок на белье после его стирки. Для глажки еще использовали валек, на который белье наматывали, а рубелем его прокатывали. Валек и рубль - два неразлучных предмета для глажки.</a:t>
            </a:r>
            <a:r>
              <a:rPr lang="ru-RU" sz="1050" b="1" dirty="0" smtClean="0">
                <a:effectLst/>
                <a:latin typeface="+mn-lt"/>
                <a:ea typeface="Calibri"/>
                <a:cs typeface="Times New Roman"/>
              </a:rPr>
              <a:t> </a:t>
            </a:r>
            <a:r>
              <a:rPr lang="ru-RU" sz="1200" b="0" dirty="0" smtClean="0">
                <a:effectLst/>
                <a:latin typeface="Times New Roman" panose="02020603050405020304" pitchFamily="18" charset="0"/>
                <a:ea typeface="Calibri"/>
                <a:cs typeface="Times New Roman" panose="02020603050405020304" pitchFamily="18" charset="0"/>
              </a:rPr>
              <a:t>Утюги появились  позднее. Уже в те времена утюги были разными. Самым старым, наверное, можно считать цельнолитой чугунный. Он был очень тяжелым, потому что был цельнолитым из чугуна или бронзы и разогревался на открытом огне. А складывали в сундуки. </a:t>
            </a:r>
          </a:p>
          <a:p>
            <a:pPr algn="l">
              <a:lnSpc>
                <a:spcPct val="115000"/>
              </a:lnSpc>
              <a:spcAft>
                <a:spcPts val="1000"/>
              </a:spcAft>
            </a:pPr>
            <a:endParaRPr lang="ru-RU" sz="1200" b="0" dirty="0" smtClean="0">
              <a:effectLst/>
              <a:latin typeface="Times New Roman" panose="02020603050405020304" pitchFamily="18" charset="0"/>
              <a:ea typeface="Calibri"/>
              <a:cs typeface="Times New Roman" panose="02020603050405020304" pitchFamily="18" charset="0"/>
            </a:endParaRPr>
          </a:p>
          <a:p>
            <a:pPr algn="l"/>
            <a:endParaRPr lang="ru-RU" dirty="0"/>
          </a:p>
        </p:txBody>
      </p:sp>
      <p:sp>
        <p:nvSpPr>
          <p:cNvPr id="4" name="Номер слайда 3"/>
          <p:cNvSpPr>
            <a:spLocks noGrp="1"/>
          </p:cNvSpPr>
          <p:nvPr>
            <p:ph type="sldNum" sz="quarter" idx="10"/>
          </p:nvPr>
        </p:nvSpPr>
        <p:spPr/>
        <p:txBody>
          <a:bodyPr/>
          <a:lstStyle/>
          <a:p>
            <a:fld id="{56A77A03-F5D0-4ABA-BF28-50DC251D3795}" type="slidenum">
              <a:rPr lang="ru-RU" smtClean="0"/>
              <a:pPr/>
              <a:t>21</a:t>
            </a:fld>
            <a:endParaRPr lang="ru-RU" dirty="0"/>
          </a:p>
        </p:txBody>
      </p:sp>
    </p:spTree>
    <p:extLst>
      <p:ext uri="{BB962C8B-B14F-4D97-AF65-F5344CB8AC3E}">
        <p14:creationId xmlns:p14="http://schemas.microsoft.com/office/powerpoint/2010/main" val="213046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251671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4170471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1072010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9141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2618923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397493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227754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2942983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539564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310487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C06403D-9F21-4CD6-B8D5-DA15DA0C2A7C}" type="datetimeFigureOut">
              <a:rPr lang="ru-RU" smtClean="0"/>
              <a:pPr/>
              <a:t>18.07.2024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3505995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6403D-9F21-4CD6-B8D5-DA15DA0C2A7C}" type="datetimeFigureOut">
              <a:rPr lang="ru-RU" smtClean="0"/>
              <a:pPr/>
              <a:t>18.07.2024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FEC6E-78E6-442E-B76A-76A658746972}" type="slidenum">
              <a:rPr lang="ru-RU" smtClean="0"/>
              <a:pPr/>
              <a:t>‹#›</a:t>
            </a:fld>
            <a:endParaRPr lang="ru-RU" dirty="0"/>
          </a:p>
        </p:txBody>
      </p:sp>
    </p:spTree>
    <p:extLst>
      <p:ext uri="{BB962C8B-B14F-4D97-AF65-F5344CB8AC3E}">
        <p14:creationId xmlns:p14="http://schemas.microsoft.com/office/powerpoint/2010/main" val="217456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282" y="571480"/>
            <a:ext cx="8572560" cy="4929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57158" y="428604"/>
            <a:ext cx="7786742" cy="3477875"/>
          </a:xfrm>
          <a:prstGeom prst="rect">
            <a:avLst/>
          </a:prstGeom>
          <a:noFill/>
          <a:ln>
            <a:noFill/>
          </a:ln>
        </p:spPr>
        <p:txBody>
          <a:bodyPr wrap="square" rtlCol="0">
            <a:spAutoFit/>
          </a:bodyPr>
          <a:lstStyle/>
          <a:p>
            <a:pPr algn="ctr"/>
            <a:endParaRPr lang="ru-RU" sz="4400" b="1" dirty="0" smtClean="0">
              <a:solidFill>
                <a:srgbClr val="FF0000"/>
              </a:solidFill>
              <a:latin typeface="Gabriola" panose="04040605051002020D02" pitchFamily="82" charset="0"/>
            </a:endParaRPr>
          </a:p>
          <a:p>
            <a:pPr algn="ctr"/>
            <a:endParaRPr lang="ru-RU" sz="4400" b="1" dirty="0" smtClean="0">
              <a:solidFill>
                <a:srgbClr val="FF0000"/>
              </a:solidFill>
              <a:latin typeface="Gabriola" panose="04040605051002020D02" pitchFamily="82" charset="0"/>
            </a:endParaRPr>
          </a:p>
          <a:p>
            <a:pPr algn="ctr"/>
            <a:r>
              <a:rPr lang="ru-RU" sz="4400" b="1" dirty="0" smtClean="0">
                <a:solidFill>
                  <a:srgbClr val="FF0000"/>
                </a:solidFill>
                <a:latin typeface="Gabriola" panose="04040605051002020D02" pitchFamily="82" charset="0"/>
              </a:rPr>
              <a:t>ТЕМА:</a:t>
            </a:r>
          </a:p>
          <a:p>
            <a:pPr algn="ctr"/>
            <a:r>
              <a:rPr lang="ru-RU" sz="4400" b="1" dirty="0" smtClean="0">
                <a:solidFill>
                  <a:srgbClr val="FF0000"/>
                </a:solidFill>
                <a:latin typeface="Gabriola" panose="04040605051002020D02" pitchFamily="82" charset="0"/>
              </a:rPr>
              <a:t>«Русский народный костюм -</a:t>
            </a:r>
          </a:p>
          <a:p>
            <a:pPr algn="ctr"/>
            <a:r>
              <a:rPr lang="ru-RU" sz="4400" b="1" dirty="0" smtClean="0">
                <a:solidFill>
                  <a:srgbClr val="FF0000"/>
                </a:solidFill>
                <a:latin typeface="Gabriola" panose="04040605051002020D02" pitchFamily="82" charset="0"/>
              </a:rPr>
              <a:t>        хранитель истории»</a:t>
            </a:r>
            <a:endParaRPr lang="ru-RU" sz="4400" b="1" dirty="0">
              <a:solidFill>
                <a:srgbClr val="FF0000"/>
              </a:solidFill>
              <a:latin typeface="Gabriola" panose="04040605051002020D02" pitchFamily="82" charset="0"/>
            </a:endParaRPr>
          </a:p>
        </p:txBody>
      </p:sp>
      <p:sp>
        <p:nvSpPr>
          <p:cNvPr id="5" name="Прямоугольник 4"/>
          <p:cNvSpPr/>
          <p:nvPr/>
        </p:nvSpPr>
        <p:spPr>
          <a:xfrm>
            <a:off x="1000100" y="4572008"/>
            <a:ext cx="7500990" cy="2062103"/>
          </a:xfrm>
          <a:prstGeom prst="rect">
            <a:avLst/>
          </a:prstGeom>
        </p:spPr>
        <p:txBody>
          <a:bodyPr wrap="square">
            <a:spAutoFit/>
          </a:bodyPr>
          <a:lstStyle/>
          <a:p>
            <a:pPr algn="ctr"/>
            <a:endParaRPr lang="ru-RU" sz="1600" dirty="0" smtClean="0"/>
          </a:p>
          <a:p>
            <a:pPr algn="ctr"/>
            <a:endParaRPr lang="ru-RU" sz="1600" dirty="0" smtClean="0"/>
          </a:p>
          <a:p>
            <a:pPr algn="ctr"/>
            <a:endParaRPr lang="ru-RU" sz="1600" dirty="0" smtClean="0"/>
          </a:p>
          <a:p>
            <a:pPr algn="ctr"/>
            <a:endParaRPr lang="ru-RU" sz="1600" dirty="0" smtClean="0"/>
          </a:p>
          <a:p>
            <a:pPr algn="ctr"/>
            <a:r>
              <a:rPr lang="ru-RU" sz="1600" dirty="0" smtClean="0"/>
              <a:t> </a:t>
            </a:r>
            <a:r>
              <a:rPr lang="ru-RU" sz="1600" dirty="0" smtClean="0">
                <a:solidFill>
                  <a:srgbClr val="FF0000"/>
                </a:solidFill>
              </a:rPr>
              <a:t>ВЫПОЛНИЛА:  БАКШЕЕВА  Е.А.</a:t>
            </a:r>
          </a:p>
          <a:p>
            <a:pPr algn="ctr"/>
            <a:r>
              <a:rPr lang="ru-RU" sz="1600" dirty="0" smtClean="0">
                <a:solidFill>
                  <a:srgbClr val="FF0000"/>
                </a:solidFill>
              </a:rPr>
              <a:t>УЧИТЕЛЬ ПОФЕССИОНАЛЬНО – ТРУДОВОГО ОБУЧЕНИЯ</a:t>
            </a:r>
          </a:p>
          <a:p>
            <a:pPr algn="ctr"/>
            <a:endParaRPr lang="ru-RU" sz="1600" dirty="0" smtClean="0">
              <a:solidFill>
                <a:srgbClr val="FF0000"/>
              </a:solidFill>
            </a:endParaRPr>
          </a:p>
          <a:p>
            <a:pPr algn="ctr"/>
            <a:r>
              <a:rPr lang="ru-RU" sz="1600" dirty="0" smtClean="0">
                <a:solidFill>
                  <a:srgbClr val="FF0000"/>
                </a:solidFill>
              </a:rPr>
              <a:t>2020 - 2021ГОД</a:t>
            </a:r>
            <a:endParaRPr lang="ru-RU" sz="1600" dirty="0" smtClean="0">
              <a:solidFill>
                <a:srgbClr val="FF0000"/>
              </a:solidFill>
            </a:endParaRPr>
          </a:p>
        </p:txBody>
      </p:sp>
    </p:spTree>
    <p:extLst>
      <p:ext uri="{BB962C8B-B14F-4D97-AF65-F5344CB8AC3E}">
        <p14:creationId xmlns:p14="http://schemas.microsoft.com/office/powerpoint/2010/main" val="122989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Даша\Downloads\01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14290"/>
            <a:ext cx="8229600" cy="1143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ru-RU" b="1" dirty="0" smtClean="0"/>
              <a:t>Женский головной убор «Кичка»</a:t>
            </a:r>
            <a:endParaRPr lang="ru-RU" b="1" dirty="0"/>
          </a:p>
        </p:txBody>
      </p:sp>
      <p:pic>
        <p:nvPicPr>
          <p:cNvPr id="55298" name="Picture 2" descr="C:\Users\Даша\Downloads\kichka-sajt_1484314008.jpg"/>
          <p:cNvPicPr>
            <a:picLocks noChangeAspect="1" noChangeArrowheads="1"/>
          </p:cNvPicPr>
          <p:nvPr/>
        </p:nvPicPr>
        <p:blipFill>
          <a:blip r:embed="rId2"/>
          <a:srcRect/>
          <a:stretch>
            <a:fillRect/>
          </a:stretch>
        </p:blipFill>
        <p:spPr bwMode="auto">
          <a:xfrm>
            <a:off x="1857356" y="1428736"/>
            <a:ext cx="6072230" cy="5143536"/>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FF0000"/>
                </a:solidFill>
              </a:rPr>
              <a:t>Женский головной убор «Кокошник»</a:t>
            </a:r>
            <a:endParaRPr lang="ru-RU" b="1" dirty="0">
              <a:solidFill>
                <a:srgbClr val="FF0000"/>
              </a:solidFill>
            </a:endParaRPr>
          </a:p>
        </p:txBody>
      </p:sp>
      <p:pic>
        <p:nvPicPr>
          <p:cNvPr id="56322" name="Picture 2" descr="C:\Users\Даша\Downloads\1c4173bad35363dfb1c32ce1a66e4d2e4a9762d5.JPG"/>
          <p:cNvPicPr>
            <a:picLocks noChangeAspect="1" noChangeArrowheads="1"/>
          </p:cNvPicPr>
          <p:nvPr/>
        </p:nvPicPr>
        <p:blipFill>
          <a:blip r:embed="rId2"/>
          <a:srcRect/>
          <a:stretch>
            <a:fillRect/>
          </a:stretch>
        </p:blipFill>
        <p:spPr bwMode="auto">
          <a:xfrm>
            <a:off x="4240490" y="1643050"/>
            <a:ext cx="4546352" cy="4929222"/>
          </a:xfrm>
          <a:prstGeom prst="rect">
            <a:avLst/>
          </a:prstGeom>
          <a:noFill/>
        </p:spPr>
      </p:pic>
      <p:pic>
        <p:nvPicPr>
          <p:cNvPr id="56323" name="Picture 3" descr="C:\Users\Даша\Downloads\81783d24c4f672d23f4058b5e4478688eab3888e.JPG"/>
          <p:cNvPicPr>
            <a:picLocks noChangeAspect="1" noChangeArrowheads="1"/>
          </p:cNvPicPr>
          <p:nvPr/>
        </p:nvPicPr>
        <p:blipFill>
          <a:blip r:embed="rId3"/>
          <a:srcRect/>
          <a:stretch>
            <a:fillRect/>
          </a:stretch>
        </p:blipFill>
        <p:spPr bwMode="auto">
          <a:xfrm>
            <a:off x="285720" y="1643050"/>
            <a:ext cx="4000527" cy="496494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Девушка в «Кокошнике»</a:t>
            </a:r>
            <a:endParaRPr lang="ru-RU" b="1" dirty="0">
              <a:solidFill>
                <a:srgbClr val="FF0000"/>
              </a:solidFill>
            </a:endParaRPr>
          </a:p>
        </p:txBody>
      </p:sp>
      <p:pic>
        <p:nvPicPr>
          <p:cNvPr id="53250" name="Picture 2" descr="C:\Users\Даша\Downloads\c06200302f248a85ef147d0ddb451e0c.jpg"/>
          <p:cNvPicPr>
            <a:picLocks noChangeAspect="1" noChangeArrowheads="1"/>
          </p:cNvPicPr>
          <p:nvPr/>
        </p:nvPicPr>
        <p:blipFill>
          <a:blip r:embed="rId2"/>
          <a:srcRect/>
          <a:stretch>
            <a:fillRect/>
          </a:stretch>
        </p:blipFill>
        <p:spPr bwMode="auto">
          <a:xfrm>
            <a:off x="1428728" y="1285860"/>
            <a:ext cx="6429420" cy="514353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cap="all" dirty="0" smtClean="0">
                <a:solidFill>
                  <a:srgbClr val="FF0000"/>
                </a:solidFill>
              </a:rPr>
              <a:t>Девичий убор «ВЕНЕЦ ЧЕЛКА»</a:t>
            </a:r>
            <a:endParaRPr lang="ru-RU" b="1" cap="all" dirty="0">
              <a:solidFill>
                <a:srgbClr val="FF0000"/>
              </a:solidFill>
            </a:endParaRPr>
          </a:p>
        </p:txBody>
      </p:sp>
      <p:pic>
        <p:nvPicPr>
          <p:cNvPr id="54274" name="Picture 2" descr="C:\Users\Даша\Downloads\image-44.jpeg"/>
          <p:cNvPicPr>
            <a:picLocks noChangeAspect="1" noChangeArrowheads="1"/>
          </p:cNvPicPr>
          <p:nvPr/>
        </p:nvPicPr>
        <p:blipFill>
          <a:blip r:embed="rId2"/>
          <a:srcRect/>
          <a:stretch>
            <a:fillRect/>
          </a:stretch>
        </p:blipFill>
        <p:spPr bwMode="auto">
          <a:xfrm>
            <a:off x="1142976" y="1509870"/>
            <a:ext cx="7057041" cy="502400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4000" b="1" dirty="0" smtClean="0">
                <a:solidFill>
                  <a:srgbClr val="C00000"/>
                </a:solidFill>
                <a:latin typeface="Times New Roman" panose="02020603050405020304" pitchFamily="18" charset="0"/>
                <a:cs typeface="Times New Roman" panose="02020603050405020304" pitchFamily="18" charset="0"/>
              </a:rPr>
              <a:t>Два сапога- пара</a:t>
            </a:r>
            <a:endParaRPr lang="ru-RU" sz="4000" b="1" dirty="0">
              <a:solidFill>
                <a:srgbClr val="C00000"/>
              </a:solidFill>
              <a:latin typeface="Times New Roman" panose="02020603050405020304" pitchFamily="18" charset="0"/>
              <a:cs typeface="Times New Roman" panose="02020603050405020304" pitchFamily="18" charset="0"/>
            </a:endParaRPr>
          </a:p>
        </p:txBody>
      </p:sp>
      <p:pic>
        <p:nvPicPr>
          <p:cNvPr id="10" name="Объект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1340768"/>
            <a:ext cx="3672408" cy="4183970"/>
          </a:xfrm>
          <a:ln w="38100">
            <a:solidFill>
              <a:srgbClr val="00B050"/>
            </a:solidFill>
          </a:ln>
        </p:spPr>
      </p:pic>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53" y="1052736"/>
            <a:ext cx="2422585" cy="2395767"/>
          </a:xfrm>
          <a:prstGeom prst="rect">
            <a:avLst/>
          </a:prstGeom>
        </p:spPr>
      </p:pic>
      <p:pic>
        <p:nvPicPr>
          <p:cNvPr id="14" name="Рисунок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2280" y="3448503"/>
            <a:ext cx="1872208" cy="2952327"/>
          </a:xfrm>
          <a:prstGeom prst="rect">
            <a:avLst/>
          </a:prstGeom>
        </p:spPr>
      </p:pic>
      <p:pic>
        <p:nvPicPr>
          <p:cNvPr id="15" name="Рисунок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20" y="4424919"/>
            <a:ext cx="2480318" cy="219963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p:cNvSpPr txBox="1"/>
          <p:nvPr/>
        </p:nvSpPr>
        <p:spPr>
          <a:xfrm>
            <a:off x="611560" y="3501660"/>
            <a:ext cx="230425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сапоги</a:t>
            </a:r>
            <a:endParaRPr lang="ru-RU"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948264" y="1837696"/>
            <a:ext cx="219573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валенки</a:t>
            </a:r>
            <a:endParaRPr lang="ru-RU"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995936" y="5602841"/>
            <a:ext cx="2016224"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лапти</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3350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332656"/>
            <a:ext cx="8229600" cy="1080120"/>
          </a:xfrm>
        </p:spPr>
        <p:txBody>
          <a:bodyPr>
            <a:normAutofit fontScale="90000"/>
          </a:bodyPr>
          <a:lstStyle/>
          <a:p>
            <a:pPr>
              <a:lnSpc>
                <a:spcPct val="115000"/>
              </a:lnSpc>
              <a:spcAft>
                <a:spcPts val="1000"/>
              </a:spcAft>
            </a:pPr>
            <a:r>
              <a:rPr lang="ru-RU" b="1" dirty="0">
                <a:solidFill>
                  <a:srgbClr val="FF0000"/>
                </a:solidFill>
                <a:latin typeface="Times New Roman" panose="02020603050405020304" pitchFamily="18" charset="0"/>
                <a:ea typeface="Calibri"/>
                <a:cs typeface="Times New Roman" panose="02020603050405020304" pitchFamily="18" charset="0"/>
              </a:rPr>
              <a:t>По одежке </a:t>
            </a:r>
            <a:r>
              <a:rPr lang="ru-RU" b="1" dirty="0" smtClean="0">
                <a:solidFill>
                  <a:srgbClr val="FF0000"/>
                </a:solidFill>
                <a:latin typeface="Times New Roman" panose="02020603050405020304" pitchFamily="18" charset="0"/>
                <a:ea typeface="Calibri"/>
                <a:cs typeface="Times New Roman" panose="02020603050405020304" pitchFamily="18" charset="0"/>
              </a:rPr>
              <a:t>встречают </a:t>
            </a:r>
            <a:r>
              <a:rPr lang="ru-RU" b="1" dirty="0" smtClean="0">
                <a:solidFill>
                  <a:srgbClr val="FF0000"/>
                </a:solidFill>
                <a:ea typeface="Calibri"/>
                <a:cs typeface="Times New Roman"/>
              </a:rPr>
              <a:t>!</a:t>
            </a:r>
            <a:r>
              <a:rPr lang="ru-RU" sz="2000" dirty="0">
                <a:ea typeface="Calibri"/>
                <a:cs typeface="Times New Roman"/>
              </a:rPr>
              <a:t/>
            </a:r>
            <a:br>
              <a:rPr lang="ru-RU" sz="2000" dirty="0">
                <a:ea typeface="Calibri"/>
                <a:cs typeface="Times New Roman"/>
              </a:rPr>
            </a:br>
            <a:endParaRPr lang="ru-RU" sz="2700" dirty="0"/>
          </a:p>
        </p:txBody>
      </p:sp>
      <p:pic>
        <p:nvPicPr>
          <p:cNvPr id="12" name="Объект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2" y="1412776"/>
            <a:ext cx="3960440" cy="5112568"/>
          </a:xfrm>
          <a:ln w="57150">
            <a:solidFill>
              <a:srgbClr val="C00000"/>
            </a:solidFill>
          </a:ln>
        </p:spPr>
      </p:pic>
      <p:pic>
        <p:nvPicPr>
          <p:cNvPr id="13" name="Объект 1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88024" y="1412776"/>
            <a:ext cx="4032448" cy="5112568"/>
          </a:xfrm>
          <a:ln w="57150">
            <a:solidFill>
              <a:srgbClr val="C00000"/>
            </a:solidFill>
          </a:ln>
        </p:spPr>
      </p:pic>
    </p:spTree>
    <p:extLst>
      <p:ext uri="{BB962C8B-B14F-4D97-AF65-F5344CB8AC3E}">
        <p14:creationId xmlns:p14="http://schemas.microsoft.com/office/powerpoint/2010/main" val="324730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FF0000"/>
                </a:solidFill>
              </a:rPr>
              <a:t>Сундук для хранения украшений</a:t>
            </a:r>
            <a:endParaRPr lang="ru-RU" b="1" i="1" dirty="0">
              <a:solidFill>
                <a:srgbClr val="FF0000"/>
              </a:solidFill>
            </a:endParaRPr>
          </a:p>
        </p:txBody>
      </p:sp>
      <p:sp>
        <p:nvSpPr>
          <p:cNvPr id="60418" name="AutoShape 2" descr="https://i.pinimg.com/736x/45/82/35/45823585459068603f475cd0ea4307b1.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0419" name="Picture 3" descr="C:\Users\Даша\Downloads\45823585459068603f475cd0ea4307b1 (2).jpg"/>
          <p:cNvPicPr>
            <a:picLocks noChangeAspect="1" noChangeArrowheads="1"/>
          </p:cNvPicPr>
          <p:nvPr/>
        </p:nvPicPr>
        <p:blipFill>
          <a:blip r:embed="rId2"/>
          <a:srcRect/>
          <a:stretch>
            <a:fillRect/>
          </a:stretch>
        </p:blipFill>
        <p:spPr bwMode="auto">
          <a:xfrm>
            <a:off x="2071670" y="1411361"/>
            <a:ext cx="6081706" cy="503228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rgbClr val="FF0000"/>
                </a:solidFill>
              </a:rPr>
              <a:t>Сундук для хранения одежды</a:t>
            </a:r>
            <a:endParaRPr lang="ru-RU" b="1" i="1" dirty="0">
              <a:solidFill>
                <a:srgbClr val="FF0000"/>
              </a:solidFill>
            </a:endParaRPr>
          </a:p>
        </p:txBody>
      </p:sp>
      <p:pic>
        <p:nvPicPr>
          <p:cNvPr id="58370" name="Picture 2" descr="C:\Users\Даша\Downloads\c6ae0eeed2e2.jpg"/>
          <p:cNvPicPr>
            <a:picLocks noChangeAspect="1" noChangeArrowheads="1"/>
          </p:cNvPicPr>
          <p:nvPr/>
        </p:nvPicPr>
        <p:blipFill>
          <a:blip r:embed="rId2"/>
          <a:srcRect/>
          <a:stretch>
            <a:fillRect/>
          </a:stretch>
        </p:blipFill>
        <p:spPr bwMode="auto">
          <a:xfrm>
            <a:off x="500034" y="1524000"/>
            <a:ext cx="8001056" cy="490539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611560" y="188640"/>
            <a:ext cx="8075240" cy="504056"/>
          </a:xfrm>
        </p:spPr>
        <p:txBody>
          <a:bodyPr>
            <a:normAutofit fontScale="90000"/>
          </a:bodyPr>
          <a:lstStyle/>
          <a:p>
            <a:pPr>
              <a:spcAft>
                <a:spcPts val="1000"/>
              </a:spcAft>
            </a:pPr>
            <a:r>
              <a:rPr lang="ru-RU" dirty="0">
                <a:ea typeface="Calibri"/>
                <a:cs typeface="Times New Roman"/>
              </a:rPr>
              <a:t/>
            </a:r>
            <a:br>
              <a:rPr lang="ru-RU" dirty="0">
                <a:ea typeface="Calibri"/>
                <a:cs typeface="Times New Roman"/>
              </a:rPr>
            </a:br>
            <a:r>
              <a:rPr lang="ru-RU" sz="3600" b="1" dirty="0">
                <a:solidFill>
                  <a:srgbClr val="C00000"/>
                </a:solidFill>
                <a:latin typeface="Times New Roman" panose="02020603050405020304" pitchFamily="18" charset="0"/>
                <a:cs typeface="Times New Roman" panose="02020603050405020304" pitchFamily="18" charset="0"/>
              </a:rPr>
              <a:t>Ценилась одежда в старину очень </a:t>
            </a:r>
            <a:r>
              <a:rPr lang="ru-RU" sz="3600" b="1" dirty="0" smtClean="0">
                <a:solidFill>
                  <a:srgbClr val="C00000"/>
                </a:solidFill>
                <a:latin typeface="Times New Roman" panose="02020603050405020304" pitchFamily="18" charset="0"/>
                <a:cs typeface="Times New Roman" panose="02020603050405020304" pitchFamily="18" charset="0"/>
              </a:rPr>
              <a:t>высоко</a:t>
            </a:r>
            <a:r>
              <a:rPr lang="ru-RU" sz="3600" b="1" dirty="0">
                <a:solidFill>
                  <a:srgbClr val="C00000"/>
                </a:solidFill>
                <a:latin typeface="Times New Roman" panose="02020603050405020304" pitchFamily="18" charset="0"/>
                <a:cs typeface="Times New Roman" panose="02020603050405020304" pitchFamily="18" charset="0"/>
              </a:rPr>
              <a:t>!</a:t>
            </a:r>
            <a:endParaRPr lang="ru-RU" sz="2700"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268760"/>
            <a:ext cx="7776864" cy="5184576"/>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5575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755576" y="33148"/>
            <a:ext cx="8229600" cy="576064"/>
          </a:xfrm>
        </p:spPr>
        <p:txBody>
          <a:bodyPr anchor="t">
            <a:normAutofit fontScale="90000"/>
          </a:bodyPr>
          <a:lstStyle/>
          <a:p>
            <a:r>
              <a:rPr lang="ru-RU" dirty="0">
                <a:solidFill>
                  <a:srgbClr val="FF0000"/>
                </a:solidFill>
              </a:rPr>
              <a:t/>
            </a:r>
            <a:br>
              <a:rPr lang="ru-RU" dirty="0">
                <a:solidFill>
                  <a:srgbClr val="FF0000"/>
                </a:solidFill>
              </a:rPr>
            </a:br>
            <a:endParaRPr lang="ru-RU" dirty="0">
              <a:solidFill>
                <a:srgbClr val="FF0000"/>
              </a:solidFill>
            </a:endParaRPr>
          </a:p>
        </p:txBody>
      </p:sp>
      <p:sp>
        <p:nvSpPr>
          <p:cNvPr id="11" name="Объект 10"/>
          <p:cNvSpPr>
            <a:spLocks noGrp="1"/>
          </p:cNvSpPr>
          <p:nvPr>
            <p:ph sz="half" idx="2"/>
          </p:nvPr>
        </p:nvSpPr>
        <p:spPr>
          <a:xfrm>
            <a:off x="4788024" y="764703"/>
            <a:ext cx="3672408" cy="4680521"/>
          </a:xfrm>
        </p:spPr>
        <p:txBody>
          <a:bodyPr anchor="b">
            <a:normAutofit fontScale="92500"/>
          </a:bodyPr>
          <a:lstStyle/>
          <a:p>
            <a:pPr marL="0" indent="0" algn="ctr">
              <a:buNone/>
            </a:pPr>
            <a:r>
              <a:rPr lang="ru-RU" b="1" i="1" dirty="0">
                <a:solidFill>
                  <a:srgbClr val="C00000"/>
                </a:solidFill>
              </a:rPr>
              <a:t>Нам, россиянам, русского костюма</a:t>
            </a:r>
            <a:br>
              <a:rPr lang="ru-RU" b="1" i="1" dirty="0">
                <a:solidFill>
                  <a:srgbClr val="C00000"/>
                </a:solidFill>
              </a:rPr>
            </a:br>
            <a:r>
              <a:rPr lang="ru-RU" b="1" i="1" dirty="0">
                <a:solidFill>
                  <a:srgbClr val="C00000"/>
                </a:solidFill>
              </a:rPr>
              <a:t>Историю полезно очень знать!</a:t>
            </a:r>
            <a:br>
              <a:rPr lang="ru-RU" b="1" i="1" dirty="0">
                <a:solidFill>
                  <a:srgbClr val="C00000"/>
                </a:solidFill>
              </a:rPr>
            </a:br>
            <a:r>
              <a:rPr lang="ru-RU" b="1" i="1" dirty="0">
                <a:solidFill>
                  <a:srgbClr val="C00000"/>
                </a:solidFill>
              </a:rPr>
              <a:t>Костюм о людях призовет подумать,</a:t>
            </a:r>
            <a:br>
              <a:rPr lang="ru-RU" b="1" i="1" dirty="0">
                <a:solidFill>
                  <a:srgbClr val="C00000"/>
                </a:solidFill>
              </a:rPr>
            </a:br>
            <a:r>
              <a:rPr lang="ru-RU" b="1" i="1" dirty="0">
                <a:solidFill>
                  <a:srgbClr val="C00000"/>
                </a:solidFill>
              </a:rPr>
              <a:t>О быте, нравах может рассказать.</a:t>
            </a:r>
            <a:br>
              <a:rPr lang="ru-RU" b="1" i="1" dirty="0">
                <a:solidFill>
                  <a:srgbClr val="C00000"/>
                </a:solidFill>
              </a:rPr>
            </a:br>
            <a:endParaRPr lang="ru-RU" dirty="0">
              <a:solidFill>
                <a:srgbClr val="FF0000"/>
              </a:solidFill>
            </a:endParaRPr>
          </a:p>
        </p:txBody>
      </p:sp>
      <p:pic>
        <p:nvPicPr>
          <p:cNvPr id="12" name="Объект 11" descr="C:\Users\Саша\Desktop\Cj-s__UMGoU.jpg"/>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072306"/>
            <a:ext cx="3528392" cy="4713387"/>
          </a:xfrm>
          <a:prstGeom prst="rect">
            <a:avLst/>
          </a:prstGeom>
          <a:ln w="228600" cap="sq" cmpd="thickThin">
            <a:solidFill>
              <a:srgbClr val="FFC000"/>
            </a:solidFill>
            <a:prstDash val="solid"/>
            <a:miter lim="800000"/>
          </a:ln>
          <a:effectLst>
            <a:innerShdw blurRad="76200">
              <a:srgbClr val="000000"/>
            </a:innerShdw>
          </a:effectLst>
        </p:spPr>
      </p:pic>
      <p:sp>
        <p:nvSpPr>
          <p:cNvPr id="2" name="Скругленный прямоугольник 1"/>
          <p:cNvSpPr/>
          <p:nvPr/>
        </p:nvSpPr>
        <p:spPr>
          <a:xfrm>
            <a:off x="395536" y="404664"/>
            <a:ext cx="8352928" cy="604867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404165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476672"/>
            <a:ext cx="8229600" cy="1512168"/>
          </a:xfrm>
          <a:noFill/>
          <a:ln w="76200">
            <a:noFill/>
            <a:prstDash val="lgDashDotDot"/>
          </a:ln>
        </p:spPr>
        <p:txBody>
          <a:bodyPr>
            <a:noAutofit/>
          </a:bodyPr>
          <a:lstStyle/>
          <a:p>
            <a:pPr>
              <a:lnSpc>
                <a:spcPct val="115000"/>
              </a:lnSpc>
              <a:spcAft>
                <a:spcPts val="1000"/>
              </a:spcAft>
            </a:pPr>
            <a:r>
              <a:rPr lang="ru-RU" sz="3200" b="1" dirty="0">
                <a:solidFill>
                  <a:srgbClr val="C00000"/>
                </a:solidFill>
                <a:latin typeface="Times New Roman" panose="02020603050405020304" pitchFamily="18" charset="0"/>
                <a:ea typeface="Calibri"/>
                <a:cs typeface="Times New Roman" panose="02020603050405020304" pitchFamily="18" charset="0"/>
              </a:rPr>
              <a:t>Во все времена люди ухаживали за своей одеждой, чтобы она выглядела красиво и опрятно.</a:t>
            </a:r>
            <a:r>
              <a:rPr lang="ru-RU" sz="3200" dirty="0">
                <a:solidFill>
                  <a:srgbClr val="C00000"/>
                </a:solidFill>
                <a:latin typeface="Times New Roman" panose="02020603050405020304" pitchFamily="18" charset="0"/>
                <a:ea typeface="Calibri"/>
                <a:cs typeface="Times New Roman" panose="02020603050405020304" pitchFamily="18" charset="0"/>
              </a:rPr>
              <a:t/>
            </a:r>
            <a:br>
              <a:rPr lang="ru-RU" sz="3200" dirty="0">
                <a:solidFill>
                  <a:srgbClr val="C00000"/>
                </a:solidFill>
                <a:latin typeface="Times New Roman" panose="02020603050405020304" pitchFamily="18" charset="0"/>
                <a:ea typeface="Calibri"/>
                <a:cs typeface="Times New Roman" panose="02020603050405020304" pitchFamily="18" charset="0"/>
              </a:rPr>
            </a:br>
            <a:endParaRPr lang="ru-RU" sz="3200" dirty="0">
              <a:solidFill>
                <a:srgbClr val="C00000"/>
              </a:solidFill>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95536" y="1844825"/>
            <a:ext cx="4824536" cy="4536504"/>
          </a:xfrm>
          <a:prstGeom prst="rect">
            <a:avLst/>
          </a:prstGeom>
          <a:solidFill>
            <a:srgbClr val="FFFFFF">
              <a:shade val="85000"/>
            </a:srgbClr>
          </a:solidFill>
          <a:ln w="190500" cap="rnd">
            <a:no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Объект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597464" y="4797152"/>
            <a:ext cx="3168352" cy="1584176"/>
          </a:xfrm>
        </p:spPr>
      </p:pic>
      <p:pic>
        <p:nvPicPr>
          <p:cNvPr id="2" name="Рисунок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0113" y="1628800"/>
            <a:ext cx="3240360" cy="2520280"/>
          </a:xfrm>
          <a:prstGeom prst="rect">
            <a:avLst/>
          </a:prstGeom>
        </p:spPr>
      </p:pic>
    </p:spTree>
    <p:extLst>
      <p:ext uri="{BB962C8B-B14F-4D97-AF65-F5344CB8AC3E}">
        <p14:creationId xmlns:p14="http://schemas.microsoft.com/office/powerpoint/2010/main" val="1117264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a typeface="Calibri"/>
                <a:cs typeface="Times New Roman"/>
              </a:rPr>
              <a:t> </a:t>
            </a:r>
            <a:r>
              <a:rPr lang="ru-RU" sz="3600" b="1" dirty="0">
                <a:solidFill>
                  <a:srgbClr val="C00000"/>
                </a:solidFill>
                <a:latin typeface="Times New Roman" panose="02020603050405020304" pitchFamily="18" charset="0"/>
                <a:ea typeface="Calibri"/>
                <a:cs typeface="Times New Roman" panose="02020603050405020304" pitchFamily="18" charset="0"/>
              </a:rPr>
              <a:t>На Руси были своеобразные приспособления для стирки </a:t>
            </a:r>
            <a:r>
              <a:rPr lang="ru-RU" sz="3600" b="1" dirty="0" smtClean="0">
                <a:solidFill>
                  <a:srgbClr val="C00000"/>
                </a:solidFill>
                <a:latin typeface="Times New Roman" panose="02020603050405020304" pitchFamily="18" charset="0"/>
                <a:ea typeface="Calibri"/>
                <a:cs typeface="Times New Roman" panose="02020603050405020304" pitchFamily="18" charset="0"/>
              </a:rPr>
              <a:t>, </a:t>
            </a:r>
            <a:r>
              <a:rPr lang="ru-RU" sz="3600" b="1" dirty="0">
                <a:solidFill>
                  <a:srgbClr val="C00000"/>
                </a:solidFill>
                <a:latin typeface="Times New Roman" panose="02020603050405020304" pitchFamily="18" charset="0"/>
                <a:ea typeface="Calibri"/>
                <a:cs typeface="Times New Roman" panose="02020603050405020304" pitchFamily="18" charset="0"/>
              </a:rPr>
              <a:t>глажки </a:t>
            </a:r>
            <a:r>
              <a:rPr lang="ru-RU" sz="3600" b="1" dirty="0" smtClean="0">
                <a:solidFill>
                  <a:srgbClr val="C00000"/>
                </a:solidFill>
                <a:latin typeface="Times New Roman" panose="02020603050405020304" pitchFamily="18" charset="0"/>
                <a:ea typeface="Calibri"/>
                <a:cs typeface="Times New Roman" panose="02020603050405020304" pitchFamily="18" charset="0"/>
              </a:rPr>
              <a:t>и хранения белья</a:t>
            </a:r>
            <a:r>
              <a:rPr lang="ru-RU" sz="3600" b="1" dirty="0">
                <a:solidFill>
                  <a:srgbClr val="C00000"/>
                </a:solidFill>
                <a:latin typeface="Times New Roman" panose="02020603050405020304" pitchFamily="18" charset="0"/>
                <a:ea typeface="Calibri"/>
                <a:cs typeface="Times New Roman" panose="02020603050405020304" pitchFamily="18" charset="0"/>
              </a:rPr>
              <a:t>. </a:t>
            </a:r>
            <a:endParaRPr lang="ru-RU" sz="3600" b="1" dirty="0">
              <a:solidFill>
                <a:srgbClr val="C0000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51520" y="1844824"/>
            <a:ext cx="3924300" cy="3888432"/>
          </a:xfrm>
        </p:spPr>
      </p:pic>
      <p:pic>
        <p:nvPicPr>
          <p:cNvPr id="6" name="Объект 5"/>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300192" y="1268760"/>
            <a:ext cx="2520280" cy="1944216"/>
          </a:xfrm>
        </p:spPr>
      </p:pic>
      <p:sp>
        <p:nvSpPr>
          <p:cNvPr id="7" name="TextBox 6"/>
          <p:cNvSpPr txBox="1"/>
          <p:nvPr/>
        </p:nvSpPr>
        <p:spPr>
          <a:xfrm>
            <a:off x="467544" y="5877272"/>
            <a:ext cx="8676456"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рубль и валек                 сундук</a:t>
            </a:r>
            <a:endParaRPr lang="ru-RU" sz="40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60032" y="2204864"/>
            <a:ext cx="1296144"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утюг</a:t>
            </a:r>
            <a:endParaRPr lang="ru-RU" sz="4000"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3501008"/>
            <a:ext cx="4320480" cy="2592288"/>
          </a:xfrm>
          <a:prstGeom prst="rect">
            <a:avLst/>
          </a:prstGeom>
        </p:spPr>
      </p:pic>
    </p:spTree>
    <p:extLst>
      <p:ext uri="{BB962C8B-B14F-4D97-AF65-F5344CB8AC3E}">
        <p14:creationId xmlns:p14="http://schemas.microsoft.com/office/powerpoint/2010/main" val="337291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07504" y="188640"/>
            <a:ext cx="8229600" cy="864096"/>
          </a:xfrm>
        </p:spPr>
        <p:txBody>
          <a:bodyPr>
            <a:normAutofit fontScale="90000"/>
          </a:bodyPr>
          <a:lstStyle/>
          <a:p>
            <a:r>
              <a:rPr lang="ru-RU" b="1" dirty="0" smtClean="0">
                <a:solidFill>
                  <a:srgbClr val="00B050"/>
                </a:solidFill>
                <a:latin typeface="Times New Roman" panose="02020603050405020304" pitchFamily="18" charset="0"/>
                <a:cs typeface="Times New Roman" panose="02020603050405020304" pitchFamily="18" charset="0"/>
              </a:rPr>
              <a:t>Отгадайте загадки старого бабушкиного сундучка </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8708" y="4320497"/>
            <a:ext cx="1656184" cy="2169339"/>
          </a:xfrm>
          <a:prstGeom prst="rect">
            <a:avLst/>
          </a:prstGeom>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4453257"/>
            <a:ext cx="1872208" cy="2036580"/>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4356025"/>
            <a:ext cx="1800200" cy="2161052"/>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4509120"/>
            <a:ext cx="1944216" cy="2035836"/>
          </a:xfrm>
          <a:prstGeom prst="rect">
            <a:avLst/>
          </a:prstGeom>
        </p:spPr>
      </p:pic>
      <p:sp>
        <p:nvSpPr>
          <p:cNvPr id="13" name="TextBox 12"/>
          <p:cNvSpPr txBox="1"/>
          <p:nvPr/>
        </p:nvSpPr>
        <p:spPr>
          <a:xfrm>
            <a:off x="755576" y="1412776"/>
            <a:ext cx="2664296" cy="830997"/>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Из лыка свито </a:t>
            </a:r>
          </a:p>
          <a:p>
            <a:r>
              <a:rPr lang="ru-RU" sz="2400" dirty="0" smtClean="0">
                <a:latin typeface="Times New Roman" panose="02020603050405020304" pitchFamily="18" charset="0"/>
                <a:cs typeface="Times New Roman" panose="02020603050405020304" pitchFamily="18" charset="0"/>
              </a:rPr>
              <a:t>Дырявое корыто</a:t>
            </a:r>
            <a:endParaRPr lang="ru-RU"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508104" y="1404004"/>
            <a:ext cx="2808312" cy="1107996"/>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Дуйся не дуйся, а</a:t>
            </a:r>
          </a:p>
          <a:p>
            <a:r>
              <a:rPr lang="ru-RU" sz="2400" dirty="0" smtClean="0">
                <a:latin typeface="Times New Roman" panose="02020603050405020304" pitchFamily="18" charset="0"/>
                <a:cs typeface="Times New Roman" panose="02020603050405020304" pitchFamily="18" charset="0"/>
              </a:rPr>
              <a:t>Через голову суйся</a:t>
            </a:r>
          </a:p>
          <a:p>
            <a:endParaRPr lang="ru-RU" dirty="0"/>
          </a:p>
        </p:txBody>
      </p:sp>
      <p:sp>
        <p:nvSpPr>
          <p:cNvPr id="15" name="TextBox 14"/>
          <p:cNvSpPr txBox="1"/>
          <p:nvPr/>
        </p:nvSpPr>
        <p:spPr>
          <a:xfrm>
            <a:off x="524922" y="2965229"/>
            <a:ext cx="2736304"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По дороге шёл,</a:t>
            </a:r>
          </a:p>
          <a:p>
            <a:r>
              <a:rPr lang="ru-RU" sz="2400" dirty="0" smtClean="0">
                <a:latin typeface="Times New Roman" panose="02020603050405020304" pitchFamily="18" charset="0"/>
                <a:cs typeface="Times New Roman" panose="02020603050405020304" pitchFamily="18" charset="0"/>
              </a:rPr>
              <a:t>Две дороги нашёл,</a:t>
            </a:r>
          </a:p>
          <a:p>
            <a:r>
              <a:rPr lang="ru-RU" sz="2400" dirty="0" smtClean="0">
                <a:latin typeface="Times New Roman" panose="02020603050405020304" pitchFamily="18" charset="0"/>
                <a:cs typeface="Times New Roman" panose="02020603050405020304" pitchFamily="18" charset="0"/>
              </a:rPr>
              <a:t>по обеим пошёл</a:t>
            </a:r>
            <a:endParaRPr lang="ru-RU"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5760132" y="2996952"/>
            <a:ext cx="3089180" cy="1200329"/>
          </a:xfrm>
          <a:prstGeom prst="rect">
            <a:avLst/>
          </a:prstGeom>
          <a:noFill/>
        </p:spPr>
        <p:txBody>
          <a:bodyPr wrap="square" rtlCol="0">
            <a:spAutoFit/>
          </a:bodyPr>
          <a:lstStyle/>
          <a:p>
            <a:r>
              <a:rPr lang="ru-RU" sz="2400" dirty="0" smtClean="0">
                <a:latin typeface="Times New Roman" panose="02020603050405020304" pitchFamily="18" charset="0"/>
                <a:cs typeface="Times New Roman" panose="02020603050405020304" pitchFamily="18" charset="0"/>
              </a:rPr>
              <a:t>Надену-ободом сведет,</a:t>
            </a:r>
          </a:p>
          <a:p>
            <a:r>
              <a:rPr lang="ru-RU" sz="2400" dirty="0" smtClean="0">
                <a:latin typeface="Times New Roman" panose="02020603050405020304" pitchFamily="18" charset="0"/>
                <a:cs typeface="Times New Roman" panose="02020603050405020304" pitchFamily="18" charset="0"/>
              </a:rPr>
              <a:t>Сниму-змеёю упадет.</a:t>
            </a:r>
            <a:endParaRPr lang="ru-RU"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832" y="1412776"/>
            <a:ext cx="2448272" cy="2784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73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b="1" dirty="0" smtClean="0">
                <a:solidFill>
                  <a:srgbClr val="0070C0"/>
                </a:solidFill>
                <a:latin typeface="Times New Roman" panose="02020603050405020304" pitchFamily="18" charset="0"/>
                <a:cs typeface="Times New Roman" panose="02020603050405020304" pitchFamily="18" charset="0"/>
              </a:rPr>
              <a:t>Чем похожи и чем отличаются </a:t>
            </a:r>
            <a:r>
              <a:rPr lang="en-US" sz="4000" b="1" dirty="0" smtClean="0">
                <a:solidFill>
                  <a:srgbClr val="0070C0"/>
                </a:solidFill>
                <a:latin typeface="Times New Roman" panose="02020603050405020304" pitchFamily="18" charset="0"/>
                <a:cs typeface="Times New Roman" panose="02020603050405020304" pitchFamily="18" charset="0"/>
              </a:rPr>
              <a:t>?</a:t>
            </a:r>
            <a:endParaRPr lang="ru-RU" sz="4000" b="1" dirty="0">
              <a:solidFill>
                <a:srgbClr val="0070C0"/>
              </a:solidFill>
              <a:latin typeface="Times New Roman" panose="02020603050405020304" pitchFamily="18" charset="0"/>
              <a:cs typeface="Times New Roman" panose="02020603050405020304" pitchFamily="18" charset="0"/>
            </a:endParaRPr>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916832"/>
            <a:ext cx="3754760" cy="4032448"/>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932040" y="1916832"/>
            <a:ext cx="3754760" cy="4104456"/>
          </a:xfrm>
        </p:spPr>
      </p:pic>
    </p:spTree>
    <p:extLst>
      <p:ext uri="{BB962C8B-B14F-4D97-AF65-F5344CB8AC3E}">
        <p14:creationId xmlns:p14="http://schemas.microsoft.com/office/powerpoint/2010/main" val="3073583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b="1" dirty="0">
                <a:solidFill>
                  <a:srgbClr val="0070C0"/>
                </a:solidFill>
                <a:latin typeface="Times New Roman" panose="02020603050405020304" pitchFamily="18" charset="0"/>
                <a:cs typeface="Times New Roman" panose="02020603050405020304" pitchFamily="18" charset="0"/>
              </a:rPr>
              <a:t>Чем похожи и чем </a:t>
            </a:r>
            <a:r>
              <a:rPr lang="ru-RU" sz="4000" b="1" dirty="0" smtClean="0">
                <a:solidFill>
                  <a:srgbClr val="0070C0"/>
                </a:solidFill>
                <a:latin typeface="Times New Roman" panose="02020603050405020304" pitchFamily="18" charset="0"/>
                <a:cs typeface="Times New Roman" panose="02020603050405020304" pitchFamily="18" charset="0"/>
              </a:rPr>
              <a:t>отличаются </a:t>
            </a:r>
            <a:br>
              <a:rPr lang="ru-RU" sz="4000" b="1" dirty="0" smtClean="0">
                <a:solidFill>
                  <a:srgbClr val="0070C0"/>
                </a:solidFill>
                <a:latin typeface="Times New Roman" panose="02020603050405020304" pitchFamily="18" charset="0"/>
                <a:cs typeface="Times New Roman" panose="02020603050405020304" pitchFamily="18" charset="0"/>
              </a:rPr>
            </a:br>
            <a:r>
              <a:rPr lang="ru-RU" sz="4000" b="1" dirty="0" smtClean="0">
                <a:solidFill>
                  <a:srgbClr val="0070C0"/>
                </a:solidFill>
                <a:latin typeface="Times New Roman" panose="02020603050405020304" pitchFamily="18" charset="0"/>
                <a:cs typeface="Times New Roman" panose="02020603050405020304" pitchFamily="18" charset="0"/>
              </a:rPr>
              <a:t>сарафаны</a:t>
            </a:r>
            <a:r>
              <a:rPr lang="en-US" sz="4000" b="1" dirty="0" smtClean="0">
                <a:solidFill>
                  <a:srgbClr val="0070C0"/>
                </a:solidFill>
                <a:latin typeface="Times New Roman" panose="02020603050405020304" pitchFamily="18" charset="0"/>
                <a:cs typeface="Times New Roman" panose="02020603050405020304" pitchFamily="18" charset="0"/>
              </a:rPr>
              <a:t>?</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3608" y="1628800"/>
            <a:ext cx="2904548" cy="4886003"/>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76056" y="2276872"/>
            <a:ext cx="3379221" cy="3629000"/>
          </a:xfrm>
        </p:spPr>
      </p:pic>
    </p:spTree>
    <p:extLst>
      <p:ext uri="{BB962C8B-B14F-4D97-AF65-F5344CB8AC3E}">
        <p14:creationId xmlns:p14="http://schemas.microsoft.com/office/powerpoint/2010/main" val="3399852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548680"/>
            <a:ext cx="8229600" cy="1803648"/>
          </a:xfrm>
        </p:spPr>
        <p:txBody>
          <a:bodyPr>
            <a:normAutofit fontScale="90000"/>
          </a:bodyPr>
          <a:lstStyle/>
          <a:p>
            <a:pPr lvl="0">
              <a:spcBef>
                <a:spcPts val="0"/>
              </a:spcBef>
            </a:pPr>
            <a:r>
              <a:rPr lang="ru-RU" sz="4800" b="1" dirty="0">
                <a:solidFill>
                  <a:srgbClr val="0070C0"/>
                </a:solidFill>
                <a:latin typeface="Times New Roman" panose="02020603050405020304" pitchFamily="18" charset="0"/>
                <a:cs typeface="Times New Roman" panose="02020603050405020304" pitchFamily="18" charset="0"/>
              </a:rPr>
              <a:t>Не поносишь старого – не носить и нового!</a:t>
            </a:r>
            <a:br>
              <a:rPr lang="ru-RU" sz="4800" b="1" dirty="0">
                <a:solidFill>
                  <a:srgbClr val="0070C0"/>
                </a:solidFill>
                <a:latin typeface="Times New Roman" panose="02020603050405020304" pitchFamily="18" charset="0"/>
                <a:cs typeface="Times New Roman" panose="02020603050405020304" pitchFamily="18" charset="0"/>
              </a:rPr>
            </a:br>
            <a:endParaRPr lang="ru-RU" b="1" dirty="0">
              <a:solidFill>
                <a:srgbClr val="0070C0"/>
              </a:solidFill>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539552" y="404664"/>
            <a:ext cx="8136904" cy="6048672"/>
          </a:xfrm>
          <a:prstGeom prst="roundRect">
            <a:avLst/>
          </a:prstGeom>
          <a:noFill/>
          <a:ln w="7620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2132856"/>
            <a:ext cx="4608512" cy="4104456"/>
          </a:xfrm>
          <a:prstGeom prst="rect">
            <a:avLst/>
          </a:prstGeom>
        </p:spPr>
      </p:pic>
    </p:spTree>
    <p:extLst>
      <p:ext uri="{BB962C8B-B14F-4D97-AF65-F5344CB8AC3E}">
        <p14:creationId xmlns:p14="http://schemas.microsoft.com/office/powerpoint/2010/main" val="2024004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076056" y="548680"/>
            <a:ext cx="3600400" cy="5328592"/>
          </a:xfrm>
        </p:spPr>
        <p:txBody>
          <a:bodyPr>
            <a:normAutofit/>
          </a:bodyPr>
          <a:lstStyle/>
          <a:p>
            <a:r>
              <a:rPr lang="ru-RU" sz="3600" b="1" i="1" dirty="0" smtClean="0">
                <a:solidFill>
                  <a:srgbClr val="C00000"/>
                </a:solidFill>
                <a:latin typeface="Calibri" panose="020F0502020204030204" pitchFamily="34" charset="0"/>
                <a:cs typeface="Calibri" panose="020F0502020204030204" pitchFamily="34" charset="0"/>
              </a:rPr>
              <a:t>Давайте мы невеждами не будем !</a:t>
            </a:r>
            <a:br>
              <a:rPr lang="ru-RU" sz="3600" b="1" i="1" dirty="0" smtClean="0">
                <a:solidFill>
                  <a:srgbClr val="C00000"/>
                </a:solidFill>
                <a:latin typeface="Calibri" panose="020F0502020204030204" pitchFamily="34" charset="0"/>
                <a:cs typeface="Calibri" panose="020F0502020204030204" pitchFamily="34" charset="0"/>
              </a:rPr>
            </a:br>
            <a:r>
              <a:rPr lang="ru-RU" sz="3600" b="1" i="1" dirty="0" smtClean="0">
                <a:solidFill>
                  <a:srgbClr val="C00000"/>
                </a:solidFill>
                <a:latin typeface="Calibri" panose="020F0502020204030204" pitchFamily="34" charset="0"/>
                <a:cs typeface="Calibri" panose="020F0502020204030204" pitchFamily="34" charset="0"/>
              </a:rPr>
              <a:t>Историю костюма не забудем !</a:t>
            </a:r>
            <a:endParaRPr lang="ru-RU" sz="3600" b="1" i="1" dirty="0">
              <a:solidFill>
                <a:srgbClr val="C00000"/>
              </a:solidFill>
              <a:latin typeface="Calibri" panose="020F0502020204030204" pitchFamily="34" charset="0"/>
              <a:cs typeface="Calibri" panose="020F0502020204030204" pitchFamily="34" charset="0"/>
            </a:endParaRPr>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764704"/>
            <a:ext cx="3944794" cy="5040560"/>
          </a:xfrm>
          <a:prstGeom prst="rect">
            <a:avLst/>
          </a:prstGeom>
          <a:ln w="228600" cap="sq" cmpd="thickThin">
            <a:solidFill>
              <a:srgbClr val="C00000"/>
            </a:solidFill>
            <a:prstDash val="solid"/>
            <a:miter lim="800000"/>
          </a:ln>
          <a:effectLst>
            <a:innerShdw blurRad="76200">
              <a:srgbClr val="000000"/>
            </a:innerShdw>
          </a:effectLst>
        </p:spPr>
      </p:pic>
    </p:spTree>
    <p:extLst>
      <p:ext uri="{BB962C8B-B14F-4D97-AF65-F5344CB8AC3E}">
        <p14:creationId xmlns:p14="http://schemas.microsoft.com/office/powerpoint/2010/main" val="296552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55534"/>
            <a:ext cx="799288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63688" y="2564904"/>
            <a:ext cx="5688632" cy="1107996"/>
          </a:xfrm>
          <a:prstGeom prst="rect">
            <a:avLst/>
          </a:prstGeom>
          <a:noFill/>
        </p:spPr>
        <p:txBody>
          <a:bodyPr wrap="square" rtlCol="0">
            <a:spAutoFit/>
          </a:bodyPr>
          <a:lstStyle/>
          <a:p>
            <a:r>
              <a:rPr lang="ru-RU" sz="6600" b="1" dirty="0" smtClean="0">
                <a:solidFill>
                  <a:srgbClr val="FF0000"/>
                </a:solidFill>
                <a:latin typeface="Gabriola" panose="04040605051002020D02" pitchFamily="82" charset="0"/>
              </a:rPr>
              <a:t>До  новых  встреч !</a:t>
            </a:r>
            <a:endParaRPr lang="ru-RU" sz="6600" b="1" dirty="0">
              <a:solidFill>
                <a:srgbClr val="FF0000"/>
              </a:solidFill>
              <a:latin typeface="Gabriola" panose="04040605051002020D02" pitchFamily="82" charset="0"/>
            </a:endParaRPr>
          </a:p>
        </p:txBody>
      </p:sp>
    </p:spTree>
    <p:extLst>
      <p:ext uri="{BB962C8B-B14F-4D97-AF65-F5344CB8AC3E}">
        <p14:creationId xmlns:p14="http://schemas.microsoft.com/office/powerpoint/2010/main" val="331667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539552" y="274638"/>
            <a:ext cx="8147248" cy="1143000"/>
          </a:xfrm>
        </p:spPr>
        <p:txBody>
          <a:bodyPr>
            <a:normAutofit fontScale="90000"/>
          </a:bodyPr>
          <a:lstStyle/>
          <a:p>
            <a:pPr algn="l"/>
            <a:r>
              <a:rPr lang="ru-RU" sz="3200" b="1" dirty="0">
                <a:solidFill>
                  <a:srgbClr val="0070C0"/>
                </a:solidFill>
              </a:rPr>
              <a:t>Основной одеждой </a:t>
            </a:r>
            <a:r>
              <a:rPr lang="ru-RU" sz="3200" b="1" dirty="0" smtClean="0">
                <a:solidFill>
                  <a:srgbClr val="0070C0"/>
                </a:solidFill>
              </a:rPr>
              <a:t>, </a:t>
            </a:r>
            <a:r>
              <a:rPr lang="ru-RU" sz="3200" b="1" dirty="0">
                <a:solidFill>
                  <a:srgbClr val="0070C0"/>
                </a:solidFill>
              </a:rPr>
              <a:t>причем как у мужчин, так и у женщин, считалась рубаха</a:t>
            </a:r>
            <a:endParaRPr lang="ru-RU" dirty="0"/>
          </a:p>
        </p:txBody>
      </p:sp>
      <p:pic>
        <p:nvPicPr>
          <p:cNvPr id="10" name="Объект 9"/>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9552" y="1916832"/>
            <a:ext cx="3456384" cy="3456384"/>
          </a:xfrm>
          <a:ln w="57150">
            <a:noFill/>
            <a:prstDash val="dashDot"/>
          </a:ln>
        </p:spPr>
      </p:pic>
      <p:pic>
        <p:nvPicPr>
          <p:cNvPr id="11" name="Объект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48064" y="1412776"/>
            <a:ext cx="3528392" cy="5028366"/>
          </a:xfrm>
          <a:ln w="38100">
            <a:noFill/>
            <a:prstDash val="dashDot"/>
          </a:ln>
        </p:spPr>
      </p:pic>
      <p:sp>
        <p:nvSpPr>
          <p:cNvPr id="12" name="TextBox 11"/>
          <p:cNvSpPr txBox="1"/>
          <p:nvPr/>
        </p:nvSpPr>
        <p:spPr>
          <a:xfrm>
            <a:off x="1475656" y="5733256"/>
            <a:ext cx="2232248" cy="707886"/>
          </a:xfrm>
          <a:prstGeom prst="rect">
            <a:avLst/>
          </a:prstGeom>
          <a:noFill/>
        </p:spPr>
        <p:txBody>
          <a:bodyPr wrap="square" rtlCol="0">
            <a:spAutoFit/>
          </a:bodyPr>
          <a:lstStyle/>
          <a:p>
            <a:r>
              <a:rPr lang="ru-RU" sz="4000" dirty="0" smtClean="0">
                <a:latin typeface="Times New Roman" panose="02020603050405020304" pitchFamily="18" charset="0"/>
                <a:cs typeface="Times New Roman" panose="02020603050405020304" pitchFamily="18" charset="0"/>
              </a:rPr>
              <a:t>рубаха</a:t>
            </a:r>
            <a:endParaRPr lang="ru-RU"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8841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852936"/>
            <a:ext cx="3312368" cy="36004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32656"/>
            <a:ext cx="3744416" cy="6264696"/>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548680"/>
            <a:ext cx="3888432" cy="1944216"/>
          </a:xfrm>
          <a:prstGeom prst="rect">
            <a:avLst/>
          </a:prstGeom>
        </p:spPr>
      </p:pic>
    </p:spTree>
    <p:extLst>
      <p:ext uri="{BB962C8B-B14F-4D97-AF65-F5344CB8AC3E}">
        <p14:creationId xmlns:p14="http://schemas.microsoft.com/office/powerpoint/2010/main" val="242341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55976" y="404664"/>
            <a:ext cx="4104456" cy="1323439"/>
          </a:xfrm>
          <a:prstGeom prst="rect">
            <a:avLst/>
          </a:prstGeom>
          <a:noFill/>
        </p:spPr>
        <p:txBody>
          <a:bodyPr wrap="square" rtlCol="0">
            <a:spAutoFit/>
          </a:bodyPr>
          <a:lstStyle/>
          <a:p>
            <a:pPr algn="ctr"/>
            <a:r>
              <a:rPr lang="ru-RU" sz="4000" b="1" dirty="0" smtClean="0">
                <a:solidFill>
                  <a:srgbClr val="FF0000"/>
                </a:solidFill>
              </a:rPr>
              <a:t>Что же носили с              рубахой</a:t>
            </a:r>
            <a:r>
              <a:rPr lang="en-US" sz="4000" b="1" dirty="0" smtClean="0">
                <a:solidFill>
                  <a:srgbClr val="FF0000"/>
                </a:solidFill>
              </a:rPr>
              <a:t> ?         </a:t>
            </a:r>
            <a:endParaRPr lang="ru-RU" sz="4000" b="1" dirty="0">
              <a:solidFill>
                <a:srgbClr val="FF0000"/>
              </a:solidFill>
            </a:endParaRPr>
          </a:p>
        </p:txBody>
      </p:sp>
      <p:pic>
        <p:nvPicPr>
          <p:cNvPr id="16" name="Рисунок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79" y="2132856"/>
            <a:ext cx="2736305" cy="4104456"/>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60647"/>
            <a:ext cx="3744416" cy="6264697"/>
          </a:xfrm>
          <a:prstGeom prst="rect">
            <a:avLst/>
          </a:prstGeom>
        </p:spPr>
      </p:pic>
    </p:spTree>
    <p:extLst>
      <p:ext uri="{BB962C8B-B14F-4D97-AF65-F5344CB8AC3E}">
        <p14:creationId xmlns:p14="http://schemas.microsoft.com/office/powerpoint/2010/main" val="916687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548680"/>
            <a:ext cx="3024336" cy="25400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618880"/>
            <a:ext cx="3168352" cy="2762448"/>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32656"/>
            <a:ext cx="3456384" cy="6022331"/>
          </a:xfrm>
          <a:prstGeom prst="rect">
            <a:avLst/>
          </a:prstGeom>
        </p:spPr>
      </p:pic>
    </p:spTree>
    <p:extLst>
      <p:ext uri="{BB962C8B-B14F-4D97-AF65-F5344CB8AC3E}">
        <p14:creationId xmlns:p14="http://schemas.microsoft.com/office/powerpoint/2010/main" val="4126731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2852936"/>
            <a:ext cx="3312368" cy="360040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32656"/>
            <a:ext cx="3744416" cy="6264696"/>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548680"/>
            <a:ext cx="3888432" cy="1944216"/>
          </a:xfrm>
          <a:prstGeom prst="rect">
            <a:avLst/>
          </a:prstGeom>
        </p:spPr>
      </p:pic>
    </p:spTree>
    <p:extLst>
      <p:ext uri="{BB962C8B-B14F-4D97-AF65-F5344CB8AC3E}">
        <p14:creationId xmlns:p14="http://schemas.microsoft.com/office/powerpoint/2010/main" val="2423413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a:xfrm>
            <a:off x="457200" y="404664"/>
            <a:ext cx="7859216" cy="1152128"/>
          </a:xfrm>
        </p:spPr>
        <p:txBody>
          <a:bodyPr>
            <a:noAutofit/>
          </a:bodyPr>
          <a:lstStyle/>
          <a:p>
            <a:r>
              <a:rPr lang="ru-RU" sz="3200" b="1" dirty="0" smtClean="0">
                <a:solidFill>
                  <a:srgbClr val="0070C0"/>
                </a:solidFill>
                <a:ea typeface="Calibri"/>
                <a:cs typeface="Times New Roman"/>
              </a:rPr>
              <a:t>А когда с</a:t>
            </a:r>
            <a:r>
              <a:rPr lang="ru-RU" sz="3200" b="1" dirty="0">
                <a:solidFill>
                  <a:srgbClr val="0070C0"/>
                </a:solidFill>
                <a:latin typeface="Times New Roman" panose="02020603050405020304" pitchFamily="18" charset="0"/>
                <a:ea typeface="Calibri"/>
                <a:cs typeface="Times New Roman" panose="02020603050405020304" pitchFamily="18" charset="0"/>
              </a:rPr>
              <a:t>т</a:t>
            </a:r>
            <a:r>
              <a:rPr lang="ru-RU" sz="3200" b="1" dirty="0" smtClean="0">
                <a:solidFill>
                  <a:srgbClr val="0070C0"/>
                </a:solidFill>
                <a:latin typeface="Times New Roman" panose="02020603050405020304" pitchFamily="18" charset="0"/>
                <a:ea typeface="Calibri"/>
                <a:cs typeface="Times New Roman" panose="02020603050405020304" pitchFamily="18" charset="0"/>
              </a:rPr>
              <a:t>ановилось </a:t>
            </a:r>
            <a:r>
              <a:rPr lang="ru-RU" sz="3200" b="1" dirty="0">
                <a:solidFill>
                  <a:srgbClr val="0070C0"/>
                </a:solidFill>
                <a:latin typeface="Times New Roman" panose="02020603050405020304" pitchFamily="18" charset="0"/>
                <a:ea typeface="Calibri"/>
                <a:cs typeface="Times New Roman" panose="02020603050405020304" pitchFamily="18" charset="0"/>
              </a:rPr>
              <a:t>холоднее, </a:t>
            </a:r>
            <a:r>
              <a:rPr lang="ru-RU" sz="3200" b="1" dirty="0" smtClean="0">
                <a:solidFill>
                  <a:srgbClr val="0070C0"/>
                </a:solidFill>
                <a:latin typeface="Times New Roman" panose="02020603050405020304" pitchFamily="18" charset="0"/>
                <a:ea typeface="Calibri"/>
                <a:cs typeface="Times New Roman" panose="02020603050405020304" pitchFamily="18" charset="0"/>
              </a:rPr>
              <a:t>доставали </a:t>
            </a:r>
            <a:r>
              <a:rPr lang="ru-RU" sz="3200" b="1" dirty="0">
                <a:solidFill>
                  <a:srgbClr val="0070C0"/>
                </a:solidFill>
                <a:latin typeface="Times New Roman" panose="02020603050405020304" pitchFamily="18" charset="0"/>
                <a:ea typeface="Calibri"/>
                <a:cs typeface="Times New Roman" panose="02020603050405020304" pitchFamily="18" charset="0"/>
              </a:rPr>
              <a:t>из сундуков теплую одежду, готовились к зиме! </a:t>
            </a:r>
            <a:endParaRPr lang="ru-RU" sz="2400" i="1" dirty="0">
              <a:solidFill>
                <a:srgbClr val="0070C0"/>
              </a:solidFill>
              <a:latin typeface="Times New Roman" panose="02020603050405020304" pitchFamily="18" charset="0"/>
              <a:cs typeface="Times New Roman" panose="02020603050405020304" pitchFamily="18" charset="0"/>
            </a:endParaRPr>
          </a:p>
        </p:txBody>
      </p:sp>
      <p:pic>
        <p:nvPicPr>
          <p:cNvPr id="12" name="Объект 11"/>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67544" y="1772816"/>
            <a:ext cx="4038600" cy="4320480"/>
          </a:xfrm>
          <a:ln w="28575">
            <a:solidFill>
              <a:schemeClr val="tx1"/>
            </a:solidFill>
          </a:ln>
        </p:spPr>
      </p:pic>
      <p:pic>
        <p:nvPicPr>
          <p:cNvPr id="13" name="Объект 12"/>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88024" y="1772816"/>
            <a:ext cx="3960440" cy="4320480"/>
          </a:xfrm>
          <a:ln w="19050">
            <a:solidFill>
              <a:schemeClr val="tx1"/>
            </a:solidFill>
          </a:ln>
        </p:spPr>
      </p:pic>
      <p:pic>
        <p:nvPicPr>
          <p:cNvPr id="1026" name="Picture 2" descr="C:\Users\Даша\Downloads\сборник жен.гол.убор.jpg"/>
          <p:cNvPicPr>
            <a:picLocks noChangeAspect="1" noChangeArrowheads="1"/>
          </p:cNvPicPr>
          <p:nvPr/>
        </p:nvPicPr>
        <p:blipFill>
          <a:blip r:embed="rId5"/>
          <a:srcRect/>
          <a:stretch>
            <a:fillRect/>
          </a:stretch>
        </p:blipFill>
        <p:spPr bwMode="auto">
          <a:xfrm>
            <a:off x="8429652" y="4643446"/>
            <a:ext cx="8001056" cy="6244706"/>
          </a:xfrm>
          <a:prstGeom prst="rect">
            <a:avLst/>
          </a:prstGeom>
          <a:noFill/>
        </p:spPr>
      </p:pic>
    </p:spTree>
    <p:extLst>
      <p:ext uri="{BB962C8B-B14F-4D97-AF65-F5344CB8AC3E}">
        <p14:creationId xmlns:p14="http://schemas.microsoft.com/office/powerpoint/2010/main" val="4109571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Даша\Downloads\сборник жен.гол.убор.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Обычная">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556</Words>
  <Application>Microsoft Office PowerPoint</Application>
  <PresentationFormat>Экран (4:3)</PresentationFormat>
  <Paragraphs>73</Paragraphs>
  <Slides>27</Slides>
  <Notes>8</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 </vt:lpstr>
      <vt:lpstr>Основной одеждой , причем как у мужчин, так и у женщин, считалась рубаха</vt:lpstr>
      <vt:lpstr>Презентация PowerPoint</vt:lpstr>
      <vt:lpstr>Презентация PowerPoint</vt:lpstr>
      <vt:lpstr>Презентация PowerPoint</vt:lpstr>
      <vt:lpstr>Презентация PowerPoint</vt:lpstr>
      <vt:lpstr>А когда становилось холоднее, доставали из сундуков теплую одежду, готовились к зиме! </vt:lpstr>
      <vt:lpstr>Презентация PowerPoint</vt:lpstr>
      <vt:lpstr>Презентация PowerPoint</vt:lpstr>
      <vt:lpstr>Женский головной убор «Кичка»</vt:lpstr>
      <vt:lpstr>Женский головной убор «Кокошник»</vt:lpstr>
      <vt:lpstr>Девушка в «Кокошнике»</vt:lpstr>
      <vt:lpstr>Девичий убор «ВЕНЕЦ ЧЕЛКА»</vt:lpstr>
      <vt:lpstr>Два сапога- пара</vt:lpstr>
      <vt:lpstr>По одежке встречают ! </vt:lpstr>
      <vt:lpstr>Сундук для хранения украшений</vt:lpstr>
      <vt:lpstr>Сундук для хранения одежды</vt:lpstr>
      <vt:lpstr> Ценилась одежда в старину очень высоко!</vt:lpstr>
      <vt:lpstr>Во все времена люди ухаживали за своей одеждой, чтобы она выглядела красиво и опрятно. </vt:lpstr>
      <vt:lpstr> На Руси были своеобразные приспособления для стирки , глажки и хранения белья. </vt:lpstr>
      <vt:lpstr>Отгадайте загадки старого бабушкиного сундучка </vt:lpstr>
      <vt:lpstr>Чем похожи и чем отличаются ?</vt:lpstr>
      <vt:lpstr>Чем похожи и чем отличаются  сарафаны?</vt:lpstr>
      <vt:lpstr>Не поносишь старого – не носить и нового! </vt:lpstr>
      <vt:lpstr>Давайте мы невеждами не будем ! Историю костюма не забудем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Русский народный костюм</dc:title>
  <dc:creator>Инна</dc:creator>
  <cp:lastModifiedBy>user</cp:lastModifiedBy>
  <cp:revision>85</cp:revision>
  <dcterms:created xsi:type="dcterms:W3CDTF">2015-01-27T17:19:38Z</dcterms:created>
  <dcterms:modified xsi:type="dcterms:W3CDTF">2024-07-18T11:29:52Z</dcterms:modified>
</cp:coreProperties>
</file>