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2"/>
  </p:notesMasterIdLst>
  <p:sldIdLst>
    <p:sldId id="256" r:id="rId2"/>
    <p:sldId id="306" r:id="rId3"/>
    <p:sldId id="305" r:id="rId4"/>
    <p:sldId id="307" r:id="rId5"/>
    <p:sldId id="259" r:id="rId6"/>
    <p:sldId id="308" r:id="rId7"/>
    <p:sldId id="309" r:id="rId8"/>
    <p:sldId id="310" r:id="rId9"/>
    <p:sldId id="311" r:id="rId10"/>
    <p:sldId id="314" r:id="rId11"/>
    <p:sldId id="316" r:id="rId12"/>
    <p:sldId id="312" r:id="rId13"/>
    <p:sldId id="317" r:id="rId14"/>
    <p:sldId id="318" r:id="rId15"/>
    <p:sldId id="319" r:id="rId16"/>
    <p:sldId id="320" r:id="rId17"/>
    <p:sldId id="321" r:id="rId18"/>
    <p:sldId id="322" r:id="rId19"/>
    <p:sldId id="315" r:id="rId20"/>
    <p:sldId id="324" r:id="rId21"/>
  </p:sldIdLst>
  <p:sldSz cx="9144000" cy="5143500" type="screen16x9"/>
  <p:notesSz cx="6858000" cy="9144000"/>
  <p:embeddedFontLst>
    <p:embeddedFont>
      <p:font typeface="Lato" panose="020B0604020202020204" charset="0"/>
      <p:regular r:id="rId23"/>
      <p:bold r:id="rId24"/>
      <p:italic r:id="rId25"/>
      <p:boldItalic r:id="rId26"/>
    </p:embeddedFont>
    <p:embeddedFont>
      <p:font typeface="Roboto Medium" panose="020B0604020202020204" charset="0"/>
      <p:regular r:id="rId27"/>
      <p:bold r:id="rId28"/>
      <p:italic r:id="rId29"/>
      <p:boldItalic r:id="rId30"/>
    </p:embeddedFont>
    <p:embeddedFont>
      <p:font typeface="Century Schoolbook" panose="02040604050505020304" pitchFamily="18" charset="0"/>
      <p:regular r:id="rId31"/>
      <p:bold r:id="rId32"/>
      <p:italic r:id="rId33"/>
      <p:boldItalic r:id="rId34"/>
    </p:embeddedFont>
    <p:embeddedFont>
      <p:font typeface="Roboto Serif SemiBold" panose="020B0604020202020204" charset="0"/>
      <p:regular r:id="rId35"/>
      <p:bold r:id="rId36"/>
      <p:italic r:id="rId37"/>
      <p:boldItalic r:id="rId38"/>
    </p:embeddedFont>
    <p:embeddedFont>
      <p:font typeface="Gantari" panose="020B0604020202020204" charset="0"/>
      <p:regular r:id="rId39"/>
      <p:bold r:id="rId40"/>
      <p:italic r:id="rId41"/>
      <p:boldItalic r:id="rId42"/>
    </p:embeddedFont>
    <p:embeddedFont>
      <p:font typeface="Century" panose="02040604050505020304" pitchFamily="18" charset="0"/>
      <p:regular r:id="rId43"/>
    </p:embeddedFont>
    <p:embeddedFont>
      <p:font typeface="Assistant" panose="020B0604020202020204" charset="-79"/>
      <p:regular r:id="rId44"/>
      <p:bold r:id="rId45"/>
    </p:embeddedFont>
    <p:embeddedFont>
      <p:font typeface="Roboto Serif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28EADCA-A1DC-41D8-950B-3FF95141D207}">
  <a:tblStyle styleId="{928EADCA-A1DC-41D8-950B-3FF95141D2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5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7794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7c4c9014b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7c4c9014b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161ca7da6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161ca7da6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2" name="Google Shape;12;p2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780676" y="539500"/>
            <a:ext cx="5197500" cy="2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780663" y="2668300"/>
            <a:ext cx="45288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>
            <a:spLocks noGrp="1"/>
          </p:cNvSpPr>
          <p:nvPr>
            <p:ph type="pic" idx="2"/>
          </p:nvPr>
        </p:nvSpPr>
        <p:spPr>
          <a:xfrm rot="-307501">
            <a:off x="5884482" y="647526"/>
            <a:ext cx="2287043" cy="2154499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2" name="Google Shape;22;p2"/>
          <p:cNvSpPr>
            <a:spLocks noGrp="1"/>
          </p:cNvSpPr>
          <p:nvPr>
            <p:ph type="pic" idx="3"/>
          </p:nvPr>
        </p:nvSpPr>
        <p:spPr>
          <a:xfrm rot="358855">
            <a:off x="5516721" y="2617105"/>
            <a:ext cx="2018286" cy="1901238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23" name="Google Shape;23;p2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24;p2"/>
          <p:cNvSpPr>
            <a:spLocks noGrp="1"/>
          </p:cNvSpPr>
          <p:nvPr>
            <p:ph type="pic" idx="4"/>
          </p:nvPr>
        </p:nvSpPr>
        <p:spPr>
          <a:xfrm rot="-374561">
            <a:off x="2866821" y="3324867"/>
            <a:ext cx="2783707" cy="1364373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8" name="Google Shape;28;p3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9" name="Google Shape;29;p3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6" name="Google Shape;36;p3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925125" y="3267050"/>
            <a:ext cx="4186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925125" y="2425250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925125" y="4161875"/>
            <a:ext cx="41862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"/>
          <p:cNvSpPr>
            <a:spLocks noGrp="1"/>
          </p:cNvSpPr>
          <p:nvPr>
            <p:ph type="pic" idx="3"/>
          </p:nvPr>
        </p:nvSpPr>
        <p:spPr>
          <a:xfrm>
            <a:off x="3581200" y="652625"/>
            <a:ext cx="2982300" cy="1738800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1" name="Google Shape;41;p3"/>
          <p:cNvSpPr>
            <a:spLocks noGrp="1"/>
          </p:cNvSpPr>
          <p:nvPr>
            <p:ph type="pic" idx="4"/>
          </p:nvPr>
        </p:nvSpPr>
        <p:spPr>
          <a:xfrm>
            <a:off x="5338625" y="2756650"/>
            <a:ext cx="2982300" cy="1738800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46" name="Google Shape;46;p4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53" name="Google Shape;53;p4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7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7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Google Shape;89;p7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90" name="Google Shape;90;p7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97" name="Google Shape;97;p7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0000" y="637700"/>
            <a:ext cx="626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720000" y="1469450"/>
            <a:ext cx="4465200" cy="29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7"/>
          <p:cNvSpPr>
            <a:spLocks noGrp="1"/>
          </p:cNvSpPr>
          <p:nvPr>
            <p:ph type="pic" idx="2"/>
          </p:nvPr>
        </p:nvSpPr>
        <p:spPr>
          <a:xfrm>
            <a:off x="5748625" y="1512925"/>
            <a:ext cx="2291100" cy="2749500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9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9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8" name="Google Shape;118;p9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19" name="Google Shape;119;p9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26" name="Google Shape;126;p9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83" name="Google Shape;183;p14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90" name="Google Shape;190;p14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14"/>
          <p:cNvSpPr txBox="1">
            <a:spLocks noGrp="1"/>
          </p:cNvSpPr>
          <p:nvPr>
            <p:ph type="title"/>
          </p:nvPr>
        </p:nvSpPr>
        <p:spPr>
          <a:xfrm>
            <a:off x="5093175" y="3459825"/>
            <a:ext cx="30879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2" name="Google Shape;192;p14"/>
          <p:cNvSpPr txBox="1">
            <a:spLocks noGrp="1"/>
          </p:cNvSpPr>
          <p:nvPr>
            <p:ph type="subTitle" idx="1"/>
          </p:nvPr>
        </p:nvSpPr>
        <p:spPr>
          <a:xfrm>
            <a:off x="5093150" y="1157775"/>
            <a:ext cx="3087900" cy="23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14"/>
          <p:cNvSpPr>
            <a:spLocks noGrp="1"/>
          </p:cNvSpPr>
          <p:nvPr>
            <p:ph type="pic" idx="2"/>
          </p:nvPr>
        </p:nvSpPr>
        <p:spPr>
          <a:xfrm>
            <a:off x="1288375" y="996900"/>
            <a:ext cx="3087900" cy="3149700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7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7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8" name="Google Shape;408;p27"/>
          <p:cNvGrpSpPr/>
          <p:nvPr/>
        </p:nvGrpSpPr>
        <p:grpSpPr>
          <a:xfrm rot="5400000">
            <a:off x="2294350" y="-1532675"/>
            <a:ext cx="187800" cy="3956550"/>
            <a:chOff x="386025" y="588225"/>
            <a:chExt cx="187800" cy="3956550"/>
          </a:xfrm>
        </p:grpSpPr>
        <p:sp>
          <p:nvSpPr>
            <p:cNvPr id="409" name="Google Shape;409;p27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16" name="Google Shape;416;p27"/>
          <p:cNvGrpSpPr/>
          <p:nvPr/>
        </p:nvGrpSpPr>
        <p:grpSpPr>
          <a:xfrm rot="5400000">
            <a:off x="6672200" y="-1532675"/>
            <a:ext cx="187800" cy="3956550"/>
            <a:chOff x="386025" y="588225"/>
            <a:chExt cx="187800" cy="3956550"/>
          </a:xfrm>
        </p:grpSpPr>
        <p:sp>
          <p:nvSpPr>
            <p:cNvPr id="417" name="Google Shape;417;p27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28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8"/>
          <p:cNvSpPr/>
          <p:nvPr/>
        </p:nvSpPr>
        <p:spPr>
          <a:xfrm>
            <a:off x="198225" y="221925"/>
            <a:ext cx="42603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27" name="Google Shape;427;p28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428" name="Google Shape;428;p28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435" name="Google Shape;435;p28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6" name="Google Shape;436;p28"/>
          <p:cNvSpPr/>
          <p:nvPr/>
        </p:nvSpPr>
        <p:spPr>
          <a:xfrm>
            <a:off x="4576075" y="221925"/>
            <a:ext cx="43800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60" r:id="rId7"/>
    <p:sldLayoutId id="2147483673" r:id="rId8"/>
    <p:sldLayoutId id="2147483674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amyat-naroda.ru/warunit/id13369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myat-naroda.ru/warunit/id13857/" TargetMode="External"/><Relationship Id="rId2" Type="http://schemas.openxmlformats.org/officeDocument/2006/relationships/hyperlink" Target="https://pamyat-naroda.ru/warunit/id13369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5"/>
          <p:cNvSpPr txBox="1">
            <a:spLocks noGrp="1"/>
          </p:cNvSpPr>
          <p:nvPr>
            <p:ph type="ctrTitle"/>
          </p:nvPr>
        </p:nvSpPr>
        <p:spPr>
          <a:xfrm>
            <a:off x="780676" y="539500"/>
            <a:ext cx="51975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Century" pitchFamily="18" charset="0"/>
                <a:ea typeface="Roboto Medium" charset="0"/>
                <a:cs typeface="Roboto Serif SemiBold" charset="0"/>
                <a:sym typeface="Roboto Serif SemiBold"/>
              </a:rPr>
              <a:t>Творческий проект на тему: «Война в истории моей семьи»</a:t>
            </a:r>
            <a:endParaRPr sz="2400" i="1" dirty="0">
              <a:latin typeface="Century" pitchFamily="18" charset="0"/>
              <a:ea typeface="Roboto Medium" charset="0"/>
              <a:cs typeface="Roboto Serif SemiBold" charset="0"/>
              <a:sym typeface="Roboto Serif"/>
            </a:endParaRPr>
          </a:p>
        </p:txBody>
      </p:sp>
      <p:pic>
        <p:nvPicPr>
          <p:cNvPr id="455" name="Google Shape;455;p35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tretch>
            <a:fillRect/>
          </a:stretch>
        </p:blipFill>
        <p:spPr>
          <a:xfrm rot="-307374">
            <a:off x="5945808" y="723983"/>
            <a:ext cx="2242622" cy="1839878"/>
          </a:xfrm>
          <a:prstGeom prst="rect">
            <a:avLst/>
          </a:prstGeom>
        </p:spPr>
      </p:pic>
      <p:grpSp>
        <p:nvGrpSpPr>
          <p:cNvPr id="456" name="Google Shape;456;p35"/>
          <p:cNvGrpSpPr/>
          <p:nvPr/>
        </p:nvGrpSpPr>
        <p:grpSpPr>
          <a:xfrm rot="-856523">
            <a:off x="5927817" y="415790"/>
            <a:ext cx="2194599" cy="2621130"/>
            <a:chOff x="6419364" y="191095"/>
            <a:chExt cx="2484618" cy="2967516"/>
          </a:xfrm>
        </p:grpSpPr>
        <p:sp>
          <p:nvSpPr>
            <p:cNvPr id="457" name="Google Shape;457;p35"/>
            <p:cNvSpPr/>
            <p:nvPr/>
          </p:nvSpPr>
          <p:spPr>
            <a:xfrm rot="-10252217">
              <a:off x="8183781" y="2438410"/>
              <a:ext cx="671203" cy="671203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8" name="Google Shape;458;p35"/>
            <p:cNvSpPr/>
            <p:nvPr/>
          </p:nvSpPr>
          <p:spPr>
            <a:xfrm rot="546997">
              <a:off x="6468231" y="239962"/>
              <a:ext cx="670267" cy="670267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60" name="Google Shape;460;p35"/>
          <p:cNvGrpSpPr/>
          <p:nvPr/>
        </p:nvGrpSpPr>
        <p:grpSpPr>
          <a:xfrm rot="924449">
            <a:off x="5310053" y="2654244"/>
            <a:ext cx="2431623" cy="1828439"/>
            <a:chOff x="5969010" y="3122153"/>
            <a:chExt cx="2973028" cy="2235544"/>
          </a:xfrm>
        </p:grpSpPr>
        <p:sp>
          <p:nvSpPr>
            <p:cNvPr id="461" name="Google Shape;461;p35"/>
            <p:cNvSpPr/>
            <p:nvPr/>
          </p:nvSpPr>
          <p:spPr>
            <a:xfrm rot="10256506">
              <a:off x="8169546" y="4585205"/>
              <a:ext cx="720283" cy="720283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2" name="Google Shape;462;p35"/>
            <p:cNvSpPr/>
            <p:nvPr/>
          </p:nvSpPr>
          <p:spPr>
            <a:xfrm rot="-543945">
              <a:off x="6021215" y="3174358"/>
              <a:ext cx="719690" cy="71969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63" name="Google Shape;463;p35"/>
          <p:cNvPicPr preferRelativeResize="0"/>
          <p:nvPr/>
        </p:nvPicPr>
        <p:blipFill rotWithShape="1">
          <a:blip r:embed="rId4">
            <a:alphaModFix/>
          </a:blip>
          <a:srcRect l="3880" t="9257" r="5028" b="9395"/>
          <a:stretch/>
        </p:blipFill>
        <p:spPr>
          <a:xfrm>
            <a:off x="7379563" y="3214200"/>
            <a:ext cx="1527675" cy="133909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5"/>
          <p:cNvSpPr/>
          <p:nvPr/>
        </p:nvSpPr>
        <p:spPr>
          <a:xfrm>
            <a:off x="8046950" y="3144099"/>
            <a:ext cx="192900" cy="322500"/>
          </a:xfrm>
          <a:prstGeom prst="rect">
            <a:avLst/>
          </a:prstGeom>
          <a:solidFill>
            <a:srgbClr val="1F1F1F">
              <a:alpha val="2955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65" name="Google Shape;465;p35"/>
          <p:cNvSpPr txBox="1"/>
          <p:nvPr/>
        </p:nvSpPr>
        <p:spPr>
          <a:xfrm>
            <a:off x="7731156" y="3466600"/>
            <a:ext cx="885900" cy="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 smtClean="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19</a:t>
            </a:r>
            <a:r>
              <a:rPr lang="ru-RU" sz="2000" i="1" dirty="0" smtClean="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4</a:t>
            </a:r>
            <a:r>
              <a:rPr lang="en" sz="2000" i="1" dirty="0" smtClean="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1</a:t>
            </a:r>
            <a:r>
              <a:rPr lang="ru-RU" sz="2000" i="1" dirty="0" smtClean="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1</a:t>
            </a:r>
            <a:r>
              <a:rPr lang="en" sz="2000" i="1" dirty="0" smtClean="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945</a:t>
            </a:r>
            <a:endParaRPr sz="2000" i="1" dirty="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66" name="Google Shape;466;p35"/>
          <p:cNvPicPr preferRelativeResize="0">
            <a:picLocks noGrp="1"/>
          </p:cNvPicPr>
          <p:nvPr>
            <p:ph type="pic" idx="4"/>
          </p:nvPr>
        </p:nvPicPr>
        <p:blipFill>
          <a:blip r:embed="rId5"/>
          <a:stretch>
            <a:fillRect/>
          </a:stretch>
        </p:blipFill>
        <p:spPr>
          <a:xfrm rot="-374561">
            <a:off x="2836049" y="3284377"/>
            <a:ext cx="2822980" cy="1447280"/>
          </a:xfrm>
          <a:prstGeom prst="rect">
            <a:avLst/>
          </a:prstGeom>
          <a:ln>
            <a:noFill/>
          </a:ln>
        </p:spPr>
      </p:pic>
      <p:grpSp>
        <p:nvGrpSpPr>
          <p:cNvPr id="467" name="Google Shape;467;p35"/>
          <p:cNvGrpSpPr/>
          <p:nvPr/>
        </p:nvGrpSpPr>
        <p:grpSpPr>
          <a:xfrm rot="-312379">
            <a:off x="2797100" y="3285183"/>
            <a:ext cx="2921395" cy="1443750"/>
            <a:chOff x="4783004" y="3459038"/>
            <a:chExt cx="3525193" cy="1742147"/>
          </a:xfrm>
        </p:grpSpPr>
        <p:sp>
          <p:nvSpPr>
            <p:cNvPr id="468" name="Google Shape;468;p35"/>
            <p:cNvSpPr/>
            <p:nvPr/>
          </p:nvSpPr>
          <p:spPr>
            <a:xfrm rot="10732948">
              <a:off x="7718042" y="4611029"/>
              <a:ext cx="584511" cy="584511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35"/>
            <p:cNvSpPr/>
            <p:nvPr/>
          </p:nvSpPr>
          <p:spPr>
            <a:xfrm rot="-49410">
              <a:off x="4787174" y="3463208"/>
              <a:ext cx="584460" cy="58446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54" name="Google Shape;454;p35"/>
          <p:cNvSpPr txBox="1">
            <a:spLocks noGrp="1"/>
          </p:cNvSpPr>
          <p:nvPr>
            <p:ph type="subTitle" idx="1"/>
          </p:nvPr>
        </p:nvSpPr>
        <p:spPr>
          <a:xfrm>
            <a:off x="780663" y="2668300"/>
            <a:ext cx="4151377" cy="983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latin typeface="Century Schoolbook" pitchFamily="18" charset="0"/>
              </a:rPr>
              <a:t>Выполнила ученица 4 «А» класса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latin typeface="Century Schoolbook" pitchFamily="18" charset="0"/>
              </a:rPr>
              <a:t>МБОУ «</a:t>
            </a:r>
            <a:r>
              <a:rPr lang="ru-RU" sz="1200" dirty="0" err="1" smtClean="0">
                <a:latin typeface="Century Schoolbook" pitchFamily="18" charset="0"/>
              </a:rPr>
              <a:t>Пичаевская</a:t>
            </a:r>
            <a:r>
              <a:rPr lang="ru-RU" sz="1200" dirty="0" smtClean="0">
                <a:latin typeface="Century Schoolbook" pitchFamily="18" charset="0"/>
              </a:rPr>
              <a:t> СОШ»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latin typeface="Century Schoolbook" pitchFamily="18" charset="0"/>
              </a:rPr>
              <a:t>Попова Варвара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latin typeface="Century Schoolbook" pitchFamily="18" charset="0"/>
              </a:rPr>
              <a:t>Руководитель проекта: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err="1" smtClean="0">
                <a:latin typeface="Century Schoolbook" pitchFamily="18" charset="0"/>
              </a:rPr>
              <a:t>Бердина</a:t>
            </a:r>
            <a:r>
              <a:rPr lang="ru-RU" sz="1200" dirty="0" smtClean="0">
                <a:latin typeface="Century Schoolbook" pitchFamily="18" charset="0"/>
              </a:rPr>
              <a:t> С.А.</a:t>
            </a:r>
            <a:endParaRPr sz="1200" dirty="0">
              <a:latin typeface="Century Schoolbook" pitchFamily="18" charset="0"/>
            </a:endParaRPr>
          </a:p>
        </p:txBody>
      </p:sp>
      <p:pic>
        <p:nvPicPr>
          <p:cNvPr id="20" name="Рисунок 19" descr="5.jpg"/>
          <p:cNvPicPr>
            <a:picLocks noGrp="1" noChangeAspect="1"/>
          </p:cNvPicPr>
          <p:nvPr>
            <p:ph type="pic" idx="3"/>
          </p:nvPr>
        </p:nvPicPr>
        <p:blipFill>
          <a:blip r:embed="rId6"/>
          <a:srcRect l="14164" r="14164"/>
          <a:stretch>
            <a:fillRect/>
          </a:stretch>
        </p:blipFill>
        <p:spPr>
          <a:xfrm rot="358855">
            <a:off x="5529675" y="2383311"/>
            <a:ext cx="2010940" cy="190123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20000" y="1203598"/>
            <a:ext cx="7812440" cy="1080120"/>
          </a:xfrm>
        </p:spPr>
        <p:txBody>
          <a:bodyPr/>
          <a:lstStyle/>
          <a:p>
            <a:r>
              <a:rPr lang="ru-RU" sz="1400" dirty="0" smtClean="0">
                <a:latin typeface="Century" pitchFamily="18" charset="0"/>
                <a:cs typeface="Arial" pitchFamily="34" charset="0"/>
              </a:rPr>
              <a:t>Прапрадед в звании сержанта проходил службу в 238 танковой бригаде, а уже в 1942 году на него пришла похоронка. Прапрадедушка был убит 23.09.1942 г. под г.Ржевом.  Захоронен  в </a:t>
            </a:r>
            <a:r>
              <a:rPr lang="ru-RU" sz="1400" dirty="0" smtClean="0"/>
              <a:t>Калининской области, Ржевского района, г. Ржева</a:t>
            </a:r>
            <a:endParaRPr lang="ru-RU" sz="1400" dirty="0"/>
          </a:p>
        </p:txBody>
      </p:sp>
      <p:pic>
        <p:nvPicPr>
          <p:cNvPr id="4098" name="Picture 2" descr="C:\Users\ADMIN\Desktop\Копкин00000033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 bwMode="auto">
          <a:xfrm>
            <a:off x="1691680" y="2211710"/>
            <a:ext cx="5904656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Книга памяти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491630"/>
            <a:ext cx="3816424" cy="1008112"/>
          </a:xfrm>
        </p:spPr>
        <p:txBody>
          <a:bodyPr/>
          <a:lstStyle/>
          <a:p>
            <a:pPr>
              <a:buNone/>
            </a:pPr>
            <a:r>
              <a:rPr lang="ru-RU" sz="1400" dirty="0" smtClean="0"/>
              <a:t>Имя моего прапрадедушки упомянуто в Книге  памяти Пичаевского района.</a:t>
            </a:r>
            <a:endParaRPr lang="ru-RU" sz="1400" dirty="0"/>
          </a:p>
        </p:txBody>
      </p:sp>
      <p:pic>
        <p:nvPicPr>
          <p:cNvPr id="6" name="Рисунок 5" descr="Коп00000085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3584" b="3584"/>
          <a:stretch>
            <a:fillRect/>
          </a:stretch>
        </p:blipFill>
        <p:spPr>
          <a:xfrm>
            <a:off x="4860032" y="627534"/>
            <a:ext cx="3528392" cy="4176464"/>
          </a:xfrm>
        </p:spPr>
      </p:pic>
      <p:pic>
        <p:nvPicPr>
          <p:cNvPr id="3073" name="Picture 1" descr="C:\Users\ADMIN\Desktop\Коп000000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20049" y="-14097000"/>
            <a:ext cx="3675338" cy="475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entury" pitchFamily="18" charset="0"/>
              </a:rPr>
              <a:t>Послевоенные годы</a:t>
            </a:r>
            <a:endParaRPr lang="ru-RU" b="1" dirty="0">
              <a:latin typeface="Century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200" dirty="0" smtClean="0"/>
              <a:t>Прабабушка Клава вспоминала, без отца было очень тяжело. Ее мама  долгое время не верила в гибель мужа.</a:t>
            </a:r>
          </a:p>
          <a:p>
            <a:r>
              <a:rPr lang="ru-RU" sz="1200" dirty="0" smtClean="0"/>
              <a:t>Прабабушка смогла окончить  только 4 класса  </a:t>
            </a:r>
            <a:r>
              <a:rPr lang="ru-RU" sz="1200" dirty="0" err="1" smtClean="0"/>
              <a:t>Красивской</a:t>
            </a:r>
            <a:r>
              <a:rPr lang="ru-RU" sz="1200" dirty="0" smtClean="0"/>
              <a:t> школы, так как  вынуждена была много работать и помогать семье по хозяйству. </a:t>
            </a:r>
          </a:p>
          <a:p>
            <a:r>
              <a:rPr lang="ru-RU" sz="1200" dirty="0" smtClean="0"/>
              <a:t>В 1956 году она вышла замуж. Переехала с мужем в с. Подъем, Пичаевского района ,построили  дом, занимались сельским хозяйством, животноводством и птицеводством. Всю жизнь она проработала разнорабочей и дояркой в совхозе. Вместе с прадедом они  воспитали двоих дочерей: Лидию и Татьяну.</a:t>
            </a:r>
          </a:p>
          <a:p>
            <a:r>
              <a:rPr lang="ru-RU" sz="1200" dirty="0" smtClean="0"/>
              <a:t>Прабабушка умерла 9 августа 2023 года. Похоронена в с. Вернадовка Пичаевского района Тамбовской области.</a:t>
            </a:r>
            <a:endParaRPr lang="ru-RU" sz="1200" dirty="0"/>
          </a:p>
        </p:txBody>
      </p:sp>
      <p:pic>
        <p:nvPicPr>
          <p:cNvPr id="5" name="Рисунок 4" descr="9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4990" b="4990"/>
          <a:stretch>
            <a:fillRect/>
          </a:stretch>
        </p:blipFill>
        <p:spPr>
          <a:xfrm>
            <a:off x="6527876" y="411511"/>
            <a:ext cx="2340107" cy="2808312"/>
          </a:xfrm>
        </p:spPr>
      </p:pic>
      <p:pic>
        <p:nvPicPr>
          <p:cNvPr id="6" name="Picture 2" descr="C:\Users\ADMIN\Desktop\фото (5)\IMG_20211205_1228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2571750"/>
            <a:ext cx="2139702" cy="2139702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Попов Тимофей Васильевич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прадедушка по линии папы. Он родился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1912 году в с.Троицкая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Вихляйка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Лысогорского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района Тамбовской области.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Его родители: отец-Попов Василий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Филиппович, мать-Попова (девичья фамилия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Половинкина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)Арина Федоровна.</a:t>
            </a: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июне 1941 года прадед </a:t>
            </a:r>
            <a:r>
              <a:rPr lang="ru-RU" sz="1400" dirty="0" smtClean="0"/>
              <a:t> был призван </a:t>
            </a:r>
          </a:p>
          <a:p>
            <a:pPr>
              <a:buNone/>
            </a:pPr>
            <a:r>
              <a:rPr lang="ru-RU" sz="1400" dirty="0" err="1" smtClean="0"/>
              <a:t>Лысогорским</a:t>
            </a:r>
            <a:r>
              <a:rPr lang="ru-RU" sz="1400" dirty="0" smtClean="0"/>
              <a:t> РВК, </a:t>
            </a:r>
            <a:r>
              <a:rPr lang="ru-RU" sz="1400" dirty="0" err="1" smtClean="0"/>
              <a:t>Лысогорского</a:t>
            </a:r>
            <a:r>
              <a:rPr lang="ru-RU" sz="1400" dirty="0" smtClean="0"/>
              <a:t> района,</a:t>
            </a:r>
          </a:p>
          <a:p>
            <a:pPr>
              <a:buNone/>
            </a:pPr>
            <a:r>
              <a:rPr lang="ru-RU" sz="1400" dirty="0" smtClean="0"/>
              <a:t>Тамбовская области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фронт.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Ирина\Pictures\55.tif"/>
          <p:cNvPicPr>
            <a:picLocks noGrp="1" noChangeAspect="1" noChangeArrowheads="1"/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 bwMode="auto">
          <a:xfrm>
            <a:off x="4644008" y="1131590"/>
            <a:ext cx="4032448" cy="374441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Военные годы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Службу проходил </a:t>
            </a:r>
            <a:r>
              <a:rPr lang="ru-RU" dirty="0" smtClean="0"/>
              <a:t> 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/>
              </a:rPr>
              <a:t>909 стрелковом полку 247 стрелковой дивизии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звании красноармейца.</a:t>
            </a:r>
          </a:p>
          <a:p>
            <a:pPr fontAlgn="base"/>
            <a:r>
              <a:rPr lang="ru-RU" dirty="0" smtClean="0"/>
              <a:t>В апреле 1942 года в одном из боев получил множественные ранения, самое серьезное из них в ногу .До декабря 1942г. проходил лечение в госпитале.</a:t>
            </a:r>
          </a:p>
          <a:p>
            <a:pPr fontAlgn="base"/>
            <a:r>
              <a:rPr lang="ru-RU" dirty="0" smtClean="0"/>
              <a:t>После выздоровления вернулся на фронт</a:t>
            </a:r>
            <a:r>
              <a:rPr lang="ru-RU" b="1" dirty="0" smtClean="0"/>
              <a:t>. </a:t>
            </a:r>
          </a:p>
          <a:p>
            <a:pPr fontAlgn="base"/>
            <a:r>
              <a:rPr lang="ru-RU" dirty="0" smtClean="0"/>
              <a:t>Попов Тимофей Васильевич награжден</a:t>
            </a:r>
          </a:p>
          <a:p>
            <a:pPr fontAlgn="base"/>
            <a:r>
              <a:rPr lang="ru-RU" dirty="0" smtClean="0"/>
              <a:t>Орденом  Отечественной войны II степени</a:t>
            </a:r>
          </a:p>
          <a:p>
            <a:endParaRPr lang="ru-RU" dirty="0"/>
          </a:p>
        </p:txBody>
      </p:sp>
      <p:pic>
        <p:nvPicPr>
          <p:cNvPr id="5" name="Picture 2" descr="https://pamyat-naroda.ru/img/awards/new/Orden_Otechestvennoj_vojny_2st.pn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 l="4909" r="4909"/>
          <a:stretch>
            <a:fillRect/>
          </a:stretch>
        </p:blipFill>
        <p:spPr bwMode="auto">
          <a:xfrm>
            <a:off x="5148064" y="195486"/>
            <a:ext cx="2112243" cy="2534857"/>
          </a:xfrm>
          <a:prstGeom prst="rect">
            <a:avLst/>
          </a:prstGeom>
          <a:noFill/>
        </p:spPr>
      </p:pic>
      <p:pic>
        <p:nvPicPr>
          <p:cNvPr id="6" name="Picture 2" descr="C:\Users\ADMIN\Desktop\фото (5)\IMG_20211205_122814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99703" y="2427734"/>
            <a:ext cx="1604776" cy="2304256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Карташов Гавриил Иванович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1469450"/>
            <a:ext cx="4716096" cy="2951100"/>
          </a:xfrm>
        </p:spPr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-еще один прадедушка со стороны моего папы. Родился он в 1900 году в с. Троицкая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Вихляйка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Лысогорского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района, Тамбовская области.  Был женат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на-Карташовой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(Родионовой) Марфе Михайловне( 1909года рождения)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декабре 1941 года прадед  был призван </a:t>
            </a:r>
          </a:p>
          <a:p>
            <a:pPr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Лысогорским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РВК,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Лысогорского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района,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Тамбовская области на фронт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pamyat-naroda.ru/img/awards/new/Orden_Otechestvennoj_vojny_2st.pn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2"/>
          <a:srcRect t="8626" b="8626"/>
          <a:stretch>
            <a:fillRect/>
          </a:stretch>
        </p:blipFill>
        <p:spPr bwMode="auto">
          <a:xfrm>
            <a:off x="5748624" y="339502"/>
            <a:ext cx="2783815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Военные годы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1469450"/>
            <a:ext cx="6300272" cy="814268"/>
          </a:xfrm>
        </p:spPr>
        <p:txBody>
          <a:bodyPr/>
          <a:lstStyle/>
          <a:p>
            <a:pPr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Службу проходил  в 77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 стрелковом полку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звании красноармейца. А затем в  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1078 стрелковом полку 314 стрелковой дивизии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https://pamyat-naroda.ru/img/awards/new/Orden_Otechestvennoj_vojny_2st.pn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4"/>
          <a:stretch>
            <a:fillRect/>
          </a:stretch>
        </p:blipFill>
        <p:spPr bwMode="auto">
          <a:xfrm>
            <a:off x="1691680" y="2283718"/>
            <a:ext cx="6696744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июле 1944 года получил ранения, до августа 1944 года находился в эвакуационном госпитале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1275606"/>
            <a:ext cx="7236376" cy="360040"/>
          </a:xfrm>
        </p:spPr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2" descr="https://pamyat-naroda.ru/img/awards/new/Orden_Otechestvennoj_vojny_2st.pn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 bwMode="auto">
          <a:xfrm>
            <a:off x="971600" y="1635646"/>
            <a:ext cx="7056784" cy="273630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entury" pitchFamily="18" charset="0"/>
              </a:rPr>
              <a:t>Послевоенные годы</a:t>
            </a:r>
            <a:endParaRPr lang="ru-RU" b="1" dirty="0">
              <a:latin typeface="Century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200" dirty="0" smtClean="0"/>
              <a:t>После войны вернулся в родное село к своей семье.</a:t>
            </a:r>
          </a:p>
          <a:p>
            <a:endParaRPr lang="ru-RU" sz="1200" dirty="0" smtClean="0"/>
          </a:p>
          <a:p>
            <a:r>
              <a:rPr lang="ru-RU" sz="1200" dirty="0" smtClean="0"/>
              <a:t>Прадедушка умер в 1966 году. Похоронен в с. Троицкая </a:t>
            </a:r>
            <a:r>
              <a:rPr lang="ru-RU" sz="1200" dirty="0" err="1" smtClean="0"/>
              <a:t>Вихляйка</a:t>
            </a:r>
            <a:r>
              <a:rPr lang="ru-RU" sz="1200" dirty="0" smtClean="0"/>
              <a:t>  Сосновского района Тамбовской области.</a:t>
            </a:r>
            <a:endParaRPr lang="ru-RU" sz="1200" dirty="0"/>
          </a:p>
        </p:txBody>
      </p:sp>
      <p:pic>
        <p:nvPicPr>
          <p:cNvPr id="5" name="Рисунок 4" descr="9.jpg"/>
          <p:cNvPicPr>
            <a:picLocks noGrp="1" noChangeAspect="1"/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6732240" y="339502"/>
            <a:ext cx="2088232" cy="280831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9502"/>
            <a:ext cx="7704000" cy="432048"/>
          </a:xfrm>
        </p:spPr>
        <p:txBody>
          <a:bodyPr/>
          <a:lstStyle/>
          <a:p>
            <a:r>
              <a:rPr lang="ru-RU" sz="1600" dirty="0" smtClean="0"/>
              <a:t>Заключение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771550"/>
            <a:ext cx="7704000" cy="4104456"/>
          </a:xfrm>
        </p:spPr>
        <p:txBody>
          <a:bodyPr/>
          <a:lstStyle/>
          <a:p>
            <a:r>
              <a:rPr lang="ru-RU" dirty="0" smtClean="0"/>
              <a:t>Я горжусь героической историей моей семьи. Мы должны знать и помнить девиз: «Никто не забыт, ничто не забыто». В каждой семье должны трепетно хранить все материалы, связанные с героическим прошлым. Память поколений – бесценное сокровище, благодаря ей, подвиги погибших во имя Родины вечны!</a:t>
            </a:r>
          </a:p>
          <a:p>
            <a:r>
              <a:rPr lang="ru-RU" dirty="0" smtClean="0"/>
              <a:t>Данная работа – это дань уважения тем, кто погиб во время войны, кто работал в тылу, не зная сна и покоя, кто верил и ждал, несмотря ни на что. Наше поколение и все последующие должны знать, что наши деды и прадеды недаром жили, недаром отдали свои жизни, защищая огромную, как небо  Родину.</a:t>
            </a:r>
          </a:p>
          <a:p>
            <a:r>
              <a:rPr lang="ru-RU" dirty="0" smtClean="0"/>
              <a:t>Вглядитесь в  фотографии своих близких. У этих портретов одно имя – ПАМЯТЬ. Память о вечно живых, которые, не жалели себя, не щадили своих жизней, </a:t>
            </a:r>
            <a:r>
              <a:rPr lang="ru-RU" smtClean="0"/>
              <a:t>чтобы мы их  </a:t>
            </a:r>
            <a:r>
              <a:rPr lang="ru-RU" dirty="0" smtClean="0"/>
              <a:t>внуки, правнуки жили в свободной стране, были счастливы, свободны. Я могу долго смотреть на эти старые фотографии, пытаться представить их живыми, молодыми в окружении своих родных и близких. Я часто думаю, а смогла бы я ?… вытерпеть все то, что вытерпели они? И мне хочется им сказать: «Спасибо Вам за то, что Вы были, за то, что сумели сделать. Мне есть с кого брать пример в жизни. Я постараюсь поступать так, чтобы мне не было стыдно смотреть на вас, хотя бы на этих фотографиях. Я буду достойна Вас, мои дорогие предки.</a:t>
            </a:r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445024"/>
            <a:ext cx="7704000" cy="1046605"/>
          </a:xfrm>
        </p:spPr>
        <p:txBody>
          <a:bodyPr/>
          <a:lstStyle/>
          <a:p>
            <a:r>
              <a:rPr lang="ru-RU" sz="1400" b="1" dirty="0" smtClean="0">
                <a:latin typeface="Century Schoolbook" pitchFamily="18" charset="0"/>
              </a:rPr>
              <a:t>Актуальность проекта </a:t>
            </a:r>
            <a:r>
              <a:rPr lang="ru-RU" sz="1400" dirty="0" smtClean="0">
                <a:latin typeface="Century Schoolbook" pitchFamily="18" charset="0"/>
              </a:rPr>
              <a:t>- семьдесят девять лет назад отгремели последние залпы Великой Отечественной  войны. Уходят годы. Наше поколение уже мало, что знает об этом. Для нас война - это воспоминания наших предков. Участников этих исторических событий становится всё меньше и меньше. </a:t>
            </a:r>
            <a:r>
              <a:rPr lang="ru-RU" sz="1400" b="1" dirty="0" smtClean="0">
                <a:latin typeface="Century Schoolbook" pitchFamily="18" charset="0"/>
              </a:rPr>
              <a:t>Наши прадедушки и прабабушки  были участниками Великой Отечественной войны.</a:t>
            </a:r>
            <a:endParaRPr lang="ru-RU" sz="1400" b="1" dirty="0">
              <a:latin typeface="Century Schoolbook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1707654"/>
            <a:ext cx="2771880" cy="2664296"/>
          </a:xfrm>
        </p:spPr>
        <p:txBody>
          <a:bodyPr anchor="t"/>
          <a:lstStyle/>
          <a:p>
            <a:pPr algn="ctr">
              <a:buNone/>
            </a:pPr>
            <a:r>
              <a:rPr lang="ru-RU" b="1" dirty="0" smtClean="0">
                <a:latin typeface="Century" pitchFamily="18" charset="0"/>
              </a:rPr>
              <a:t>Цель проекта: </a:t>
            </a:r>
          </a:p>
          <a:p>
            <a:pPr marL="0" indent="0" algn="ctr">
              <a:buNone/>
            </a:pPr>
            <a:r>
              <a:rPr lang="ru-RU" dirty="0" smtClean="0">
                <a:latin typeface="Century" pitchFamily="18" charset="0"/>
              </a:rPr>
              <a:t>Восстановить историю жизни моей  семьи в годы Великой Отечественной войны.</a:t>
            </a:r>
          </a:p>
          <a:p>
            <a:pPr marL="0" indent="0" algn="ctr">
              <a:buNone/>
            </a:pPr>
            <a:endParaRPr lang="ru-RU" sz="800" dirty="0" smtClean="0">
              <a:latin typeface="Century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entury" pitchFamily="18" charset="0"/>
              </a:rPr>
              <a:t>Гипотеза проекта:</a:t>
            </a:r>
          </a:p>
          <a:p>
            <a:pPr marL="0" indent="0" algn="ctr">
              <a:buNone/>
            </a:pPr>
            <a:r>
              <a:rPr lang="ru-RU" dirty="0" smtClean="0">
                <a:latin typeface="Century" pitchFamily="18" charset="0"/>
              </a:rPr>
              <a:t>Я предполагаю, что важно знать историю своей семьи и передавать её по наследству, только так мы сможем сохранить память о Великой Отечественной войне и историю России.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4427984" y="1851670"/>
            <a:ext cx="3816424" cy="265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0000" marR="0" lvl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Light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" pitchFamily="18" charset="0"/>
                <a:ea typeface="Assistant"/>
                <a:cs typeface="Assistant"/>
                <a:sym typeface="Assistant"/>
              </a:rPr>
              <a:t>Задачи проекта:</a:t>
            </a:r>
          </a:p>
          <a:p>
            <a:pPr marL="450000" marR="0" lvl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Light"/>
              <a:buNone/>
              <a:tabLst/>
              <a:defRPr/>
            </a:pPr>
            <a:r>
              <a:rPr lang="ru-RU" dirty="0" smtClean="0">
                <a:solidFill>
                  <a:schemeClr val="dk1"/>
                </a:solidFill>
                <a:latin typeface="Century" pitchFamily="18" charset="0"/>
                <a:ea typeface="Assistant"/>
                <a:cs typeface="Assistant"/>
                <a:sym typeface="Assistant"/>
              </a:rPr>
              <a:t>Изучить семейный архив.</a:t>
            </a:r>
          </a:p>
          <a:p>
            <a:pPr marL="450000" marR="0" lvl="0" indent="1800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 pitchFamily="34" charset="0"/>
              <a:buChar char="•"/>
              <a:tabLst/>
              <a:defRPr/>
            </a:pPr>
            <a:endParaRPr lang="ru-RU" dirty="0" smtClean="0">
              <a:solidFill>
                <a:schemeClr val="dk1"/>
              </a:solidFill>
              <a:latin typeface="Century" pitchFamily="18" charset="0"/>
              <a:ea typeface="Assistant"/>
              <a:cs typeface="Assistant"/>
              <a:sym typeface="Assistant"/>
            </a:endParaRPr>
          </a:p>
          <a:p>
            <a:pPr marL="450000" marR="0" lvl="0" indent="1800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dk1"/>
                </a:solidFill>
                <a:latin typeface="Century" pitchFamily="18" charset="0"/>
                <a:ea typeface="Assistant"/>
                <a:cs typeface="Assistant"/>
                <a:sym typeface="Assistant"/>
              </a:rPr>
              <a:t>Познакомиться с сохранившимися фотографиями, документами.</a:t>
            </a:r>
          </a:p>
          <a:p>
            <a:pPr marL="450000" marR="0" lvl="0" indent="1800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 pitchFamily="34" charset="0"/>
              <a:buChar char="•"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entury" pitchFamily="18" charset="0"/>
              <a:ea typeface="Assistant"/>
              <a:cs typeface="Assistant"/>
              <a:sym typeface="Assistant"/>
            </a:endParaRPr>
          </a:p>
          <a:p>
            <a:pPr marL="450000" marR="0" lvl="0" indent="1800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 pitchFamily="34" charset="0"/>
              <a:buChar char="•"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" pitchFamily="18" charset="0"/>
                <a:ea typeface="Assistant"/>
                <a:cs typeface="Assistant"/>
                <a:sym typeface="Assistant"/>
              </a:rPr>
              <a:t>Собрать</a:t>
            </a:r>
            <a:r>
              <a:rPr kumimoji="0" lang="ru-RU" sz="140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" pitchFamily="18" charset="0"/>
                <a:ea typeface="Assistant"/>
                <a:cs typeface="Assistant"/>
                <a:sym typeface="Assistant"/>
              </a:rPr>
              <a:t> исторический материал о предках по рассказам родных.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entury" pitchFamily="18" charset="0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5025"/>
            <a:ext cx="7236376" cy="5727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1491630"/>
            <a:ext cx="4248472" cy="2957220"/>
          </a:xfrm>
        </p:spPr>
        <p:txBody>
          <a:bodyPr/>
          <a:lstStyle/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4" name="Рисунок 3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19622"/>
            <a:ext cx="691276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2993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 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E1D7C9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dirty="0" smtClean="0">
                <a:latin typeface="Century" pitchFamily="18" charset="0"/>
              </a:rPr>
              <a:t>Введение</a:t>
            </a:r>
            <a:endParaRPr lang="ru-RU" b="1" dirty="0">
              <a:latin typeface="Century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20000" y="1215750"/>
            <a:ext cx="7704000" cy="3588248"/>
          </a:xfrm>
          <a:prstGeom prst="rect">
            <a:avLst/>
          </a:prstGeom>
          <a:solidFill>
            <a:srgbClr val="E1D7C9">
              <a:alpha val="69804"/>
            </a:srgb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r">
              <a:buNone/>
            </a:pPr>
            <a:r>
              <a:rPr lang="ru-RU" sz="1200" i="1" dirty="0" smtClean="0">
                <a:latin typeface="Century" pitchFamily="18" charset="0"/>
              </a:rPr>
              <a:t>Хранить нам славу предков надлежит</a:t>
            </a:r>
            <a:br>
              <a:rPr lang="ru-RU" sz="1200" i="1" dirty="0" smtClean="0">
                <a:latin typeface="Century" pitchFamily="18" charset="0"/>
              </a:rPr>
            </a:br>
            <a:r>
              <a:rPr lang="ru-RU" sz="1200" i="1" dirty="0" smtClean="0">
                <a:latin typeface="Century" pitchFamily="18" charset="0"/>
              </a:rPr>
              <a:t>И ты не гость, не временный посредник,</a:t>
            </a:r>
            <a:br>
              <a:rPr lang="ru-RU" sz="1200" i="1" dirty="0" smtClean="0">
                <a:latin typeface="Century" pitchFamily="18" charset="0"/>
              </a:rPr>
            </a:br>
            <a:r>
              <a:rPr lang="ru-RU" sz="1200" i="1" dirty="0" smtClean="0">
                <a:latin typeface="Century" pitchFamily="18" charset="0"/>
              </a:rPr>
              <a:t>История тебе принадлежит!</a:t>
            </a:r>
            <a:br>
              <a:rPr lang="ru-RU" sz="1200" i="1" dirty="0" smtClean="0">
                <a:latin typeface="Century" pitchFamily="18" charset="0"/>
              </a:rPr>
            </a:br>
            <a:r>
              <a:rPr lang="ru-RU" sz="1200" i="1" dirty="0" smtClean="0">
                <a:latin typeface="Century" pitchFamily="18" charset="0"/>
              </a:rPr>
              <a:t>России прозревающий наследник!</a:t>
            </a:r>
            <a:br>
              <a:rPr lang="ru-RU" sz="1200" i="1" dirty="0" smtClean="0">
                <a:latin typeface="Century" pitchFamily="18" charset="0"/>
              </a:rPr>
            </a:br>
            <a:r>
              <a:rPr lang="ru-RU" sz="1200" i="1" dirty="0" smtClean="0">
                <a:latin typeface="Century" pitchFamily="18" charset="0"/>
              </a:rPr>
              <a:t>В. Сорокин</a:t>
            </a:r>
          </a:p>
          <a:p>
            <a:pPr marL="0" indent="432000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Ранним утром,22 июня 1941 года без объявления войны - Фашистская Германия напала на Советский Союз. На нашу страну обрушился удар. Четыре страшных года, 1418 дней и ночей длилась Великая Отечественная война. Красная Армия и весь наш народ встал за Родину, за честь, за свободу</a:t>
            </a:r>
            <a:r>
              <a:rPr lang="ru-RU" sz="1300" dirty="0" smtClean="0">
                <a:latin typeface="Century" pitchFamily="18" charset="0"/>
              </a:rPr>
              <a:t>. </a:t>
            </a:r>
          </a:p>
          <a:p>
            <a:pPr marL="0" indent="432000">
              <a:buNone/>
            </a:pPr>
            <a:r>
              <a:rPr lang="ru-RU" sz="1300" dirty="0" smtClean="0">
                <a:latin typeface="Century" pitchFamily="18" charset="0"/>
              </a:rPr>
              <a:t>Уже прошло 79 лет с даты окончания войны, а память о ней живет до сих пор.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Нет такой семьи в России, которую бы не затронула Великая Отечественная Война.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В каждом доме есть человек, который сражался за победу.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Война не обошла и мою семью. Четверо моих прадедов, в разной степени, стали участниками этой ужасной войны. О них и пойдёт речь.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3723878"/>
            <a:ext cx="4248471" cy="864095"/>
          </a:xfrm>
        </p:spPr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Мой прадедушка по линии мамы – Баранов Михаил Ефимович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93150" y="843558"/>
            <a:ext cx="3799330" cy="2808312"/>
          </a:xfrm>
        </p:spPr>
        <p:txBody>
          <a:bodyPr anchor="ctr"/>
          <a:lstStyle/>
          <a:p>
            <a:pPr marL="0" indent="360000" algn="l"/>
            <a:r>
              <a:rPr lang="ru-RU" sz="1400" dirty="0" smtClean="0">
                <a:cs typeface="Arial" pitchFamily="34" charset="0"/>
              </a:rPr>
              <a:t>Мой  прадедушка родился в 1922 году в с. </a:t>
            </a:r>
            <a:r>
              <a:rPr lang="ru-RU" sz="1400" dirty="0" err="1" smtClean="0">
                <a:cs typeface="Arial" pitchFamily="34" charset="0"/>
              </a:rPr>
              <a:t>Вышенка</a:t>
            </a:r>
            <a:r>
              <a:rPr lang="ru-RU" sz="1400" dirty="0" smtClean="0">
                <a:cs typeface="Arial" pitchFamily="34" charset="0"/>
              </a:rPr>
              <a:t> </a:t>
            </a:r>
            <a:r>
              <a:rPr lang="ru-RU" sz="1400" dirty="0" err="1" smtClean="0">
                <a:cs typeface="Arial" pitchFamily="34" charset="0"/>
              </a:rPr>
              <a:t>Рудовского</a:t>
            </a:r>
            <a:r>
              <a:rPr lang="ru-RU" sz="1400" dirty="0" smtClean="0">
                <a:cs typeface="Arial" pitchFamily="34" charset="0"/>
              </a:rPr>
              <a:t> района в многодетной семье.</a:t>
            </a:r>
          </a:p>
          <a:p>
            <a:pPr marL="0" indent="360000" algn="l"/>
            <a:r>
              <a:rPr lang="ru-RU" sz="1400" dirty="0" smtClean="0">
                <a:cs typeface="Arial" pitchFamily="34" charset="0"/>
              </a:rPr>
              <a:t>Его родители: отец – Баранов Ефим Михайлович и мать – Баранова (девичья фамилия </a:t>
            </a:r>
            <a:r>
              <a:rPr lang="ru-RU" sz="1400" dirty="0" err="1" smtClean="0">
                <a:cs typeface="Arial" pitchFamily="34" charset="0"/>
              </a:rPr>
              <a:t>Финочкина</a:t>
            </a:r>
            <a:r>
              <a:rPr lang="ru-RU" sz="1400" dirty="0" smtClean="0">
                <a:cs typeface="Arial" pitchFamily="34" charset="0"/>
              </a:rPr>
              <a:t>)Варвара Петровна воспитали четверых детей: 2 сыновей и 2 дочерей.</a:t>
            </a:r>
          </a:p>
          <a:p>
            <a:pPr marL="0" indent="360000" algn="l"/>
            <a:r>
              <a:rPr lang="ru-RU" sz="1400" dirty="0" smtClean="0">
                <a:cs typeface="Arial" pitchFamily="34" charset="0"/>
              </a:rPr>
              <a:t>Прадедушка был вторым ребёнком. После окончания школы он стал работать в колхозе с. </a:t>
            </a:r>
            <a:r>
              <a:rPr lang="ru-RU" sz="1400" dirty="0" err="1" smtClean="0">
                <a:cs typeface="Arial" pitchFamily="34" charset="0"/>
              </a:rPr>
              <a:t>Вышенка</a:t>
            </a:r>
            <a:r>
              <a:rPr lang="ru-RU" sz="1400" dirty="0" smtClean="0">
                <a:cs typeface="Arial" pitchFamily="34" charset="0"/>
              </a:rPr>
              <a:t> разнорабочим. </a:t>
            </a:r>
            <a:r>
              <a:rPr lang="ru-RU" sz="1100" b="1" dirty="0" smtClean="0">
                <a:latin typeface="Century Schoolbook" pitchFamily="18" charset="0"/>
              </a:rPr>
              <a:t>Когда началась война прадеду шел 19 год.</a:t>
            </a:r>
            <a:endParaRPr lang="ru-RU" sz="1100" dirty="0"/>
          </a:p>
        </p:txBody>
      </p:sp>
      <p:pic>
        <p:nvPicPr>
          <p:cNvPr id="7" name="Рисунок 6" descr="IMG_20210509_083848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1501" t="8849" r="28442"/>
          <a:stretch>
            <a:fillRect/>
          </a:stretch>
        </p:blipFill>
        <p:spPr>
          <a:xfrm>
            <a:off x="1331640" y="555526"/>
            <a:ext cx="2736304" cy="385642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8"/>
          <p:cNvSpPr txBox="1">
            <a:spLocks noGrp="1"/>
          </p:cNvSpPr>
          <p:nvPr>
            <p:ph type="title"/>
          </p:nvPr>
        </p:nvSpPr>
        <p:spPr>
          <a:xfrm>
            <a:off x="925125" y="3267050"/>
            <a:ext cx="4186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17 Сентября 1941 года</a:t>
            </a:r>
            <a:endParaRPr sz="2000" dirty="0"/>
          </a:p>
        </p:txBody>
      </p:sp>
      <p:sp>
        <p:nvSpPr>
          <p:cNvPr id="507" name="Google Shape;507;p38"/>
          <p:cNvSpPr txBox="1">
            <a:spLocks noGrp="1"/>
          </p:cNvSpPr>
          <p:nvPr>
            <p:ph type="subTitle" idx="1"/>
          </p:nvPr>
        </p:nvSpPr>
        <p:spPr>
          <a:xfrm>
            <a:off x="899592" y="4161874"/>
            <a:ext cx="4211733" cy="71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документам прадедушка был призван в Советскую Армию на военную службу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8" name="Google Shape;508;p38"/>
          <p:cNvSpPr txBox="1">
            <a:spLocks noGrp="1"/>
          </p:cNvSpPr>
          <p:nvPr>
            <p:ph type="title" idx="2"/>
          </p:nvPr>
        </p:nvSpPr>
        <p:spPr>
          <a:xfrm>
            <a:off x="925125" y="3147814"/>
            <a:ext cx="1324200" cy="1192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10" name="Google Shape;510;p38"/>
          <p:cNvGrpSpPr/>
          <p:nvPr/>
        </p:nvGrpSpPr>
        <p:grpSpPr>
          <a:xfrm>
            <a:off x="827585" y="339502"/>
            <a:ext cx="4752528" cy="3079280"/>
            <a:chOff x="3336780" y="474752"/>
            <a:chExt cx="3686692" cy="2212456"/>
          </a:xfrm>
        </p:grpSpPr>
        <p:sp>
          <p:nvSpPr>
            <p:cNvPr id="511" name="Google Shape;511;p38"/>
            <p:cNvSpPr/>
            <p:nvPr/>
          </p:nvSpPr>
          <p:spPr>
            <a:xfrm>
              <a:off x="3336780" y="474752"/>
              <a:ext cx="544500" cy="5445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38"/>
            <p:cNvSpPr/>
            <p:nvPr/>
          </p:nvSpPr>
          <p:spPr>
            <a:xfrm rot="10800000">
              <a:off x="6478972" y="2142708"/>
              <a:ext cx="544500" cy="5445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13" name="Google Shape;513;p38"/>
          <p:cNvPicPr preferRelativeResize="0">
            <a:picLocks noGrp="1"/>
          </p:cNvPicPr>
          <p:nvPr>
            <p:ph type="pic" idx="4"/>
          </p:nvPr>
        </p:nvPicPr>
        <p:blipFill>
          <a:blip r:embed="rId3"/>
          <a:stretch>
            <a:fillRect/>
          </a:stretch>
        </p:blipFill>
        <p:spPr>
          <a:xfrm>
            <a:off x="5940152" y="3147814"/>
            <a:ext cx="2448272" cy="1440160"/>
          </a:xfrm>
          <a:prstGeom prst="rect">
            <a:avLst/>
          </a:prstGeom>
        </p:spPr>
      </p:pic>
      <p:grpSp>
        <p:nvGrpSpPr>
          <p:cNvPr id="514" name="Google Shape;514;p38"/>
          <p:cNvGrpSpPr/>
          <p:nvPr/>
        </p:nvGrpSpPr>
        <p:grpSpPr>
          <a:xfrm>
            <a:off x="5796136" y="3003798"/>
            <a:ext cx="2736304" cy="1728192"/>
            <a:chOff x="3336780" y="480984"/>
            <a:chExt cx="3692923" cy="2207805"/>
          </a:xfrm>
        </p:grpSpPr>
        <p:sp>
          <p:nvSpPr>
            <p:cNvPr id="515" name="Google Shape;515;p38"/>
            <p:cNvSpPr/>
            <p:nvPr/>
          </p:nvSpPr>
          <p:spPr>
            <a:xfrm>
              <a:off x="3336780" y="480984"/>
              <a:ext cx="544500" cy="5445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38"/>
            <p:cNvSpPr/>
            <p:nvPr/>
          </p:nvSpPr>
          <p:spPr>
            <a:xfrm rot="10800000">
              <a:off x="6485203" y="2144289"/>
              <a:ext cx="544500" cy="5445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17" name="Google Shape;517;p38"/>
          <p:cNvPicPr preferRelativeResize="0"/>
          <p:nvPr/>
        </p:nvPicPr>
        <p:blipFill rotWithShape="1">
          <a:blip r:embed="rId4">
            <a:alphaModFix/>
          </a:blip>
          <a:srcRect l="6485" t="9678" r="7039" b="6309"/>
          <a:stretch/>
        </p:blipFill>
        <p:spPr>
          <a:xfrm rot="704876">
            <a:off x="6833379" y="1008406"/>
            <a:ext cx="1975889" cy="149149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8"/>
          <p:cNvSpPr/>
          <p:nvPr/>
        </p:nvSpPr>
        <p:spPr>
          <a:xfrm rot="782484">
            <a:off x="7882389" y="910727"/>
            <a:ext cx="192772" cy="367645"/>
          </a:xfrm>
          <a:prstGeom prst="rect">
            <a:avLst/>
          </a:prstGeom>
          <a:solidFill>
            <a:srgbClr val="1F1F1F">
              <a:alpha val="2955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519" name="Google Shape;519;p38"/>
          <p:cNvSpPr txBox="1"/>
          <p:nvPr/>
        </p:nvSpPr>
        <p:spPr>
          <a:xfrm rot="711618">
            <a:off x="7008903" y="1407019"/>
            <a:ext cx="1700139" cy="83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Советская Армия</a:t>
            </a:r>
            <a:endParaRPr sz="2000" i="1" dirty="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12289" name="Picture 1" descr="C:\Users\ADMIN\Desktop\Коп00000085.jpg"/>
          <p:cNvPicPr>
            <a:picLocks noGrp="1" noChangeAspect="1" noChangeArrowheads="1"/>
          </p:cNvPicPr>
          <p:nvPr>
            <p:ph type="pic" idx="3"/>
          </p:nvPr>
        </p:nvPicPr>
        <p:blipFill>
          <a:blip r:embed="rId5"/>
          <a:stretch>
            <a:fillRect/>
          </a:stretch>
        </p:blipFill>
        <p:spPr bwMode="auto">
          <a:xfrm>
            <a:off x="1043608" y="483518"/>
            <a:ext cx="4464495" cy="273630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20000" y="637700"/>
            <a:ext cx="7884448" cy="572700"/>
          </a:xfrm>
        </p:spPr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Военные годы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720000" y="1469450"/>
            <a:ext cx="4068024" cy="2951100"/>
          </a:xfrm>
        </p:spPr>
        <p:txBody>
          <a:bodyPr/>
          <a:lstStyle/>
          <a:p>
            <a:pPr marL="0" indent="360000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 1941г. по 1945г. прадедушка в звании рядового, а затем в звании ефрейтора служил миномётчиком на Кольском полуострове на передовой линии. Воевал в составе 104 артполка и 254 бригады морской стрелковой бригаде, а затем в 135 стрелковом полку 14 стрелковой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дивизии-пулеметчиком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60000"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боях с фашистами прадедушка был ранен в ногу, после ранения продолжал воевать. В 1945 году прадедушка был направлен в Северную Корею, где принимал участие в разгроме милитаристской Японии</a:t>
            </a:r>
            <a:r>
              <a:rPr lang="ru-RU" sz="1400" dirty="0" smtClean="0">
                <a:latin typeface="Century" pitchFamily="18" charset="0"/>
              </a:rPr>
              <a:t>.</a:t>
            </a:r>
            <a:endParaRPr lang="ru-RU" sz="1400" dirty="0">
              <a:latin typeface="Century" pitchFamily="18" charset="0"/>
            </a:endParaRPr>
          </a:p>
        </p:txBody>
      </p:sp>
      <p:pic>
        <p:nvPicPr>
          <p:cNvPr id="31" name="Picture 2" descr="C:\Users\Ирина\Pictures\55.tif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6732240" y="1059582"/>
            <a:ext cx="2323278" cy="1368152"/>
          </a:xfrm>
          <a:prstGeom prst="rect">
            <a:avLst/>
          </a:prstGeom>
          <a:noFill/>
        </p:spPr>
      </p:pic>
      <p:pic>
        <p:nvPicPr>
          <p:cNvPr id="32" name="Picture 2" descr="C:\Users\Ирина\Pictures\6.tif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3406"/>
          <a:stretch>
            <a:fillRect/>
          </a:stretch>
        </p:blipFill>
        <p:spPr bwMode="auto">
          <a:xfrm>
            <a:off x="6660232" y="2787774"/>
            <a:ext cx="2248621" cy="1468841"/>
          </a:xfrm>
          <a:prstGeom prst="rect">
            <a:avLst/>
          </a:prstGeom>
          <a:noFill/>
        </p:spPr>
      </p:pic>
      <p:pic>
        <p:nvPicPr>
          <p:cNvPr id="6" name="Picture 2" descr="C:\Users\Ирина\Pictures\55.tif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60032" y="699542"/>
            <a:ext cx="1728191" cy="388843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089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rgbClr val="E1D7C9">
              <a:alpha val="69804"/>
            </a:srgb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dirty="0" smtClean="0">
                <a:latin typeface="Century" pitchFamily="18" charset="0"/>
              </a:rPr>
              <a:t>Послевоенные годы</a:t>
            </a:r>
            <a:endParaRPr lang="ru-RU" b="1" dirty="0">
              <a:latin typeface="Century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solidFill>
            <a:srgbClr val="E1D7C9">
              <a:alpha val="69804"/>
            </a:srgbClr>
          </a:solidFill>
          <a:ln>
            <a:solidFill>
              <a:schemeClr val="accent1"/>
            </a:solidFill>
          </a:ln>
        </p:spPr>
        <p:txBody>
          <a:bodyPr anchor="ctr"/>
          <a:lstStyle/>
          <a:p>
            <a:pPr marL="0" indent="36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 марта 1947 года прадедушка демобилизовался из армии и вернулся в родное село, где сразу устроился работать бригадиром на овчарне 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Вышенка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после закрытия овчарни устроился в совхоз «Прогресс». Уже перед уходом на пенсию работал на кирпичном заводе.</a:t>
            </a:r>
          </a:p>
          <a:p>
            <a:pPr marL="0" indent="36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﻿﻿5 января 1955 года прадедушка женился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Бабыкиной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Марии Николаевне – моей прабабушке. У них родилось 5 детей: Василий (1950 года рождения), Надежда (1952 года рождения), Петр (1954 года рождения)-мой дедушка, Александр (1956 года рождения) и Галина (1959 года рождения).</a:t>
            </a:r>
          </a:p>
          <a:p>
            <a:pPr marL="0" indent="36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Умер прадедушка 9 июля 2005г. Похоронен в с. Большое Шереметьево Пичаевского района Тамбовской области.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7812440" cy="572700"/>
          </a:xfrm>
          <a:solidFill>
            <a:srgbClr val="E1D7C9">
              <a:alpha val="69804"/>
            </a:srgb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dirty="0" smtClean="0"/>
              <a:t>У прадедушки есть награды и ордена: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1215750"/>
            <a:ext cx="7812440" cy="3660256"/>
          </a:xfrm>
          <a:solidFill>
            <a:srgbClr val="E1D7C9">
              <a:alpha val="69804"/>
            </a:srgbClr>
          </a:solidFill>
          <a:ln>
            <a:solidFill>
              <a:schemeClr val="accent1"/>
            </a:solidFill>
          </a:ln>
        </p:spPr>
        <p:txBody>
          <a:bodyPr anchor="ctr"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победу над Германией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Медаль Жукова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Победу над Японией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К юбилейным датам Великой Отечественной Войны прадедушка                        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награждался медалями и </a:t>
            </a:r>
            <a:r>
              <a:rPr lang="ru-RU" dirty="0" smtClean="0">
                <a:solidFill>
                  <a:srgbClr val="4E5154"/>
                </a:solidFill>
                <a:latin typeface="Times New Roman" pitchFamily="18" charset="0"/>
                <a:ea typeface="inherit"/>
                <a:cs typeface="Times New Roman" pitchFamily="18" charset="0"/>
              </a:rPr>
              <a:t>Орденом Отечественной войны II степени</a:t>
            </a:r>
          </a:p>
          <a:p>
            <a:pPr algn="ctr">
              <a:buNone/>
            </a:pP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8194" name="Picture 2" descr="https://pamyat-naroda.ru/img/awards/new/Orden_Otechestvennoj_vojny_2s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1707654"/>
            <a:ext cx="1862684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637700"/>
            <a:ext cx="5292160" cy="572700"/>
          </a:xfrm>
        </p:spPr>
        <p:txBody>
          <a:bodyPr/>
          <a:lstStyle/>
          <a:p>
            <a:r>
              <a:rPr lang="ru-RU" sz="1800" dirty="0" smtClean="0"/>
              <a:t>Великая Отечественная война затронула не только семью дедушки, но и бабушки.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360000">
              <a:buNone/>
            </a:pPr>
            <a:r>
              <a:rPr lang="ru-RU" sz="1200" dirty="0" smtClean="0">
                <a:latin typeface="Century" pitchFamily="18" charset="0"/>
                <a:cs typeface="Arial" pitchFamily="34" charset="0"/>
              </a:rPr>
              <a:t>Ее мама, а моя прабабушка Черкасова (</a:t>
            </a:r>
            <a:r>
              <a:rPr lang="ru-RU" sz="1200" dirty="0" err="1" smtClean="0">
                <a:latin typeface="Century" pitchFamily="18" charset="0"/>
                <a:cs typeface="Arial" pitchFamily="34" charset="0"/>
              </a:rPr>
              <a:t>Копкина</a:t>
            </a:r>
            <a:r>
              <a:rPr lang="ru-RU" sz="1200" dirty="0" smtClean="0">
                <a:latin typeface="Century" pitchFamily="18" charset="0"/>
                <a:cs typeface="Arial" pitchFamily="34" charset="0"/>
              </a:rPr>
              <a:t>) Клавдия Фёдоровна родилась 5 декабря 1936 года в с. Красивка </a:t>
            </a:r>
            <a:r>
              <a:rPr lang="ru-RU" sz="1200" dirty="0" err="1" smtClean="0">
                <a:latin typeface="Century" pitchFamily="18" charset="0"/>
                <a:cs typeface="Arial" pitchFamily="34" charset="0"/>
              </a:rPr>
              <a:t>Рудовского</a:t>
            </a:r>
            <a:r>
              <a:rPr lang="ru-RU" sz="1200" dirty="0" smtClean="0">
                <a:latin typeface="Century" pitchFamily="18" charset="0"/>
                <a:cs typeface="Arial" pitchFamily="34" charset="0"/>
              </a:rPr>
              <a:t> района в многодетной семье. </a:t>
            </a:r>
          </a:p>
          <a:p>
            <a:pPr marL="0" indent="360000">
              <a:buNone/>
            </a:pPr>
            <a:r>
              <a:rPr lang="ru-RU" sz="1200" dirty="0" smtClean="0">
                <a:latin typeface="Century" pitchFamily="18" charset="0"/>
                <a:cs typeface="Arial" pitchFamily="34" charset="0"/>
              </a:rPr>
              <a:t>Ее родители: отец – </a:t>
            </a:r>
            <a:r>
              <a:rPr lang="ru-RU" sz="1200" dirty="0" err="1" smtClean="0">
                <a:latin typeface="Century" pitchFamily="18" charset="0"/>
                <a:cs typeface="Arial" pitchFamily="34" charset="0"/>
              </a:rPr>
              <a:t>Копкин</a:t>
            </a:r>
            <a:r>
              <a:rPr lang="ru-RU" sz="1200" dirty="0" smtClean="0">
                <a:latin typeface="Century" pitchFamily="18" charset="0"/>
                <a:cs typeface="Arial" pitchFamily="34" charset="0"/>
              </a:rPr>
              <a:t> Федор Михайлович (1907 -1942 г.) и мать – </a:t>
            </a:r>
            <a:r>
              <a:rPr lang="ru-RU" sz="1200" dirty="0" err="1" smtClean="0">
                <a:latin typeface="Century" pitchFamily="18" charset="0"/>
                <a:cs typeface="Arial" pitchFamily="34" charset="0"/>
              </a:rPr>
              <a:t>Копкина</a:t>
            </a:r>
            <a:r>
              <a:rPr lang="ru-RU" sz="1200" dirty="0" smtClean="0">
                <a:latin typeface="Century" pitchFamily="18" charset="0"/>
                <a:cs typeface="Arial" pitchFamily="34" charset="0"/>
              </a:rPr>
              <a:t> (девичья фамилия Анохина) </a:t>
            </a:r>
            <a:r>
              <a:rPr lang="ru-RU" sz="1200" dirty="0" err="1" smtClean="0">
                <a:latin typeface="Century" pitchFamily="18" charset="0"/>
                <a:cs typeface="Arial" pitchFamily="34" charset="0"/>
              </a:rPr>
              <a:t>Фёкла</a:t>
            </a:r>
            <a:r>
              <a:rPr lang="ru-RU" sz="1200" dirty="0" smtClean="0">
                <a:latin typeface="Century" pitchFamily="18" charset="0"/>
                <a:cs typeface="Arial" pitchFamily="34" charset="0"/>
              </a:rPr>
              <a:t> Ивановна (годы жизни 1910-1992гг.). </a:t>
            </a:r>
          </a:p>
          <a:p>
            <a:pPr marL="0" indent="360000">
              <a:buNone/>
            </a:pPr>
            <a:r>
              <a:rPr lang="ru-RU" sz="1200" dirty="0" smtClean="0">
                <a:latin typeface="Century" pitchFamily="18" charset="0"/>
                <a:cs typeface="Arial" pitchFamily="34" charset="0"/>
              </a:rPr>
              <a:t>У прабабушки было две сестры Антонина (1932 г.р.) и Нина (1934 г.р.) и брат: Вячеслав (1938 г.р.).</a:t>
            </a:r>
          </a:p>
          <a:p>
            <a:pPr marL="0" indent="360000">
              <a:buNone/>
            </a:pPr>
            <a:r>
              <a:rPr lang="ru-RU" sz="1200" dirty="0" err="1" smtClean="0">
                <a:latin typeface="Century" pitchFamily="18" charset="0"/>
                <a:cs typeface="Arial" pitchFamily="34" charset="0"/>
              </a:rPr>
              <a:t>Копкин</a:t>
            </a:r>
            <a:r>
              <a:rPr lang="ru-RU" sz="1200" dirty="0" smtClean="0">
                <a:latin typeface="Century" pitchFamily="18" charset="0"/>
                <a:cs typeface="Arial" pitchFamily="34" charset="0"/>
              </a:rPr>
              <a:t> Федор Михайлович был очень грамотным человеком, являлся членом Всесоюзной Коммунистической партии большевиков, (так вспоминала прабабушка-отец имел «</a:t>
            </a:r>
            <a:r>
              <a:rPr lang="ru-RU" sz="1200" dirty="0" err="1" smtClean="0">
                <a:latin typeface="Century" pitchFamily="18" charset="0"/>
                <a:cs typeface="Arial" pitchFamily="34" charset="0"/>
              </a:rPr>
              <a:t>бронь</a:t>
            </a:r>
            <a:r>
              <a:rPr lang="ru-RU" sz="1200" dirty="0" smtClean="0">
                <a:latin typeface="Century" pitchFamily="18" charset="0"/>
                <a:cs typeface="Arial" pitchFamily="34" charset="0"/>
              </a:rPr>
              <a:t>», но несмотря на это добровольцем ушел на фронт). </a:t>
            </a:r>
          </a:p>
        </p:txBody>
      </p:sp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2"/>
          <a:srcRect l="23867" t="5201" r="5201" b="36000"/>
          <a:stretch>
            <a:fillRect/>
          </a:stretch>
        </p:blipFill>
        <p:spPr>
          <a:xfrm>
            <a:off x="6372200" y="123478"/>
            <a:ext cx="2627784" cy="2904393"/>
          </a:xfrm>
          <a:prstGeom prst="rect">
            <a:avLst/>
          </a:prstGeom>
        </p:spPr>
      </p:pic>
      <p:pic>
        <p:nvPicPr>
          <p:cNvPr id="5" name="Рисунок 4" descr="1пв.jpg"/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4990" b="4990"/>
          <a:stretch>
            <a:fillRect/>
          </a:stretch>
        </p:blipFill>
        <p:spPr>
          <a:xfrm>
            <a:off x="5364088" y="2427734"/>
            <a:ext cx="3071848" cy="2427369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War II History Analysis Thesis Defense by Slidesgo">
  <a:themeElements>
    <a:clrScheme name="Simple Light">
      <a:dk1>
        <a:srgbClr val="1F1F1F"/>
      </a:dk1>
      <a:lt1>
        <a:srgbClr val="F4ECDF"/>
      </a:lt1>
      <a:dk2>
        <a:srgbClr val="D6C8B4"/>
      </a:dk2>
      <a:lt2>
        <a:srgbClr val="B49A79"/>
      </a:lt2>
      <a:accent1>
        <a:srgbClr val="69563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F1F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822</Words>
  <Application>Microsoft Office PowerPoint</Application>
  <PresentationFormat>Экран (16:9)</PresentationFormat>
  <Paragraphs>95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Arial</vt:lpstr>
      <vt:lpstr>Lato</vt:lpstr>
      <vt:lpstr>Roboto Medium</vt:lpstr>
      <vt:lpstr>Century Schoolbook</vt:lpstr>
      <vt:lpstr>Nunito Light</vt:lpstr>
      <vt:lpstr>Roboto Serif SemiBold</vt:lpstr>
      <vt:lpstr>Gantari</vt:lpstr>
      <vt:lpstr>inherit</vt:lpstr>
      <vt:lpstr>Times New Roman</vt:lpstr>
      <vt:lpstr>Century</vt:lpstr>
      <vt:lpstr>Assistant</vt:lpstr>
      <vt:lpstr>Roboto Serif</vt:lpstr>
      <vt:lpstr>World War II History Analysis Thesis Defense by Slidesgo</vt:lpstr>
      <vt:lpstr>Творческий проект на тему: «Война в истории моей семьи»</vt:lpstr>
      <vt:lpstr>Актуальность проекта - семьдесят девять лет назад отгремели последние залпы Великой Отечественной  войны. Уходят годы. Наше поколение уже мало, что знает об этом. Для нас война - это воспоминания наших предков. Участников этих исторических событий становится всё меньше и меньше. Наши прадедушки и прабабушки  были участниками Великой Отечественной войны.</vt:lpstr>
      <vt:lpstr>Введение</vt:lpstr>
      <vt:lpstr>Мой прадедушка по линии мамы – Баранов Михаил Ефимович</vt:lpstr>
      <vt:lpstr> 17 Сентября 1941 года</vt:lpstr>
      <vt:lpstr>Военные годы</vt:lpstr>
      <vt:lpstr>Послевоенные годы</vt:lpstr>
      <vt:lpstr>У прадедушки есть награды и ордена:</vt:lpstr>
      <vt:lpstr>Великая Отечественная война затронула не только семью дедушки, но и бабушки.</vt:lpstr>
      <vt:lpstr>Презентация PowerPoint</vt:lpstr>
      <vt:lpstr>Книга памяти</vt:lpstr>
      <vt:lpstr>Послевоенные годы</vt:lpstr>
      <vt:lpstr>Попов Тимофей Васильевич</vt:lpstr>
      <vt:lpstr>Военные годы</vt:lpstr>
      <vt:lpstr>Карташов Гавриил Иванович</vt:lpstr>
      <vt:lpstr>Военные годы</vt:lpstr>
      <vt:lpstr>В июле 1944 года получил ранения, до августа 1944 года находился в эвакуационном госпитале</vt:lpstr>
      <vt:lpstr>Послевоенные годы</vt:lpstr>
      <vt:lpstr>Заключение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на тему: «Война и наша семья»</dc:title>
  <cp:lastModifiedBy>User</cp:lastModifiedBy>
  <cp:revision>45</cp:revision>
  <dcterms:modified xsi:type="dcterms:W3CDTF">2024-05-23T05:12:48Z</dcterms:modified>
</cp:coreProperties>
</file>