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1"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189F73D-7231-43DD-8AC4-2445DAD1BA4A}" type="datetimeFigureOut">
              <a:rPr lang="ru-RU" smtClean="0"/>
              <a:t>05.07.2024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C81111-B79F-44FF-A66F-2BC0AB86B93B}"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189F73D-7231-43DD-8AC4-2445DAD1BA4A}" type="datetimeFigureOut">
              <a:rPr lang="ru-RU" smtClean="0"/>
              <a:t>05.07.2024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C81111-B79F-44FF-A66F-2BC0AB86B93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89F73D-7231-43DD-8AC4-2445DAD1BA4A}" type="datetimeFigureOut">
              <a:rPr lang="ru-RU" smtClean="0"/>
              <a:t>05.07.2024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C81111-B79F-44FF-A66F-2BC0AB86B93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89F73D-7231-43DD-8AC4-2445DAD1BA4A}" type="datetimeFigureOut">
              <a:rPr lang="ru-RU" smtClean="0"/>
              <a:t>05.07.2024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C81111-B79F-44FF-A66F-2BC0AB86B93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189F73D-7231-43DD-8AC4-2445DAD1BA4A}" type="datetimeFigureOut">
              <a:rPr lang="ru-RU" smtClean="0"/>
              <a:t>05.07.2024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DC81111-B79F-44FF-A66F-2BC0AB86B93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89F73D-7231-43DD-8AC4-2445DAD1BA4A}" type="datetimeFigureOut">
              <a:rPr lang="ru-RU" smtClean="0"/>
              <a:t>05.07.2024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C81111-B79F-44FF-A66F-2BC0AB86B93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189F73D-7231-43DD-8AC4-2445DAD1BA4A}" type="datetimeFigureOut">
              <a:rPr lang="ru-RU" smtClean="0"/>
              <a:t>05.07.2024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DC81111-B79F-44FF-A66F-2BC0AB86B93B}"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189F73D-7231-43DD-8AC4-2445DAD1BA4A}" type="datetimeFigureOut">
              <a:rPr lang="ru-RU" smtClean="0"/>
              <a:t>05.07.2024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DC81111-B79F-44FF-A66F-2BC0AB86B93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9F73D-7231-43DD-8AC4-2445DAD1BA4A}" type="datetimeFigureOut">
              <a:rPr lang="ru-RU" smtClean="0"/>
              <a:t>05.07.2024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DC81111-B79F-44FF-A66F-2BC0AB86B93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89F73D-7231-43DD-8AC4-2445DAD1BA4A}" type="datetimeFigureOut">
              <a:rPr lang="ru-RU" smtClean="0"/>
              <a:t>05.07.2024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C81111-B79F-44FF-A66F-2BC0AB86B93B}"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189F73D-7231-43DD-8AC4-2445DAD1BA4A}" type="datetimeFigureOut">
              <a:rPr lang="ru-RU" smtClean="0"/>
              <a:t>05.07.2024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DC81111-B79F-44FF-A66F-2BC0AB86B93B}"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189F73D-7231-43DD-8AC4-2445DAD1BA4A}" type="datetimeFigureOut">
              <a:rPr lang="ru-RU" smtClean="0"/>
              <a:t>05.07.2024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DC81111-B79F-44FF-A66F-2BC0AB86B93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71800" y="4437112"/>
            <a:ext cx="5637010" cy="936104"/>
          </a:xfrm>
        </p:spPr>
        <p:txBody>
          <a:bodyPr>
            <a:noAutofit/>
          </a:bodyPr>
          <a:lstStyle/>
          <a:p>
            <a:pPr algn="r"/>
            <a:r>
              <a:rPr lang="ru-RU" sz="2000" b="1" dirty="0" smtClean="0"/>
              <a:t>Учитель математики Власова </a:t>
            </a:r>
            <a:r>
              <a:rPr lang="ru-RU" sz="2000" b="1" dirty="0"/>
              <a:t>О.Е. </a:t>
            </a:r>
            <a:endParaRPr lang="ru-RU" sz="2000" dirty="0"/>
          </a:p>
          <a:p>
            <a:pPr algn="r"/>
            <a:r>
              <a:rPr lang="ru-RU" sz="2000" b="1" dirty="0"/>
              <a:t>МОУ «СОШ </a:t>
            </a:r>
            <a:r>
              <a:rPr lang="ru-RU" sz="2000" b="1" dirty="0" smtClean="0"/>
              <a:t>№3</a:t>
            </a:r>
            <a:r>
              <a:rPr lang="ru-RU" sz="2000" b="1" dirty="0"/>
              <a:t>» </a:t>
            </a:r>
            <a:r>
              <a:rPr lang="ru-RU" sz="2000" b="1" dirty="0" err="1" smtClean="0"/>
              <a:t>г.Железногорск</a:t>
            </a:r>
            <a:r>
              <a:rPr lang="ru-RU" sz="2000" b="1" dirty="0" smtClean="0"/>
              <a:t> </a:t>
            </a:r>
            <a:endParaRPr lang="ru-RU" sz="2000" dirty="0"/>
          </a:p>
        </p:txBody>
      </p:sp>
      <p:sp>
        <p:nvSpPr>
          <p:cNvPr id="2" name="Заголовок 1"/>
          <p:cNvSpPr>
            <a:spLocks noGrp="1"/>
          </p:cNvSpPr>
          <p:nvPr>
            <p:ph type="ctrTitle"/>
          </p:nvPr>
        </p:nvSpPr>
        <p:spPr>
          <a:xfrm>
            <a:off x="1115616" y="1556792"/>
            <a:ext cx="7175351" cy="2520280"/>
          </a:xfrm>
        </p:spPr>
        <p:txBody>
          <a:bodyPr/>
          <a:lstStyle/>
          <a:p>
            <a:pPr algn="ctr"/>
            <a:r>
              <a:rPr lang="ru-RU" sz="4400" dirty="0">
                <a:effectLst/>
              </a:rPr>
              <a:t>Мастер-класс</a:t>
            </a:r>
            <a:br>
              <a:rPr lang="ru-RU" sz="4400" dirty="0">
                <a:effectLst/>
              </a:rPr>
            </a:br>
            <a:r>
              <a:rPr lang="ru-RU" sz="4800" dirty="0" smtClean="0">
                <a:effectLst/>
              </a:rPr>
              <a:t>«Вероятность. </a:t>
            </a:r>
            <a:r>
              <a:rPr lang="ru-RU" sz="4800" dirty="0">
                <a:effectLst/>
              </a:rPr>
              <a:t/>
            </a:r>
            <a:br>
              <a:rPr lang="ru-RU" sz="4800" dirty="0">
                <a:effectLst/>
              </a:rPr>
            </a:br>
            <a:r>
              <a:rPr lang="ru-RU" sz="4800" dirty="0" smtClean="0">
                <a:effectLst/>
              </a:rPr>
              <a:t>Подготовка к ГИА»</a:t>
            </a:r>
            <a:endParaRPr lang="ru-RU" sz="4800" dirty="0"/>
          </a:p>
        </p:txBody>
      </p:sp>
    </p:spTree>
    <p:extLst>
      <p:ext uri="{BB962C8B-B14F-4D97-AF65-F5344CB8AC3E}">
        <p14:creationId xmlns:p14="http://schemas.microsoft.com/office/powerpoint/2010/main" val="252018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052736"/>
            <a:ext cx="8280920" cy="1512168"/>
          </a:xfrm>
        </p:spPr>
        <p:txBody>
          <a:bodyPr>
            <a:noAutofit/>
          </a:bodyPr>
          <a:lstStyle/>
          <a:p>
            <a:pPr algn="just"/>
            <a:r>
              <a:rPr lang="ru-RU" sz="2000" dirty="0"/>
              <a:t>1.7. За круглый стол на 11 стульев в случайном порядке рассаживаются 9 мальчиков и 2 девочки. Найдите вероятность того, что между двумя девочками будет сидеть один мальчик.</a:t>
            </a:r>
          </a:p>
        </p:txBody>
      </p:sp>
      <p:pic>
        <p:nvPicPr>
          <p:cNvPr id="5" name="Рисунок 4" descr="C:\Users\admin\Downloads\04-07-2024_09-44-30\решения теорвер\лист 3.jpeg"/>
          <p:cNvPicPr/>
          <p:nvPr/>
        </p:nvPicPr>
        <p:blipFill rotWithShape="1">
          <a:blip r:embed="rId2" cstate="print">
            <a:extLst>
              <a:ext uri="{28A0092B-C50C-407E-A947-70E740481C1C}">
                <a14:useLocalDpi xmlns:a14="http://schemas.microsoft.com/office/drawing/2010/main" val="0"/>
              </a:ext>
            </a:extLst>
          </a:blip>
          <a:srcRect b="85690"/>
          <a:stretch/>
        </p:blipFill>
        <p:spPr bwMode="auto">
          <a:xfrm>
            <a:off x="755576" y="2564904"/>
            <a:ext cx="8136904" cy="19442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164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052736"/>
            <a:ext cx="8280920" cy="1512168"/>
          </a:xfrm>
        </p:spPr>
        <p:txBody>
          <a:bodyPr>
            <a:noAutofit/>
          </a:bodyPr>
          <a:lstStyle/>
          <a:p>
            <a:pPr algn="just"/>
            <a:r>
              <a:rPr lang="ru-RU" sz="2000" dirty="0"/>
              <a:t>1.8. За круглый стол на 126 стульев в случайном порядке рассаживаются 124 мальчика и 2 девочки. Найдите вероятность того, что обе девочки не будут сидеть рядом.</a:t>
            </a:r>
          </a:p>
        </p:txBody>
      </p:sp>
      <p:pic>
        <p:nvPicPr>
          <p:cNvPr id="6" name="Рисунок 5" descr="C:\Users\admin\Downloads\04-07-2024_09-44-30\решения теорвер\лист 3.jpeg"/>
          <p:cNvPicPr/>
          <p:nvPr/>
        </p:nvPicPr>
        <p:blipFill rotWithShape="1">
          <a:blip r:embed="rId2" cstate="print">
            <a:extLst>
              <a:ext uri="{28A0092B-C50C-407E-A947-70E740481C1C}">
                <a14:useLocalDpi xmlns:a14="http://schemas.microsoft.com/office/drawing/2010/main" val="0"/>
              </a:ext>
            </a:extLst>
          </a:blip>
          <a:srcRect t="14123" b="68107"/>
          <a:stretch/>
        </p:blipFill>
        <p:spPr bwMode="auto">
          <a:xfrm>
            <a:off x="971600" y="2348880"/>
            <a:ext cx="7992888" cy="252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4691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7296" y="1268760"/>
            <a:ext cx="8280920" cy="1512168"/>
          </a:xfrm>
        </p:spPr>
        <p:txBody>
          <a:bodyPr>
            <a:noAutofit/>
          </a:bodyPr>
          <a:lstStyle/>
          <a:p>
            <a:pPr algn="just"/>
            <a:r>
              <a:rPr lang="ru-RU" sz="2000" dirty="0"/>
              <a:t>1.9. В каждой партии из 500 лампочек в среднем 7 бракованных. Найдите вероятность того, что наугад взятая лампочка из партии будет исправной. </a:t>
            </a:r>
          </a:p>
        </p:txBody>
      </p:sp>
      <p:pic>
        <p:nvPicPr>
          <p:cNvPr id="5" name="Рисунок 4" descr="C:\Users\admin\Downloads\04-07-2024_09-44-30\решения теорвер\лист 3.jpeg"/>
          <p:cNvPicPr/>
          <p:nvPr/>
        </p:nvPicPr>
        <p:blipFill rotWithShape="1">
          <a:blip r:embed="rId2" cstate="print">
            <a:extLst>
              <a:ext uri="{28A0092B-C50C-407E-A947-70E740481C1C}">
                <a14:useLocalDpi xmlns:a14="http://schemas.microsoft.com/office/drawing/2010/main" val="0"/>
              </a:ext>
            </a:extLst>
          </a:blip>
          <a:srcRect t="31893" b="54265"/>
          <a:stretch/>
        </p:blipFill>
        <p:spPr bwMode="auto">
          <a:xfrm>
            <a:off x="827584" y="2996952"/>
            <a:ext cx="8064896" cy="15841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3825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7296" y="1268760"/>
            <a:ext cx="8280920" cy="1512168"/>
          </a:xfrm>
        </p:spPr>
        <p:txBody>
          <a:bodyPr>
            <a:noAutofit/>
          </a:bodyPr>
          <a:lstStyle/>
          <a:p>
            <a:pPr algn="just"/>
            <a:r>
              <a:rPr lang="ru-RU" sz="2000" dirty="0"/>
              <a:t>При производстве в среднем на каждые 992 исправных насоса приходится 8 неисправных. Найдите вероятность того, что случайно выбранный насос окажется неисправным. </a:t>
            </a:r>
          </a:p>
        </p:txBody>
      </p:sp>
      <p:pic>
        <p:nvPicPr>
          <p:cNvPr id="6" name="Рисунок 5" descr="C:\Users\admin\Downloads\04-07-2024_09-44-30\решения теорвер\лист 3.jpeg"/>
          <p:cNvPicPr/>
          <p:nvPr/>
        </p:nvPicPr>
        <p:blipFill rotWithShape="1">
          <a:blip r:embed="rId2" cstate="print">
            <a:extLst>
              <a:ext uri="{28A0092B-C50C-407E-A947-70E740481C1C}">
                <a14:useLocalDpi xmlns:a14="http://schemas.microsoft.com/office/drawing/2010/main" val="0"/>
              </a:ext>
            </a:extLst>
          </a:blip>
          <a:srcRect t="45267" b="39907"/>
          <a:stretch/>
        </p:blipFill>
        <p:spPr bwMode="auto">
          <a:xfrm>
            <a:off x="827584" y="2636912"/>
            <a:ext cx="7992888" cy="17281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1016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7200800" cy="1512168"/>
          </a:xfrm>
        </p:spPr>
        <p:txBody>
          <a:bodyPr/>
          <a:lstStyle/>
          <a:p>
            <a:pPr algn="ctr"/>
            <a:r>
              <a:rPr lang="ru-RU" sz="3200" dirty="0" smtClean="0">
                <a:solidFill>
                  <a:srgbClr val="0070C0"/>
                </a:solidFill>
              </a:rPr>
              <a:t>2тип задач</a:t>
            </a:r>
            <a:r>
              <a:rPr lang="ru-RU" sz="3200" dirty="0" smtClean="0"/>
              <a:t/>
            </a:r>
            <a:br>
              <a:rPr lang="ru-RU" sz="3200" dirty="0" smtClean="0"/>
            </a:br>
            <a:r>
              <a:rPr lang="ru-RU" sz="3200" dirty="0">
                <a:effectLst/>
              </a:rPr>
              <a:t>Теоремы сложения и умножения вероятностей </a:t>
            </a:r>
            <a:r>
              <a:rPr lang="ru-RU" dirty="0"/>
              <a:t/>
            </a:r>
            <a:br>
              <a:rPr lang="ru-RU" dirty="0"/>
            </a:br>
            <a:endParaRPr lang="ru-RU" dirty="0"/>
          </a:p>
        </p:txBody>
      </p:sp>
      <p:sp>
        <p:nvSpPr>
          <p:cNvPr id="3" name="Объект 2"/>
          <p:cNvSpPr>
            <a:spLocks noGrp="1"/>
          </p:cNvSpPr>
          <p:nvPr>
            <p:ph sz="quarter" idx="13"/>
          </p:nvPr>
        </p:nvSpPr>
        <p:spPr>
          <a:xfrm>
            <a:off x="539552" y="1628800"/>
            <a:ext cx="8280920" cy="4824536"/>
          </a:xfrm>
        </p:spPr>
        <p:txBody>
          <a:bodyPr>
            <a:noAutofit/>
          </a:bodyPr>
          <a:lstStyle/>
          <a:p>
            <a:pPr lvl="0"/>
            <a:r>
              <a:rPr lang="ru-RU" sz="2000" i="1" dirty="0"/>
              <a:t>Теорема сложения вероятностей двух событий </a:t>
            </a:r>
            <a:endParaRPr lang="ru-RU" sz="2000" dirty="0"/>
          </a:p>
          <a:p>
            <a:r>
              <a:rPr lang="ru-RU" sz="2000" i="1" dirty="0"/>
              <a:t>Вероятность суммы двух событий равна сумме вероятностей этих событий без вероятности их совместного появления: </a:t>
            </a:r>
            <a:endParaRPr lang="ru-RU" sz="2000" dirty="0"/>
          </a:p>
          <a:p>
            <a:r>
              <a:rPr lang="en-US" sz="2400" b="1" i="1" dirty="0"/>
              <a:t>P(A + B) = P(A) + P(B) - P(AB). </a:t>
            </a:r>
            <a:endParaRPr lang="ru-RU" sz="2400" b="1" dirty="0"/>
          </a:p>
          <a:p>
            <a:pPr lvl="0"/>
            <a:r>
              <a:rPr lang="ru-RU" sz="2000" i="1" dirty="0"/>
              <a:t>Теорема сложения вероятностей двух несовместных событий </a:t>
            </a:r>
            <a:endParaRPr lang="ru-RU" sz="2000" dirty="0"/>
          </a:p>
          <a:p>
            <a:r>
              <a:rPr lang="ru-RU" sz="2000" i="1" dirty="0"/>
              <a:t>Вероятность суммы двух несовместных событий равна сумме вероятностей этих событий: </a:t>
            </a:r>
            <a:endParaRPr lang="ru-RU" sz="2000" dirty="0"/>
          </a:p>
          <a:p>
            <a:r>
              <a:rPr lang="ru-RU" sz="2400" b="1" i="1" dirty="0"/>
              <a:t>P(A + B) = P(A) + P(B). </a:t>
            </a:r>
            <a:endParaRPr lang="ru-RU" sz="2400" b="1" dirty="0"/>
          </a:p>
          <a:p>
            <a:pPr lvl="0"/>
            <a:r>
              <a:rPr lang="ru-RU" sz="2000" i="1" dirty="0"/>
              <a:t> Теорема умножения вероятностей двух независимых событий </a:t>
            </a:r>
            <a:endParaRPr lang="ru-RU" sz="2000" dirty="0"/>
          </a:p>
          <a:p>
            <a:r>
              <a:rPr lang="ru-RU" sz="2000" i="1" dirty="0"/>
              <a:t>Вероятность произведения двух независимых событий равна произведению их вероятностей: </a:t>
            </a:r>
            <a:endParaRPr lang="ru-RU" sz="2000" dirty="0"/>
          </a:p>
          <a:p>
            <a:r>
              <a:rPr lang="ru-RU" sz="2400" b="1" i="1" dirty="0"/>
              <a:t>P(AB) = P(A)P(B). </a:t>
            </a:r>
            <a:endParaRPr lang="ru-RU" sz="2400" b="1" dirty="0"/>
          </a:p>
          <a:p>
            <a:endParaRPr lang="ru-RU" sz="2000" dirty="0"/>
          </a:p>
        </p:txBody>
      </p:sp>
    </p:spTree>
    <p:extLst>
      <p:ext uri="{BB962C8B-B14F-4D97-AF65-F5344CB8AC3E}">
        <p14:creationId xmlns:p14="http://schemas.microsoft.com/office/powerpoint/2010/main" val="2276060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617296" y="1268760"/>
            <a:ext cx="8280920" cy="1512168"/>
          </a:xfrm>
        </p:spPr>
        <p:txBody>
          <a:bodyPr>
            <a:noAutofit/>
          </a:bodyPr>
          <a:lstStyle/>
          <a:p>
            <a:pPr algn="just"/>
            <a:r>
              <a:rPr lang="ru-RU" sz="2000" dirty="0" smtClean="0"/>
              <a:t>2.1.В </a:t>
            </a:r>
            <a:r>
              <a:rPr lang="ru-RU" sz="2000" dirty="0"/>
              <a:t>корзине находятся 5 синих шаров и 6 красных. Из корзины выложили случайно взятый шар. Затем из корзины достали один шар. Какова вероятность того, что он красный? Ответ округлите до сотых.</a:t>
            </a:r>
          </a:p>
        </p:txBody>
      </p:sp>
      <p:pic>
        <p:nvPicPr>
          <p:cNvPr id="5" name="Рисунок 4" descr="C:\Users\admin\Downloads\04-07-2024_09-44-30\решения теорвер\лист 3.jpeg"/>
          <p:cNvPicPr/>
          <p:nvPr/>
        </p:nvPicPr>
        <p:blipFill rotWithShape="1">
          <a:blip r:embed="rId2" cstate="print">
            <a:extLst>
              <a:ext uri="{28A0092B-C50C-407E-A947-70E740481C1C}">
                <a14:useLocalDpi xmlns:a14="http://schemas.microsoft.com/office/drawing/2010/main" val="0"/>
              </a:ext>
            </a:extLst>
          </a:blip>
          <a:srcRect t="59813" b="13251"/>
          <a:stretch/>
        </p:blipFill>
        <p:spPr bwMode="auto">
          <a:xfrm>
            <a:off x="623016" y="2780928"/>
            <a:ext cx="8341472" cy="30243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5765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683568" y="980728"/>
            <a:ext cx="8280920" cy="1872208"/>
          </a:xfrm>
        </p:spPr>
        <p:txBody>
          <a:bodyPr>
            <a:noAutofit/>
          </a:bodyPr>
          <a:lstStyle/>
          <a:p>
            <a:pPr algn="just"/>
            <a:r>
              <a:rPr lang="ru-RU" sz="2000" dirty="0" smtClean="0"/>
              <a:t>2.2.В </a:t>
            </a:r>
            <a:r>
              <a:rPr lang="ru-RU" sz="2000" dirty="0"/>
              <a:t>стране М бывает два типа погоды: дождливая и солнечная, причем погода, установившись утром, держится неизменной весь день. Известно, что с вероятностью 0,7 погода завтра будет такой же, как и сегодня. Сегодня, 3 мая, погода в стране солнечная. Найдите вероятность того, что 5 мая в стране будет дождливая погода.</a:t>
            </a:r>
          </a:p>
        </p:txBody>
      </p:sp>
      <p:pic>
        <p:nvPicPr>
          <p:cNvPr id="6" name="Рисунок 5" descr="C:\Users\admin\Downloads\04-07-2024_09-44-30\решения теорвер\лист 4.jpeg"/>
          <p:cNvPicPr/>
          <p:nvPr/>
        </p:nvPicPr>
        <p:blipFill rotWithShape="1">
          <a:blip r:embed="rId2" cstate="print">
            <a:extLst>
              <a:ext uri="{28A0092B-C50C-407E-A947-70E740481C1C}">
                <a14:useLocalDpi xmlns:a14="http://schemas.microsoft.com/office/drawing/2010/main" val="0"/>
              </a:ext>
            </a:extLst>
          </a:blip>
          <a:srcRect b="73364"/>
          <a:stretch/>
        </p:blipFill>
        <p:spPr bwMode="auto">
          <a:xfrm>
            <a:off x="827584" y="3140968"/>
            <a:ext cx="8064896" cy="30963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605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2808312"/>
          </a:xfrm>
        </p:spPr>
        <p:txBody>
          <a:bodyPr>
            <a:noAutofit/>
          </a:bodyPr>
          <a:lstStyle/>
          <a:p>
            <a:pPr algn="just"/>
            <a:r>
              <a:rPr lang="ru-RU" sz="2000" dirty="0" smtClean="0"/>
              <a:t>2.3.Чтобы </a:t>
            </a:r>
            <a:r>
              <a:rPr lang="ru-RU" sz="2000" dirty="0"/>
              <a:t>поступить в университет, абитуриент должен набрать на ЕГЭ не менее 75 баллов по каждому сдаваемому предмету. На специальность «информатика» необходимо сдавать русский язык, математику и информатику, а на специальность «робототехника» - русский язык, математику и физику. Вероятность того, что абитуриент А. получит не менее 75 баллов по русскому языку равна 0,7, по математике – 0,5, по информатике – 0,6, по физике – 0,4. Найдите вероятность того, что А. сможет поступить хотя бы на одну из двух упомянутых специальностей. </a:t>
            </a:r>
          </a:p>
        </p:txBody>
      </p:sp>
      <p:pic>
        <p:nvPicPr>
          <p:cNvPr id="5" name="Рисунок 4" descr="C:\Users\admin\Downloads\04-07-2024_09-44-30\решения теорвер\лист 4.jpeg"/>
          <p:cNvPicPr/>
          <p:nvPr/>
        </p:nvPicPr>
        <p:blipFill rotWithShape="1">
          <a:blip r:embed="rId2" cstate="print">
            <a:extLst>
              <a:ext uri="{28A0092B-C50C-407E-A947-70E740481C1C}">
                <a14:useLocalDpi xmlns:a14="http://schemas.microsoft.com/office/drawing/2010/main" val="0"/>
              </a:ext>
            </a:extLst>
          </a:blip>
          <a:srcRect t="27009" b="45421"/>
          <a:stretch/>
        </p:blipFill>
        <p:spPr bwMode="auto">
          <a:xfrm>
            <a:off x="569296" y="3645024"/>
            <a:ext cx="8395192" cy="2952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0840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2808312"/>
          </a:xfrm>
        </p:spPr>
        <p:txBody>
          <a:bodyPr>
            <a:noAutofit/>
          </a:bodyPr>
          <a:lstStyle/>
          <a:p>
            <a:pPr algn="just"/>
            <a:r>
              <a:rPr lang="ru-RU" sz="2000" dirty="0" smtClean="0"/>
              <a:t>2.3.Чтобы </a:t>
            </a:r>
            <a:r>
              <a:rPr lang="ru-RU" sz="2000" dirty="0"/>
              <a:t>поступить в университет, абитуриент должен набрать на ЕГЭ не менее 75 баллов по каждому сдаваемому предмету. На специальность «информатика» необходимо сдавать русский язык, математику и информатику, а на специальность «робототехника» - русский язык, математику и физику. Вероятность того, что абитуриент А. получит не менее 75 баллов по русскому языку равна 0,7, по математике – 0,5, по информатике – 0,6, по физике – 0,4. Найдите вероятность того, что А. сможет поступить хотя бы на одну из двух упомянутых специальностей. </a:t>
            </a:r>
          </a:p>
        </p:txBody>
      </p:sp>
      <p:pic>
        <p:nvPicPr>
          <p:cNvPr id="6" name="Рисунок 5" descr="C:\Users\admin\Downloads\04-07-2024_09-44-30\решения теорвер\лист 4.jpeg"/>
          <p:cNvPicPr/>
          <p:nvPr/>
        </p:nvPicPr>
        <p:blipFill rotWithShape="1">
          <a:blip r:embed="rId2" cstate="print">
            <a:extLst>
              <a:ext uri="{28A0092B-C50C-407E-A947-70E740481C1C}">
                <a14:useLocalDpi xmlns:a14="http://schemas.microsoft.com/office/drawing/2010/main" val="0"/>
              </a:ext>
            </a:extLst>
          </a:blip>
          <a:srcRect t="54018" b="17477"/>
          <a:stretch/>
        </p:blipFill>
        <p:spPr bwMode="auto">
          <a:xfrm>
            <a:off x="467544" y="3717032"/>
            <a:ext cx="8424936" cy="2952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1152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2520280"/>
          </a:xfrm>
        </p:spPr>
        <p:txBody>
          <a:bodyPr>
            <a:noAutofit/>
          </a:bodyPr>
          <a:lstStyle/>
          <a:p>
            <a:pPr algn="just"/>
            <a:r>
              <a:rPr lang="ru-RU" sz="2000" dirty="0" smtClean="0"/>
              <a:t>2.4.Маша </a:t>
            </a:r>
            <a:r>
              <a:rPr lang="ru-RU" sz="2000" dirty="0"/>
              <a:t>коллекционирует принцесс из киндер-сюрпризов (шоколадное яйцо с игрушкой внутри). Всего в серии 10 разных принцесс, и они равномерно распределены, то есть в каждом очередном киндер-сюрпризе может с равными вероятностями оказаться любая из 10 принцесс. У Маши уже есть три разные принцессы. Какова вероятность того, что для получения следующей принцессы, которой раньше не было в Машиной коллекции, ей придется купить еще 2 или 3 шоколадных яйца? </a:t>
            </a:r>
          </a:p>
        </p:txBody>
      </p:sp>
      <p:pic>
        <p:nvPicPr>
          <p:cNvPr id="5" name="Рисунок 4" descr="C:\Users\admin\Downloads\04-07-2024_09-44-30\решения теорвер\лист 5.jpeg"/>
          <p:cNvPicPr/>
          <p:nvPr/>
        </p:nvPicPr>
        <p:blipFill rotWithShape="1">
          <a:blip r:embed="rId2" cstate="print">
            <a:extLst>
              <a:ext uri="{28A0092B-C50C-407E-A947-70E740481C1C}">
                <a14:useLocalDpi xmlns:a14="http://schemas.microsoft.com/office/drawing/2010/main" val="0"/>
              </a:ext>
            </a:extLst>
          </a:blip>
          <a:srcRect t="898" b="69136"/>
          <a:stretch/>
        </p:blipFill>
        <p:spPr bwMode="auto">
          <a:xfrm>
            <a:off x="512692" y="3429000"/>
            <a:ext cx="8280920" cy="309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40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1512168"/>
          </a:xfrm>
        </p:spPr>
        <p:txBody>
          <a:bodyPr/>
          <a:lstStyle/>
          <a:p>
            <a:pPr algn="ctr"/>
            <a:r>
              <a:rPr lang="en-US" sz="3200" dirty="0" smtClean="0">
                <a:solidFill>
                  <a:srgbClr val="0070C0"/>
                </a:solidFill>
              </a:rPr>
              <a:t>1 </a:t>
            </a:r>
            <a:r>
              <a:rPr lang="ru-RU" sz="3200" dirty="0" smtClean="0">
                <a:solidFill>
                  <a:srgbClr val="0070C0"/>
                </a:solidFill>
              </a:rPr>
              <a:t>тип задач</a:t>
            </a:r>
            <a:r>
              <a:rPr lang="ru-RU" sz="3200" dirty="0" smtClean="0"/>
              <a:t/>
            </a:r>
            <a:br>
              <a:rPr lang="ru-RU" sz="3200" dirty="0" smtClean="0"/>
            </a:br>
            <a:r>
              <a:rPr lang="ru-RU" sz="3200" dirty="0"/>
              <a:t>Формула классической вероятности</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sz="quarter" idx="13"/>
              </p:nvPr>
            </p:nvSpPr>
            <p:spPr>
              <a:xfrm>
                <a:off x="467544" y="2060848"/>
                <a:ext cx="8280920" cy="4320480"/>
              </a:xfrm>
            </p:spPr>
            <p:txBody>
              <a:bodyPr>
                <a:noAutofit/>
              </a:bodyPr>
              <a:lstStyle/>
              <a:p>
                <a:r>
                  <a:rPr lang="ru-RU" sz="2000" i="1" dirty="0" smtClean="0"/>
                  <a:t>Вероятностью </a:t>
                </a:r>
                <a:r>
                  <a:rPr lang="ru-RU" sz="2000" i="1" dirty="0"/>
                  <a:t>события называется отношение числа благоприятствующих этому событию исходов к общему числу всех равновозможных несовместных элементарных исходов, образующих полную группу. </a:t>
                </a:r>
                <a:endParaRPr lang="ru-RU" sz="2000" dirty="0"/>
              </a:p>
              <a:p>
                <a:r>
                  <a:rPr lang="ru-RU" sz="2000" i="1" dirty="0"/>
                  <a:t>Вероятность события A обозначается через P(A).                                 </a:t>
                </a:r>
                <a:endParaRPr lang="ru-RU" sz="2000" dirty="0"/>
              </a:p>
              <a:p>
                <a:r>
                  <a:rPr lang="ru-RU" sz="2000" i="1" dirty="0"/>
                  <a:t>   По определению</a:t>
                </a:r>
                <a:endParaRPr lang="ru-RU" sz="2000" dirty="0"/>
              </a:p>
              <a:p>
                <a14:m>
                  <m:oMath xmlns:m="http://schemas.openxmlformats.org/officeDocument/2006/math">
                    <m:r>
                      <a:rPr lang="ru-RU" sz="2800" b="1" i="1">
                        <a:latin typeface="Cambria Math"/>
                      </a:rPr>
                      <m:t>𝑷</m:t>
                    </m:r>
                    <m:d>
                      <m:dPr>
                        <m:ctrlPr>
                          <a:rPr lang="ru-RU" sz="2800" b="1" i="1">
                            <a:latin typeface="Cambria Math"/>
                          </a:rPr>
                        </m:ctrlPr>
                      </m:dPr>
                      <m:e>
                        <m:r>
                          <a:rPr lang="ru-RU" sz="2800" b="1" i="1">
                            <a:latin typeface="Cambria Math"/>
                          </a:rPr>
                          <m:t>𝑨</m:t>
                        </m:r>
                      </m:e>
                    </m:d>
                    <m:r>
                      <a:rPr lang="ru-RU" sz="2800" b="1" i="1">
                        <a:latin typeface="Cambria Math"/>
                      </a:rPr>
                      <m:t>=</m:t>
                    </m:r>
                    <m:f>
                      <m:fPr>
                        <m:ctrlPr>
                          <a:rPr lang="ru-RU" sz="2800" b="1" i="1">
                            <a:latin typeface="Cambria Math"/>
                          </a:rPr>
                        </m:ctrlPr>
                      </m:fPr>
                      <m:num>
                        <m:r>
                          <a:rPr lang="ru-RU" sz="2800" b="1" i="1">
                            <a:latin typeface="Cambria Math"/>
                          </a:rPr>
                          <m:t>𝒎</m:t>
                        </m:r>
                      </m:num>
                      <m:den>
                        <m:r>
                          <a:rPr lang="ru-RU" sz="2800" b="1" i="1">
                            <a:latin typeface="Cambria Math"/>
                          </a:rPr>
                          <m:t>𝒏</m:t>
                        </m:r>
                      </m:den>
                    </m:f>
                  </m:oMath>
                </a14:m>
                <a:endParaRPr lang="ru-RU" sz="2800" b="1" dirty="0"/>
              </a:p>
              <a:p>
                <a:r>
                  <a:rPr lang="ru-RU" sz="2000" i="1" dirty="0"/>
                  <a:t>где m – число элементарных </a:t>
                </a:r>
                <a:r>
                  <a:rPr lang="ru-RU" sz="2000" i="1" dirty="0" smtClean="0"/>
                  <a:t>исходов, благоприятствующих </a:t>
                </a:r>
                <a:r>
                  <a:rPr lang="ru-RU" sz="2000" i="1" dirty="0"/>
                  <a:t>событию A; n – число всех равновозможных элементарных исходов опыта.</a:t>
                </a:r>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sz="quarter" idx="13"/>
              </p:nvPr>
            </p:nvSpPr>
            <p:spPr>
              <a:xfrm>
                <a:off x="467544" y="2060848"/>
                <a:ext cx="8280920" cy="4320480"/>
              </a:xfrm>
              <a:blipFill rotWithShape="1">
                <a:blip r:embed="rId2"/>
                <a:stretch>
                  <a:fillRect l="-663" t="-2539" r="-10530"/>
                </a:stretch>
              </a:blipFill>
            </p:spPr>
            <p:txBody>
              <a:bodyPr/>
              <a:lstStyle/>
              <a:p>
                <a:r>
                  <a:rPr lang="ru-RU">
                    <a:noFill/>
                  </a:rPr>
                  <a:t> </a:t>
                </a:r>
              </a:p>
            </p:txBody>
          </p:sp>
        </mc:Fallback>
      </mc:AlternateContent>
    </p:spTree>
    <p:extLst>
      <p:ext uri="{BB962C8B-B14F-4D97-AF65-F5344CB8AC3E}">
        <p14:creationId xmlns:p14="http://schemas.microsoft.com/office/powerpoint/2010/main" val="2171782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2160240"/>
          </a:xfrm>
        </p:spPr>
        <p:txBody>
          <a:bodyPr>
            <a:noAutofit/>
          </a:bodyPr>
          <a:lstStyle/>
          <a:p>
            <a:pPr algn="just"/>
            <a:r>
              <a:rPr lang="ru-RU" sz="2000" dirty="0" smtClean="0"/>
              <a:t>2.5.Чтобы </a:t>
            </a:r>
            <a:r>
              <a:rPr lang="ru-RU" sz="2000" dirty="0"/>
              <a:t>пройти в следующий круг соревнований, футбольной команде нужно набрать хотя бы 8 очков в двух играх. Если команда выигрывает, она получает 5 очков, в случае ничьей – 3 очка, если проигрывает – 0 очков. Найдите вероятность того, что команде удастся выйти в следующий круг соревнований. Считайте, что в каждой игре вероятности выигрыша и проигрыша одинаковы и равны 0,2. </a:t>
            </a:r>
          </a:p>
        </p:txBody>
      </p:sp>
      <p:pic>
        <p:nvPicPr>
          <p:cNvPr id="6" name="Рисунок 5" descr="C:\Users\admin\Downloads\04-07-2024_09-44-30\решения теорвер\лист 5.jpeg"/>
          <p:cNvPicPr/>
          <p:nvPr/>
        </p:nvPicPr>
        <p:blipFill rotWithShape="1">
          <a:blip r:embed="rId2" cstate="print">
            <a:extLst>
              <a:ext uri="{28A0092B-C50C-407E-A947-70E740481C1C}">
                <a14:useLocalDpi xmlns:a14="http://schemas.microsoft.com/office/drawing/2010/main" val="0"/>
              </a:ext>
            </a:extLst>
          </a:blip>
          <a:srcRect t="31144" b="37944"/>
          <a:stretch/>
        </p:blipFill>
        <p:spPr bwMode="auto">
          <a:xfrm>
            <a:off x="611560" y="3068960"/>
            <a:ext cx="8280920" cy="34563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9801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1224136"/>
          </a:xfrm>
        </p:spPr>
        <p:txBody>
          <a:bodyPr>
            <a:noAutofit/>
          </a:bodyPr>
          <a:lstStyle/>
          <a:p>
            <a:pPr algn="just"/>
            <a:r>
              <a:rPr lang="ru-RU" sz="2000" dirty="0" smtClean="0"/>
              <a:t>2.6.В </a:t>
            </a:r>
            <a:r>
              <a:rPr lang="ru-RU" sz="2000" dirty="0"/>
              <a:t>ящике четыре красных и два синих фломастера. Фломастеры вытаскивают по очереди в случайном порядке. Какова вероятность того, что в первый раз синий фломастер достанут третьим по счету? </a:t>
            </a:r>
          </a:p>
        </p:txBody>
      </p:sp>
      <p:pic>
        <p:nvPicPr>
          <p:cNvPr id="5" name="Рисунок 4" descr="C:\Users\admin\Downloads\04-07-2024_09-44-30\решения теорвер\лист 5.jpeg"/>
          <p:cNvPicPr/>
          <p:nvPr/>
        </p:nvPicPr>
        <p:blipFill rotWithShape="1">
          <a:blip r:embed="rId2" cstate="print">
            <a:extLst>
              <a:ext uri="{28A0092B-C50C-407E-A947-70E740481C1C}">
                <a14:useLocalDpi xmlns:a14="http://schemas.microsoft.com/office/drawing/2010/main" val="0"/>
              </a:ext>
            </a:extLst>
          </a:blip>
          <a:srcRect t="62710" b="20748"/>
          <a:stretch/>
        </p:blipFill>
        <p:spPr bwMode="auto">
          <a:xfrm>
            <a:off x="611560" y="2420888"/>
            <a:ext cx="8352928" cy="20882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967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1512168"/>
          </a:xfrm>
        </p:spPr>
        <p:txBody>
          <a:bodyPr>
            <a:noAutofit/>
          </a:bodyPr>
          <a:lstStyle/>
          <a:p>
            <a:pPr algn="just"/>
            <a:r>
              <a:rPr lang="ru-RU" sz="2000" dirty="0" smtClean="0"/>
              <a:t>2.7.</a:t>
            </a:r>
            <a:r>
              <a:rPr lang="ru-RU" sz="2000" dirty="0"/>
              <a:t> Стрелок в тире стреляет по мишени до тех пор, пока не поразит ее. Известно, что он попадает в цель с вероятностью 0,2 при каждом отдельном выстреле. Сколько раз стрелок должен выстрелить по мишени, чтобы поразить ее с вероятностью не менее 0,4? </a:t>
            </a:r>
          </a:p>
        </p:txBody>
      </p:sp>
      <p:pic>
        <p:nvPicPr>
          <p:cNvPr id="6" name="Рисунок 5" descr="C:\Users\admin\Downloads\04-07-2024_09-44-30\решения теорвер\лист 5.jpeg"/>
          <p:cNvPicPr/>
          <p:nvPr/>
        </p:nvPicPr>
        <p:blipFill rotWithShape="1">
          <a:blip r:embed="rId2" cstate="print">
            <a:extLst>
              <a:ext uri="{28A0092B-C50C-407E-A947-70E740481C1C}">
                <a14:useLocalDpi xmlns:a14="http://schemas.microsoft.com/office/drawing/2010/main" val="0"/>
              </a:ext>
            </a:extLst>
          </a:blip>
          <a:srcRect t="80000"/>
          <a:stretch/>
        </p:blipFill>
        <p:spPr bwMode="auto">
          <a:xfrm>
            <a:off x="539552" y="2492896"/>
            <a:ext cx="8352928" cy="2736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0657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1512168"/>
          </a:xfrm>
        </p:spPr>
        <p:txBody>
          <a:bodyPr>
            <a:noAutofit/>
          </a:bodyPr>
          <a:lstStyle/>
          <a:p>
            <a:pPr algn="just"/>
            <a:r>
              <a:rPr lang="ru-RU" sz="2000" dirty="0" smtClean="0"/>
              <a:t>2.8. </a:t>
            </a:r>
            <a:r>
              <a:rPr lang="ru-RU" sz="2000" dirty="0"/>
              <a:t>Игральную кость бросали до тех пор, пока сумма всех выпавших очков не превысила число 5. Какова вероятность того, что для этого потребовалось два броска? Ответ округлите до сотых.</a:t>
            </a:r>
          </a:p>
        </p:txBody>
      </p:sp>
      <p:pic>
        <p:nvPicPr>
          <p:cNvPr id="5" name="Рисунок 4" descr="C:\Users\admin\Downloads\04-07-2024_09-44-30\решения теорвер\лист 6.jpeg"/>
          <p:cNvPicPr/>
          <p:nvPr/>
        </p:nvPicPr>
        <p:blipFill rotWithShape="1">
          <a:blip r:embed="rId2" cstate="print">
            <a:extLst>
              <a:ext uri="{28A0092B-C50C-407E-A947-70E740481C1C}">
                <a14:useLocalDpi xmlns:a14="http://schemas.microsoft.com/office/drawing/2010/main" val="0"/>
              </a:ext>
            </a:extLst>
          </a:blip>
          <a:srcRect b="49346"/>
          <a:stretch/>
        </p:blipFill>
        <p:spPr bwMode="auto">
          <a:xfrm>
            <a:off x="827584" y="1844824"/>
            <a:ext cx="7920880" cy="48965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012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1656184"/>
          </a:xfrm>
        </p:spPr>
        <p:txBody>
          <a:bodyPr>
            <a:noAutofit/>
          </a:bodyPr>
          <a:lstStyle/>
          <a:p>
            <a:pPr algn="just"/>
            <a:r>
              <a:rPr lang="ru-RU" sz="2000" dirty="0" smtClean="0"/>
              <a:t>2.9. </a:t>
            </a:r>
            <a:r>
              <a:rPr lang="ru-RU" sz="2000" dirty="0"/>
              <a:t>Первый игральный кубик обычный, а на гранях второго кубика числа 1 и 2 встречаются по три раза. В остальном кубики одинаковые. Один случайно выбранный кубик бросают два раза. Известно, что в каком-то порядке выпали 1 и 2 очков. Какова вероятность того, что бросали первый кубик?</a:t>
            </a:r>
          </a:p>
        </p:txBody>
      </p:sp>
      <p:pic>
        <p:nvPicPr>
          <p:cNvPr id="6" name="Рисунок 5" descr="C:\Users\admin\Downloads\04-07-2024_09-44-30\решения теорвер\лист 6.jpeg"/>
          <p:cNvPicPr/>
          <p:nvPr/>
        </p:nvPicPr>
        <p:blipFill rotWithShape="1">
          <a:blip r:embed="rId2" cstate="print">
            <a:extLst>
              <a:ext uri="{28A0092B-C50C-407E-A947-70E740481C1C}">
                <a14:useLocalDpi xmlns:a14="http://schemas.microsoft.com/office/drawing/2010/main" val="0"/>
              </a:ext>
            </a:extLst>
          </a:blip>
          <a:srcRect t="52055" b="7753"/>
          <a:stretch/>
        </p:blipFill>
        <p:spPr bwMode="auto">
          <a:xfrm>
            <a:off x="467544" y="2492896"/>
            <a:ext cx="8424936" cy="42484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8196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a:solidFill>
                  <a:srgbClr val="0070C0"/>
                </a:solidFill>
              </a:rPr>
              <a:t>2</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Теоремы сложения и умножения вероятностей</a:t>
            </a:r>
            <a:endParaRPr lang="ru-RU" dirty="0"/>
          </a:p>
        </p:txBody>
      </p:sp>
      <p:sp>
        <p:nvSpPr>
          <p:cNvPr id="3" name="Объект 2"/>
          <p:cNvSpPr>
            <a:spLocks noGrp="1"/>
          </p:cNvSpPr>
          <p:nvPr>
            <p:ph sz="quarter" idx="13"/>
          </p:nvPr>
        </p:nvSpPr>
        <p:spPr>
          <a:xfrm>
            <a:off x="287524" y="836712"/>
            <a:ext cx="8712968" cy="1656184"/>
          </a:xfrm>
        </p:spPr>
        <p:txBody>
          <a:bodyPr>
            <a:noAutofit/>
          </a:bodyPr>
          <a:lstStyle/>
          <a:p>
            <a:pPr algn="just"/>
            <a:r>
              <a:rPr lang="ru-RU" sz="2000" dirty="0" smtClean="0"/>
              <a:t>2.10. </a:t>
            </a:r>
            <a:r>
              <a:rPr lang="ru-RU" sz="2000" dirty="0"/>
              <a:t>В магазине стоят два платёжных автомата. Каждый из них может быть неисправен с вероятностью 0,03 независимо от другого автомата. Найдите вероятность того, что хотя бы один автомат исправен.</a:t>
            </a:r>
          </a:p>
        </p:txBody>
      </p:sp>
      <p:pic>
        <p:nvPicPr>
          <p:cNvPr id="5" name="Рисунок 4" descr="C:\Users\admin\Downloads\04-07-2024_09-44-30\решения теорвер\лист 7.jpeg"/>
          <p:cNvPicPr/>
          <p:nvPr/>
        </p:nvPicPr>
        <p:blipFill rotWithShape="1">
          <a:blip r:embed="rId2" cstate="print">
            <a:extLst>
              <a:ext uri="{28A0092B-C50C-407E-A947-70E740481C1C}">
                <a14:useLocalDpi xmlns:a14="http://schemas.microsoft.com/office/drawing/2010/main" val="0"/>
              </a:ext>
            </a:extLst>
          </a:blip>
          <a:srcRect b="88122"/>
          <a:stretch/>
        </p:blipFill>
        <p:spPr bwMode="auto">
          <a:xfrm>
            <a:off x="611560" y="2636912"/>
            <a:ext cx="8280920" cy="1656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0056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7200800" cy="1152128"/>
          </a:xfrm>
        </p:spPr>
        <p:txBody>
          <a:bodyPr/>
          <a:lstStyle/>
          <a:p>
            <a:pPr algn="ctr"/>
            <a:r>
              <a:rPr lang="ru-RU" sz="3200" dirty="0">
                <a:solidFill>
                  <a:srgbClr val="0070C0"/>
                </a:solidFill>
              </a:rPr>
              <a:t>3</a:t>
            </a:r>
            <a:r>
              <a:rPr lang="ru-RU" sz="3200" dirty="0" smtClean="0">
                <a:solidFill>
                  <a:srgbClr val="0070C0"/>
                </a:solidFill>
              </a:rPr>
              <a:t>тип задач</a:t>
            </a:r>
            <a:r>
              <a:rPr lang="ru-RU" sz="3200" dirty="0" smtClean="0"/>
              <a:t/>
            </a:r>
            <a:br>
              <a:rPr lang="ru-RU" sz="3200" dirty="0" smtClean="0"/>
            </a:br>
            <a:r>
              <a:rPr lang="ru-RU" sz="3200" dirty="0">
                <a:effectLst/>
              </a:rPr>
              <a:t>Разные формулы </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sz="quarter" idx="13"/>
              </p:nvPr>
            </p:nvSpPr>
            <p:spPr>
              <a:xfrm>
                <a:off x="611560" y="1196752"/>
                <a:ext cx="8280920" cy="4824536"/>
              </a:xfrm>
            </p:spPr>
            <p:txBody>
              <a:bodyPr>
                <a:noAutofit/>
              </a:bodyPr>
              <a:lstStyle/>
              <a:p>
                <a:pPr lvl="0" fontAlgn="base"/>
                <a:r>
                  <a:rPr lang="ru-RU" sz="2000" b="1" i="1" dirty="0"/>
                  <a:t>Формула полной вероятности </a:t>
                </a:r>
                <a:endParaRPr lang="ru-RU" sz="2000" dirty="0"/>
              </a:p>
              <a:p>
                <a:r>
                  <a:rPr lang="ru-RU" sz="2000" i="1" dirty="0"/>
                  <a:t>Вероятность события А, которое может наступить лишь при условии появления одного из событий H</a:t>
                </a:r>
                <a:r>
                  <a:rPr lang="ru-RU" sz="2000" i="1" baseline="-25000" dirty="0"/>
                  <a:t>1</a:t>
                </a:r>
                <a:r>
                  <a:rPr lang="ru-RU" sz="2000" i="1" dirty="0"/>
                  <a:t>, H</a:t>
                </a:r>
                <a:r>
                  <a:rPr lang="ru-RU" sz="2000" i="1" baseline="-25000" dirty="0"/>
                  <a:t>2</a:t>
                </a:r>
                <a:r>
                  <a:rPr lang="ru-RU" sz="2000" i="1" dirty="0"/>
                  <a:t>….</a:t>
                </a:r>
                <a:r>
                  <a:rPr lang="ru-RU" sz="2000" i="1" dirty="0" err="1"/>
                  <a:t>H</a:t>
                </a:r>
                <a:r>
                  <a:rPr lang="ru-RU" sz="2000" i="1" baseline="-25000" dirty="0" err="1"/>
                  <a:t>n</a:t>
                </a:r>
                <a:r>
                  <a:rPr lang="ru-RU" sz="2000" i="1" dirty="0"/>
                  <a:t>, образующих полную группу, равна сумме произведений вероятностей каждого из этих событий на соответствующую условную вероятность события А: </a:t>
                </a:r>
                <a:endParaRPr lang="ru-RU" sz="2000" dirty="0"/>
              </a:p>
              <a:p>
                <a:r>
                  <a:rPr lang="en-US" sz="2000" i="1" dirty="0"/>
                  <a:t>P(A) = P(H</a:t>
                </a:r>
                <a:r>
                  <a:rPr lang="en-US" sz="2000" i="1" baseline="-25000" dirty="0"/>
                  <a:t>1</a:t>
                </a:r>
                <a:r>
                  <a:rPr lang="en-US" sz="2000" i="1" dirty="0"/>
                  <a:t>)∙P(A/H</a:t>
                </a:r>
                <a:r>
                  <a:rPr lang="en-US" sz="2000" i="1" baseline="-25000" dirty="0"/>
                  <a:t>1</a:t>
                </a:r>
                <a:r>
                  <a:rPr lang="en-US" sz="2000" i="1" dirty="0"/>
                  <a:t>) + P(H</a:t>
                </a:r>
                <a:r>
                  <a:rPr lang="en-US" sz="2000" i="1" baseline="-25000" dirty="0"/>
                  <a:t>2</a:t>
                </a:r>
                <a:r>
                  <a:rPr lang="en-US" sz="2000" i="1" dirty="0"/>
                  <a:t>)∙P(A/H</a:t>
                </a:r>
                <a:r>
                  <a:rPr lang="en-US" sz="2000" i="1" baseline="-25000" dirty="0"/>
                  <a:t>2</a:t>
                </a:r>
                <a:r>
                  <a:rPr lang="en-US" sz="2000" i="1" dirty="0"/>
                  <a:t>) + … </a:t>
                </a:r>
                <a:r>
                  <a:rPr lang="ru-RU" sz="2000" i="1" dirty="0"/>
                  <a:t>+ P(</a:t>
                </a:r>
                <a:r>
                  <a:rPr lang="ru-RU" sz="2000" i="1" dirty="0" err="1"/>
                  <a:t>H</a:t>
                </a:r>
                <a:r>
                  <a:rPr lang="ru-RU" sz="2000" i="1" baseline="-25000" dirty="0" err="1"/>
                  <a:t>n</a:t>
                </a:r>
                <a:r>
                  <a:rPr lang="ru-RU" sz="2000" i="1" dirty="0"/>
                  <a:t>)∙P(A/</a:t>
                </a:r>
                <a:r>
                  <a:rPr lang="ru-RU" sz="2000" i="1" dirty="0" err="1"/>
                  <a:t>H</a:t>
                </a:r>
                <a:r>
                  <a:rPr lang="ru-RU" sz="2000" i="1" baseline="-25000" dirty="0" err="1"/>
                  <a:t>n</a:t>
                </a:r>
                <a:r>
                  <a:rPr lang="ru-RU" sz="2000" i="1" dirty="0"/>
                  <a:t>) </a:t>
                </a:r>
                <a:endParaRPr lang="ru-RU" sz="2000" dirty="0"/>
              </a:p>
              <a:p>
                <a:pPr lvl="0" fontAlgn="base"/>
                <a:r>
                  <a:rPr lang="ru-RU" sz="2000" b="1" i="1" dirty="0"/>
                  <a:t>Формула Байеса </a:t>
                </a:r>
                <a:endParaRPr lang="ru-RU" sz="2000" dirty="0"/>
              </a:p>
              <a:p>
                <a:r>
                  <a:rPr lang="ru-RU" sz="2000" i="1" dirty="0"/>
                  <a:t>Произведен опыт в выше указанных условиях, в результате которого появилось событие А. Условные вероятности событий H</a:t>
                </a:r>
                <a:r>
                  <a:rPr lang="ru-RU" sz="2000" i="1" baseline="-25000" dirty="0"/>
                  <a:t>1</a:t>
                </a:r>
                <a:r>
                  <a:rPr lang="ru-RU" sz="2000" i="1" dirty="0"/>
                  <a:t>, H</a:t>
                </a:r>
                <a:r>
                  <a:rPr lang="ru-RU" sz="2000" i="1" baseline="-25000" dirty="0"/>
                  <a:t>2</a:t>
                </a:r>
                <a:r>
                  <a:rPr lang="ru-RU" sz="2000" i="1" dirty="0"/>
                  <a:t>….H</a:t>
                </a:r>
                <a:r>
                  <a:rPr lang="en-US" sz="2000" i="1" baseline="-25000" dirty="0"/>
                  <a:t>n</a:t>
                </a:r>
                <a:r>
                  <a:rPr lang="ru-RU" sz="2000" i="1" dirty="0"/>
                  <a:t> относительно события А определяются формулами Байеса: </a:t>
                </a:r>
                <a:endParaRPr lang="ru-RU" sz="2000" dirty="0"/>
              </a:p>
              <a:p>
                <a14:m>
                  <m:oMath xmlns:m="http://schemas.openxmlformats.org/officeDocument/2006/math">
                    <m:r>
                      <a:rPr lang="ru-RU" sz="2000" i="1">
                        <a:latin typeface="Cambria Math"/>
                      </a:rPr>
                      <m:t>𝑃</m:t>
                    </m:r>
                    <m:d>
                      <m:dPr>
                        <m:ctrlPr>
                          <a:rPr lang="ru-RU" sz="2000" i="1">
                            <a:latin typeface="Cambria Math"/>
                          </a:rPr>
                        </m:ctrlPr>
                      </m:dPr>
                      <m:e>
                        <m:sSub>
                          <m:sSubPr>
                            <m:ctrlPr>
                              <a:rPr lang="ru-RU" sz="2000" i="1">
                                <a:latin typeface="Cambria Math"/>
                              </a:rPr>
                            </m:ctrlPr>
                          </m:sSubPr>
                          <m:e>
                            <m:r>
                              <a:rPr lang="ru-RU" sz="2000" i="1">
                                <a:latin typeface="Cambria Math"/>
                              </a:rPr>
                              <m:t>𝐻</m:t>
                            </m:r>
                          </m:e>
                          <m:sub>
                            <m:r>
                              <a:rPr lang="ru-RU" sz="2000" i="1">
                                <a:latin typeface="Cambria Math"/>
                              </a:rPr>
                              <m:t>𝑘</m:t>
                            </m:r>
                          </m:sub>
                        </m:sSub>
                        <m:r>
                          <a:rPr lang="ru-RU" sz="2000" i="1">
                            <a:latin typeface="Cambria Math"/>
                          </a:rPr>
                          <m:t> / </m:t>
                        </m:r>
                        <m:r>
                          <a:rPr lang="ru-RU" sz="2000" i="1">
                            <a:latin typeface="Cambria Math"/>
                          </a:rPr>
                          <m:t>𝐴</m:t>
                        </m:r>
                      </m:e>
                    </m:d>
                    <m:r>
                      <a:rPr lang="ru-RU" sz="2000" i="1">
                        <a:latin typeface="Cambria Math"/>
                      </a:rPr>
                      <m:t>=</m:t>
                    </m:r>
                    <m:f>
                      <m:fPr>
                        <m:ctrlPr>
                          <a:rPr lang="ru-RU" sz="2000" i="1">
                            <a:latin typeface="Cambria Math"/>
                          </a:rPr>
                        </m:ctrlPr>
                      </m:fPr>
                      <m:num>
                        <m:r>
                          <a:rPr lang="ru-RU" sz="2000" i="1">
                            <a:latin typeface="Cambria Math"/>
                          </a:rPr>
                          <m:t>𝑃</m:t>
                        </m:r>
                        <m:d>
                          <m:dPr>
                            <m:ctrlPr>
                              <a:rPr lang="ru-RU" sz="2000" i="1">
                                <a:latin typeface="Cambria Math"/>
                              </a:rPr>
                            </m:ctrlPr>
                          </m:dPr>
                          <m:e>
                            <m:sSub>
                              <m:sSubPr>
                                <m:ctrlPr>
                                  <a:rPr lang="ru-RU" sz="2000" i="1">
                                    <a:latin typeface="Cambria Math"/>
                                  </a:rPr>
                                </m:ctrlPr>
                              </m:sSubPr>
                              <m:e>
                                <m:r>
                                  <a:rPr lang="ru-RU" sz="2000" i="1">
                                    <a:latin typeface="Cambria Math"/>
                                  </a:rPr>
                                  <m:t>𝐻</m:t>
                                </m:r>
                              </m:e>
                              <m:sub>
                                <m:r>
                                  <a:rPr lang="ru-RU" sz="2000" i="1">
                                    <a:latin typeface="Cambria Math"/>
                                  </a:rPr>
                                  <m:t>𝑘</m:t>
                                </m:r>
                              </m:sub>
                            </m:sSub>
                          </m:e>
                        </m:d>
                        <m:r>
                          <a:rPr lang="ru-RU" sz="2000" i="1">
                            <a:latin typeface="Cambria Math"/>
                          </a:rPr>
                          <m:t>𝑃</m:t>
                        </m:r>
                        <m:r>
                          <a:rPr lang="ru-RU" sz="2000" i="1">
                            <a:latin typeface="Cambria Math"/>
                          </a:rPr>
                          <m:t>(</m:t>
                        </m:r>
                        <m:r>
                          <a:rPr lang="ru-RU" sz="2000" i="1">
                            <a:latin typeface="Cambria Math"/>
                          </a:rPr>
                          <m:t>𝐴</m:t>
                        </m:r>
                        <m:r>
                          <a:rPr lang="ru-RU" sz="2000" i="1">
                            <a:latin typeface="Cambria Math"/>
                          </a:rPr>
                          <m:t>/</m:t>
                        </m:r>
                        <m:sSub>
                          <m:sSubPr>
                            <m:ctrlPr>
                              <a:rPr lang="ru-RU" sz="2000" i="1">
                                <a:latin typeface="Cambria Math"/>
                              </a:rPr>
                            </m:ctrlPr>
                          </m:sSubPr>
                          <m:e>
                            <m:r>
                              <a:rPr lang="ru-RU" sz="2000" i="1">
                                <a:latin typeface="Cambria Math"/>
                              </a:rPr>
                              <m:t>𝐻</m:t>
                            </m:r>
                          </m:e>
                          <m:sub>
                            <m:r>
                              <a:rPr lang="ru-RU" sz="2000" i="1">
                                <a:latin typeface="Cambria Math"/>
                              </a:rPr>
                              <m:t>𝑘</m:t>
                            </m:r>
                          </m:sub>
                        </m:sSub>
                        <m:r>
                          <a:rPr lang="ru-RU" sz="2000" i="1">
                            <a:latin typeface="Cambria Math"/>
                          </a:rPr>
                          <m:t>)</m:t>
                        </m:r>
                      </m:num>
                      <m:den>
                        <m:r>
                          <a:rPr lang="ru-RU" sz="2000" i="1">
                            <a:latin typeface="Cambria Math"/>
                          </a:rPr>
                          <m:t>𝑃</m:t>
                        </m:r>
                        <m:r>
                          <a:rPr lang="ru-RU" sz="2000" i="1">
                            <a:latin typeface="Cambria Math"/>
                          </a:rPr>
                          <m:t>(</m:t>
                        </m:r>
                        <m:r>
                          <a:rPr lang="ru-RU" sz="2000" i="1">
                            <a:latin typeface="Cambria Math"/>
                          </a:rPr>
                          <m:t>𝐴</m:t>
                        </m:r>
                        <m:r>
                          <a:rPr lang="ru-RU" sz="2000" i="1">
                            <a:latin typeface="Cambria Math"/>
                          </a:rPr>
                          <m:t>)</m:t>
                        </m:r>
                      </m:den>
                    </m:f>
                  </m:oMath>
                </a14:m>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sz="quarter" idx="13"/>
              </p:nvPr>
            </p:nvSpPr>
            <p:spPr>
              <a:xfrm>
                <a:off x="611560" y="1196752"/>
                <a:ext cx="8280920" cy="4824536"/>
              </a:xfrm>
              <a:blipFill rotWithShape="1">
                <a:blip r:embed="rId2"/>
                <a:stretch>
                  <a:fillRect l="-589" t="-2273" r="-1472"/>
                </a:stretch>
              </a:blipFill>
            </p:spPr>
            <p:txBody>
              <a:bodyPr/>
              <a:lstStyle/>
              <a:p>
                <a:r>
                  <a:rPr lang="ru-RU">
                    <a:noFill/>
                  </a:rPr>
                  <a:t> </a:t>
                </a:r>
              </a:p>
            </p:txBody>
          </p:sp>
        </mc:Fallback>
      </mc:AlternateContent>
    </p:spTree>
    <p:extLst>
      <p:ext uri="{BB962C8B-B14F-4D97-AF65-F5344CB8AC3E}">
        <p14:creationId xmlns:p14="http://schemas.microsoft.com/office/powerpoint/2010/main" val="4013865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sz="quarter" idx="13"/>
              </p:nvPr>
            </p:nvSpPr>
            <p:spPr>
              <a:xfrm>
                <a:off x="683568" y="1196752"/>
                <a:ext cx="8280920" cy="4824536"/>
              </a:xfrm>
              <a:solidFill>
                <a:schemeClr val="accent1">
                  <a:alpha val="0"/>
                </a:schemeClr>
              </a:solidFill>
            </p:spPr>
            <p:txBody>
              <a:bodyPr>
                <a:noAutofit/>
              </a:bodyPr>
              <a:lstStyle/>
              <a:p>
                <a:pPr lvl="0" fontAlgn="base"/>
                <a:r>
                  <a:rPr lang="ru-RU" sz="2000" b="1" i="1" dirty="0"/>
                  <a:t>Формула Бернулли </a:t>
                </a:r>
                <a:endParaRPr lang="ru-RU" sz="2000" dirty="0"/>
              </a:p>
              <a:p>
                <a:r>
                  <a:rPr lang="ru-RU" sz="2000" i="1" dirty="0"/>
                  <a:t>Вероятность того, что в n независимых испытаниях, в каждом из которых вероятность появления события равна p (0 ˂ p ˂1), событие наступит ровно m раз (безразлично в какой последовательности), вычисляется по формуле Бернулли: </a:t>
                </a:r>
                <a:endParaRPr lang="ru-RU" sz="2000" dirty="0"/>
              </a:p>
              <a:p>
                <a:r>
                  <a:rPr lang="en-US" sz="2400" b="1" i="1" dirty="0" err="1"/>
                  <a:t>P</a:t>
                </a:r>
                <a:r>
                  <a:rPr lang="en-US" sz="2400" b="1" i="1" baseline="-25000" dirty="0" err="1"/>
                  <a:t>n</a:t>
                </a:r>
                <a:r>
                  <a:rPr lang="en-US" sz="2400" b="1" i="1" dirty="0"/>
                  <a:t>(m) =</a:t>
                </a:r>
                <a14:m>
                  <m:oMath xmlns:m="http://schemas.openxmlformats.org/officeDocument/2006/math">
                    <m:sSubSup>
                      <m:sSubSupPr>
                        <m:ctrlPr>
                          <a:rPr lang="ru-RU" sz="2400" b="1" i="1">
                            <a:latin typeface="Cambria Math"/>
                          </a:rPr>
                        </m:ctrlPr>
                      </m:sSubSupPr>
                      <m:e>
                        <m:r>
                          <a:rPr lang="en-US" sz="2400" b="1" i="1">
                            <a:latin typeface="Cambria Math"/>
                          </a:rPr>
                          <m:t>𝑪</m:t>
                        </m:r>
                      </m:e>
                      <m:sub>
                        <m:r>
                          <a:rPr lang="en-US" sz="2400" b="1" i="1">
                            <a:latin typeface="Cambria Math"/>
                          </a:rPr>
                          <m:t>𝒏</m:t>
                        </m:r>
                      </m:sub>
                      <m:sup>
                        <m:r>
                          <a:rPr lang="en-US" sz="2400" b="1" i="1">
                            <a:latin typeface="Cambria Math"/>
                          </a:rPr>
                          <m:t>𝒎</m:t>
                        </m:r>
                      </m:sup>
                    </m:sSubSup>
                  </m:oMath>
                </a14:m>
                <a:r>
                  <a:rPr lang="en-US" sz="2400" b="1" i="1" dirty="0"/>
                  <a:t> </a:t>
                </a:r>
                <a:r>
                  <a:rPr lang="en-US" sz="2400" b="1" i="1" baseline="-25000" dirty="0"/>
                  <a:t> </a:t>
                </a:r>
                <a:r>
                  <a:rPr lang="en-US" sz="2400" b="1" i="1" dirty="0"/>
                  <a:t>p</a:t>
                </a:r>
                <a:r>
                  <a:rPr lang="en-US" sz="2400" b="1" i="1" baseline="30000" dirty="0"/>
                  <a:t>m</a:t>
                </a:r>
                <a:r>
                  <a:rPr lang="en-US" sz="2400" b="1" i="1" dirty="0"/>
                  <a:t>(1 – p)</a:t>
                </a:r>
                <a:r>
                  <a:rPr lang="en-US" sz="2400" b="1" i="1" baseline="30000" dirty="0"/>
                  <a:t>m-n </a:t>
                </a:r>
                <a:endParaRPr lang="ru-RU" sz="2400" b="1" dirty="0"/>
              </a:p>
              <a:p>
                <a:pPr lvl="0" fontAlgn="base"/>
                <a:r>
                  <a:rPr lang="ru-RU" sz="2000" b="1" i="1" dirty="0"/>
                  <a:t>Математической ожидание дискретной случайной величины </a:t>
                </a:r>
                <a:endParaRPr lang="ru-RU" sz="2000" dirty="0"/>
              </a:p>
              <a:p>
                <a:r>
                  <a:rPr lang="ru-RU" sz="2000" i="1" dirty="0"/>
                  <a:t>Математическим ожиданием дискретной случайной величины называют сумму произведений всех ее возможных значений на их вероятности: </a:t>
                </a:r>
                <a:endParaRPr lang="ru-RU" sz="2000" dirty="0"/>
              </a:p>
              <a:p>
                <a:r>
                  <a:rPr lang="ru-RU" sz="2000" i="1" dirty="0"/>
                  <a:t> </a:t>
                </a:r>
                <a:r>
                  <a:rPr lang="en-US" sz="2000" i="1" dirty="0"/>
                  <a:t>M</a:t>
                </a:r>
                <a:r>
                  <a:rPr lang="ru-RU" sz="2000" i="1" dirty="0"/>
                  <a:t>(</a:t>
                </a:r>
                <a:r>
                  <a:rPr lang="en-US" sz="2000" i="1" dirty="0"/>
                  <a:t>X</a:t>
                </a:r>
                <a:r>
                  <a:rPr lang="ru-RU" sz="2000" i="1" dirty="0"/>
                  <a:t>) = </a:t>
                </a:r>
                <a:r>
                  <a:rPr lang="en-US" sz="2000" i="1" dirty="0"/>
                  <a:t>x</a:t>
                </a:r>
                <a:r>
                  <a:rPr lang="ru-RU" sz="2000" i="1" baseline="-25000" dirty="0"/>
                  <a:t>1</a:t>
                </a:r>
                <a:r>
                  <a:rPr lang="ru-RU" sz="2000" i="1" dirty="0"/>
                  <a:t>∙</a:t>
                </a:r>
                <a:r>
                  <a:rPr lang="en-US" sz="2000" i="1" dirty="0"/>
                  <a:t>p</a:t>
                </a:r>
                <a:r>
                  <a:rPr lang="ru-RU" sz="2000" i="1" baseline="-25000" dirty="0"/>
                  <a:t>1 + </a:t>
                </a:r>
                <a:r>
                  <a:rPr lang="en-US" sz="2000" i="1" dirty="0"/>
                  <a:t>x</a:t>
                </a:r>
                <a:r>
                  <a:rPr lang="ru-RU" sz="2000" i="1" baseline="-25000" dirty="0"/>
                  <a:t>2</a:t>
                </a:r>
                <a:r>
                  <a:rPr lang="ru-RU" sz="2000" i="1" dirty="0"/>
                  <a:t>∙</a:t>
                </a:r>
                <a:r>
                  <a:rPr lang="en-US" sz="2000" i="1" dirty="0"/>
                  <a:t>p</a:t>
                </a:r>
                <a:r>
                  <a:rPr lang="ru-RU" sz="2000" i="1" baseline="-25000" dirty="0"/>
                  <a:t>2</a:t>
                </a:r>
                <a:r>
                  <a:rPr lang="ru-RU" sz="2000" i="1" dirty="0"/>
                  <a:t> + … + </a:t>
                </a:r>
                <a:r>
                  <a:rPr lang="en-US" sz="2000" i="1" dirty="0" err="1"/>
                  <a:t>x</a:t>
                </a:r>
                <a:r>
                  <a:rPr lang="en-US" sz="2000" i="1" baseline="-25000" dirty="0" err="1"/>
                  <a:t>n</a:t>
                </a:r>
                <a:r>
                  <a:rPr lang="ru-RU" sz="2000" i="1" dirty="0"/>
                  <a:t>∙</a:t>
                </a:r>
                <a:r>
                  <a:rPr lang="en-US" sz="2000" i="1" dirty="0" err="1"/>
                  <a:t>p</a:t>
                </a:r>
                <a:r>
                  <a:rPr lang="en-US" sz="2000" i="1" baseline="-25000" dirty="0" err="1"/>
                  <a:t>n</a:t>
                </a:r>
                <a:r>
                  <a:rPr lang="en-US" sz="2000" i="1" baseline="-25000" dirty="0"/>
                  <a:t> </a:t>
                </a:r>
                <a:r>
                  <a:rPr lang="ru-RU" sz="2000" i="1" dirty="0"/>
                  <a:t>= </a:t>
                </a:r>
                <a:endParaRPr lang="ru-RU" sz="2000" dirty="0"/>
              </a:p>
              <a:p>
                <a:pPr lvl="0" fontAlgn="base"/>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sz="quarter" idx="13"/>
              </p:nvPr>
            </p:nvSpPr>
            <p:spPr>
              <a:xfrm>
                <a:off x="683568" y="1196752"/>
                <a:ext cx="8280920" cy="4824536"/>
              </a:xfrm>
              <a:blipFill rotWithShape="1">
                <a:blip r:embed="rId2"/>
                <a:stretch>
                  <a:fillRect l="-1030" t="-2273" r="-1472"/>
                </a:stretch>
              </a:blipFill>
            </p:spPr>
            <p:txBody>
              <a:bodyPr/>
              <a:lstStyle/>
              <a:p>
                <a:r>
                  <a:rPr lang="ru-RU">
                    <a:noFill/>
                  </a:rPr>
                  <a:t> </a:t>
                </a:r>
              </a:p>
            </p:txBody>
          </p:sp>
        </mc:Fallback>
      </mc:AlternateContent>
      <p:sp>
        <p:nvSpPr>
          <p:cNvPr id="2" name="Заголовок 1"/>
          <p:cNvSpPr>
            <a:spLocks noGrp="1"/>
          </p:cNvSpPr>
          <p:nvPr>
            <p:ph type="title"/>
          </p:nvPr>
        </p:nvSpPr>
        <p:spPr>
          <a:xfrm>
            <a:off x="1187624" y="116632"/>
            <a:ext cx="7200800" cy="1152128"/>
          </a:xfrm>
        </p:spPr>
        <p:txBody>
          <a:bodyPr/>
          <a:lstStyle/>
          <a:p>
            <a:pPr algn="ctr"/>
            <a:r>
              <a:rPr lang="ru-RU" sz="3200" dirty="0">
                <a:solidFill>
                  <a:srgbClr val="0070C0"/>
                </a:solidFill>
              </a:rPr>
              <a:t>3</a:t>
            </a:r>
            <a:r>
              <a:rPr lang="ru-RU" sz="3200" dirty="0" smtClean="0">
                <a:solidFill>
                  <a:srgbClr val="0070C0"/>
                </a:solidFill>
              </a:rPr>
              <a:t>тип задач</a:t>
            </a:r>
            <a:r>
              <a:rPr lang="ru-RU" sz="3200" dirty="0" smtClean="0"/>
              <a:t/>
            </a:r>
            <a:br>
              <a:rPr lang="ru-RU" sz="3200" dirty="0" smtClean="0"/>
            </a:br>
            <a:r>
              <a:rPr lang="ru-RU" sz="3200" dirty="0">
                <a:effectLst/>
              </a:rPr>
              <a:t>Разные формулы </a:t>
            </a:r>
            <a:r>
              <a:rPr lang="ru-RU" dirty="0"/>
              <a:t/>
            </a:r>
            <a:br>
              <a:rPr lang="ru-RU" dirty="0"/>
            </a:br>
            <a:endParaRPr lang="ru-RU" dirty="0"/>
          </a:p>
        </p:txBody>
      </p:sp>
      <p:pic>
        <p:nvPicPr>
          <p:cNvPr id="4" name="Рисунок 3"/>
          <p:cNvPicPr/>
          <p:nvPr/>
        </p:nvPicPr>
        <p:blipFill rotWithShape="1">
          <a:blip r:embed="rId3"/>
          <a:srcRect l="29232" t="26439" r="61025" b="62849"/>
          <a:stretch/>
        </p:blipFill>
        <p:spPr bwMode="auto">
          <a:xfrm>
            <a:off x="4716016" y="4581128"/>
            <a:ext cx="1438950"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7642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7200800" cy="1152128"/>
          </a:xfrm>
        </p:spPr>
        <p:txBody>
          <a:bodyPr/>
          <a:lstStyle/>
          <a:p>
            <a:pPr algn="ctr"/>
            <a:r>
              <a:rPr lang="ru-RU" sz="3200" dirty="0">
                <a:solidFill>
                  <a:srgbClr val="0070C0"/>
                </a:solidFill>
              </a:rPr>
              <a:t>3</a:t>
            </a:r>
            <a:r>
              <a:rPr lang="ru-RU" sz="3200" dirty="0" smtClean="0">
                <a:solidFill>
                  <a:srgbClr val="0070C0"/>
                </a:solidFill>
              </a:rPr>
              <a:t>тип задач</a:t>
            </a:r>
            <a:r>
              <a:rPr lang="ru-RU" sz="3200" dirty="0" smtClean="0"/>
              <a:t/>
            </a:r>
            <a:br>
              <a:rPr lang="ru-RU" sz="3200" dirty="0" smtClean="0"/>
            </a:br>
            <a:r>
              <a:rPr lang="ru-RU" sz="3200" dirty="0">
                <a:effectLst/>
              </a:rPr>
              <a:t>Разные формулы </a:t>
            </a:r>
            <a:r>
              <a:rPr lang="ru-RU" dirty="0"/>
              <a:t/>
            </a:r>
            <a:br>
              <a:rPr lang="ru-RU" dirty="0"/>
            </a:br>
            <a:endParaRPr lang="ru-RU" dirty="0"/>
          </a:p>
        </p:txBody>
      </p:sp>
      <p:sp>
        <p:nvSpPr>
          <p:cNvPr id="3" name="Объект 2"/>
          <p:cNvSpPr>
            <a:spLocks noGrp="1"/>
          </p:cNvSpPr>
          <p:nvPr>
            <p:ph sz="quarter" idx="13"/>
          </p:nvPr>
        </p:nvSpPr>
        <p:spPr>
          <a:xfrm>
            <a:off x="611560" y="1700808"/>
            <a:ext cx="8280920" cy="3456384"/>
          </a:xfrm>
        </p:spPr>
        <p:txBody>
          <a:bodyPr>
            <a:noAutofit/>
          </a:bodyPr>
          <a:lstStyle/>
          <a:p>
            <a:pPr lvl="0" fontAlgn="base"/>
            <a:r>
              <a:rPr lang="ru-RU" sz="2000" b="1" i="1" dirty="0"/>
              <a:t>Условная вероятность </a:t>
            </a:r>
            <a:endParaRPr lang="ru-RU" sz="2000" dirty="0"/>
          </a:p>
          <a:p>
            <a:r>
              <a:rPr lang="ru-RU" sz="2000" i="1" dirty="0"/>
              <a:t>Вероятность события А при условии, что событие В произошло, называется условной вероятностью события А при условии события В. Обозначается эта вероятность </a:t>
            </a:r>
            <a:r>
              <a:rPr lang="ru-RU" sz="2000" i="1" dirty="0" smtClean="0"/>
              <a:t>P(A/B</a:t>
            </a:r>
            <a:r>
              <a:rPr lang="ru-RU" sz="2000" i="1" dirty="0"/>
              <a:t>). </a:t>
            </a:r>
            <a:endParaRPr lang="ru-RU" sz="2000" dirty="0"/>
          </a:p>
          <a:p>
            <a:r>
              <a:rPr lang="ru-RU" sz="2000" i="1" dirty="0"/>
              <a:t>Если вероятность события В больше нуля, то из этой формулы следует способ нахождения условных вероятностей: </a:t>
            </a:r>
            <a:endParaRPr lang="ru-RU" sz="2000" dirty="0"/>
          </a:p>
          <a:p>
            <a:r>
              <a:rPr lang="en-US" sz="2400" b="1" i="1" dirty="0"/>
              <a:t>P</a:t>
            </a:r>
            <a:r>
              <a:rPr lang="ru-RU" sz="2400" b="1" i="1" dirty="0"/>
              <a:t>(</a:t>
            </a:r>
            <a:r>
              <a:rPr lang="en-US" sz="2400" b="1" i="1" dirty="0"/>
              <a:t>A</a:t>
            </a:r>
            <a:r>
              <a:rPr lang="ru-RU" sz="2400" b="1" i="1" dirty="0"/>
              <a:t>/</a:t>
            </a:r>
            <a:r>
              <a:rPr lang="en-US" sz="2400" b="1" i="1" dirty="0"/>
              <a:t>B</a:t>
            </a:r>
            <a:r>
              <a:rPr lang="ru-RU" sz="2400" b="1" i="1" dirty="0"/>
              <a:t>) = </a:t>
            </a:r>
            <a:endParaRPr lang="ru-RU" sz="2400" b="1" dirty="0"/>
          </a:p>
        </p:txBody>
      </p:sp>
      <p:pic>
        <p:nvPicPr>
          <p:cNvPr id="4" name="Рисунок 3"/>
          <p:cNvPicPr/>
          <p:nvPr/>
        </p:nvPicPr>
        <p:blipFill rotWithShape="1">
          <a:blip r:embed="rId2"/>
          <a:srcRect l="31384" t="26439" r="63961" b="64216"/>
          <a:stretch/>
        </p:blipFill>
        <p:spPr bwMode="auto">
          <a:xfrm>
            <a:off x="2195736" y="3563373"/>
            <a:ext cx="841908"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0270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287524" y="836712"/>
            <a:ext cx="8712968" cy="1440160"/>
          </a:xfrm>
        </p:spPr>
        <p:txBody>
          <a:bodyPr>
            <a:noAutofit/>
          </a:bodyPr>
          <a:lstStyle/>
          <a:p>
            <a:pPr algn="just"/>
            <a:r>
              <a:rPr lang="ru-RU" sz="2000" dirty="0"/>
              <a:t>3.1. Вероятность того, что на тестировании по физике учащийся К. верно решит больше 9 задач, равна 0,79. Вероятность того, что К. верно решит больше 8 задач, равна 0,85. Найдите вероятность того, что К. верно решит ровно 9 задач.</a:t>
            </a:r>
            <a:r>
              <a:rPr lang="ru-RU" sz="2000" dirty="0" smtClean="0"/>
              <a:t> </a:t>
            </a:r>
            <a:endParaRPr lang="ru-RU" sz="2000" dirty="0"/>
          </a:p>
        </p:txBody>
      </p:sp>
      <p:pic>
        <p:nvPicPr>
          <p:cNvPr id="6" name="Рисунок 5" descr="C:\Users\admin\Downloads\04-07-2024_09-44-30\решения теорвер\лист 7.jpeg"/>
          <p:cNvPicPr/>
          <p:nvPr/>
        </p:nvPicPr>
        <p:blipFill rotWithShape="1">
          <a:blip r:embed="rId2" cstate="print">
            <a:extLst>
              <a:ext uri="{28A0092B-C50C-407E-A947-70E740481C1C}">
                <a14:useLocalDpi xmlns:a14="http://schemas.microsoft.com/office/drawing/2010/main" val="0"/>
              </a:ext>
            </a:extLst>
          </a:blip>
          <a:srcRect t="11691" b="71568"/>
          <a:stretch/>
        </p:blipFill>
        <p:spPr bwMode="auto">
          <a:xfrm>
            <a:off x="467544" y="2420888"/>
            <a:ext cx="8352928" cy="23042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1117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539552" y="1268760"/>
            <a:ext cx="8280920" cy="936104"/>
          </a:xfrm>
        </p:spPr>
        <p:txBody>
          <a:bodyPr>
            <a:noAutofit/>
          </a:bodyPr>
          <a:lstStyle/>
          <a:p>
            <a:r>
              <a:rPr lang="ru-RU" sz="2000" dirty="0"/>
              <a:t>1.1. При двукратном бросании игрального кубика в сумме выпало 5 очков. Какова вероятность того, что хотя бы раз выпало 1 очко?</a:t>
            </a:r>
          </a:p>
        </p:txBody>
      </p:sp>
      <p:pic>
        <p:nvPicPr>
          <p:cNvPr id="4" name="Рисунок 3" descr="C:\Users\admin\Downloads\04-07-2024_09-44-30\решения теорвер\лист 1.jpeg"/>
          <p:cNvPicPr/>
          <p:nvPr/>
        </p:nvPicPr>
        <p:blipFill rotWithShape="1">
          <a:blip r:embed="rId2" cstate="print">
            <a:extLst>
              <a:ext uri="{28A0092B-C50C-407E-A947-70E740481C1C}">
                <a14:useLocalDpi xmlns:a14="http://schemas.microsoft.com/office/drawing/2010/main" val="0"/>
              </a:ext>
            </a:extLst>
          </a:blip>
          <a:srcRect b="76431"/>
          <a:stretch/>
        </p:blipFill>
        <p:spPr bwMode="auto">
          <a:xfrm>
            <a:off x="1043608" y="2287152"/>
            <a:ext cx="7560840" cy="2952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1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287524" y="836712"/>
            <a:ext cx="8712968" cy="1656184"/>
          </a:xfrm>
        </p:spPr>
        <p:txBody>
          <a:bodyPr>
            <a:noAutofit/>
          </a:bodyPr>
          <a:lstStyle/>
          <a:p>
            <a:pPr algn="just"/>
            <a:r>
              <a:rPr lang="ru-RU" sz="2000" dirty="0"/>
              <a:t>3.2. При выпечке хлеба производится контрольное взвешивание свежей буханки. Известно, что вероятность того, что масса окажется меньше, чем 810 г. равна 0,96. Вероятность того, что масса окажется больше, чем 790 г. равна 0,93. Найдите вероятность того, что масса буханки больше, чем 790 г., но меньше, чем 810 г. </a:t>
            </a:r>
          </a:p>
        </p:txBody>
      </p:sp>
      <p:pic>
        <p:nvPicPr>
          <p:cNvPr id="5" name="Рисунок 4" descr="C:\Users\admin\Downloads\04-07-2024_09-44-30\решения теорвер\лист 7.jpeg"/>
          <p:cNvPicPr/>
          <p:nvPr/>
        </p:nvPicPr>
        <p:blipFill rotWithShape="1">
          <a:blip r:embed="rId2" cstate="print">
            <a:extLst>
              <a:ext uri="{28A0092B-C50C-407E-A947-70E740481C1C}">
                <a14:useLocalDpi xmlns:a14="http://schemas.microsoft.com/office/drawing/2010/main" val="0"/>
              </a:ext>
            </a:extLst>
          </a:blip>
          <a:srcRect t="29368" b="51682"/>
          <a:stretch/>
        </p:blipFill>
        <p:spPr bwMode="auto">
          <a:xfrm>
            <a:off x="611560" y="2692581"/>
            <a:ext cx="8208912" cy="22840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2712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287524" y="836712"/>
            <a:ext cx="8712968" cy="1656184"/>
          </a:xfrm>
        </p:spPr>
        <p:txBody>
          <a:bodyPr>
            <a:noAutofit/>
          </a:bodyPr>
          <a:lstStyle/>
          <a:p>
            <a:pPr algn="just"/>
            <a:r>
              <a:rPr lang="ru-RU" sz="2000" dirty="0"/>
              <a:t>3.3. В торговом центре два одинаковых автомата продают кофе. Вероятность того, что к концу дня в автомате закончится кофе, равна 0,25. Вероятность того, что кофе закончится в обоих автоматах, равна 0,1. Найдите вероятность того, что к концу дня кофе останется в обоих автоматах. </a:t>
            </a:r>
          </a:p>
        </p:txBody>
      </p:sp>
      <p:pic>
        <p:nvPicPr>
          <p:cNvPr id="6" name="Рисунок 5" descr="C:\Users\admin\Downloads\04-07-2024_09-44-30\решения теорвер\лист 7.jpeg"/>
          <p:cNvPicPr/>
          <p:nvPr/>
        </p:nvPicPr>
        <p:blipFill rotWithShape="1">
          <a:blip r:embed="rId2" cstate="print">
            <a:extLst>
              <a:ext uri="{28A0092B-C50C-407E-A947-70E740481C1C}">
                <a14:useLocalDpi xmlns:a14="http://schemas.microsoft.com/office/drawing/2010/main" val="0"/>
              </a:ext>
            </a:extLst>
          </a:blip>
          <a:srcRect t="48878" b="19813"/>
          <a:stretch/>
        </p:blipFill>
        <p:spPr bwMode="auto">
          <a:xfrm>
            <a:off x="539552" y="2564904"/>
            <a:ext cx="8352928" cy="30963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8463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2592288"/>
          </a:xfrm>
        </p:spPr>
        <p:txBody>
          <a:bodyPr>
            <a:noAutofit/>
          </a:bodyPr>
          <a:lstStyle/>
          <a:p>
            <a:pPr algn="just"/>
            <a:r>
              <a:rPr lang="ru-RU" sz="2000" dirty="0"/>
              <a:t>3.4. Автоматическая линия изготавливает батарейки. Вероятность того, что готовая батарейка неисправна, равна 0,05. Перед упаковкой каждая батарейка проходит систему контроля. Вероятность того, что система контроля забракует неисправную батарейку, равна 0,96. Вероятность того, что система по ошибке забракует исправную батарейку, равна 0,01. Найдите вероятность того, что случайно выбранная изготовленная батарейка будет забракована системой контроля.</a:t>
            </a:r>
          </a:p>
        </p:txBody>
      </p:sp>
      <p:pic>
        <p:nvPicPr>
          <p:cNvPr id="5" name="Рисунок 4" descr="C:\Users\admin\Downloads\04-07-2024_09-44-30\решения теорвер\лист 8.jpeg"/>
          <p:cNvPicPr/>
          <p:nvPr/>
        </p:nvPicPr>
        <p:blipFill rotWithShape="1">
          <a:blip r:embed="rId2" cstate="print">
            <a:extLst>
              <a:ext uri="{28A0092B-C50C-407E-A947-70E740481C1C}">
                <a14:useLocalDpi xmlns:a14="http://schemas.microsoft.com/office/drawing/2010/main" val="0"/>
              </a:ext>
            </a:extLst>
          </a:blip>
          <a:srcRect b="70748"/>
          <a:stretch/>
        </p:blipFill>
        <p:spPr bwMode="auto">
          <a:xfrm>
            <a:off x="611560" y="3408432"/>
            <a:ext cx="7992888" cy="31889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0625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2592288"/>
          </a:xfrm>
        </p:spPr>
        <p:txBody>
          <a:bodyPr>
            <a:noAutofit/>
          </a:bodyPr>
          <a:lstStyle/>
          <a:p>
            <a:pPr algn="just"/>
            <a:r>
              <a:rPr lang="ru-RU" sz="2000" dirty="0"/>
              <a:t>3.5. При подозрении на наличие некоторого заболевания пациента отправляют на ПЦР-тест. Если заболевание действительно есть, то тест подтверждает его в 91% случаев. Если заболевания нет, то тест выявляет отсутствие заболевания в среднем в 93% случаев. Известно, что в среднем тест оказывается положительным у 13% пациентов, направленных на тестирование. При обследовании некоторого пациента врач направил его на ПЦР-тест, который оказался положительным. Какова вероятность того, что пациент действительно имеет это заболевание? </a:t>
            </a:r>
          </a:p>
        </p:txBody>
      </p:sp>
      <p:pic>
        <p:nvPicPr>
          <p:cNvPr id="6" name="Рисунок 5" descr="C:\Users\admin\Downloads\04-07-2024_09-44-30\решения теорвер\лист 8.jpeg"/>
          <p:cNvPicPr/>
          <p:nvPr/>
        </p:nvPicPr>
        <p:blipFill rotWithShape="1">
          <a:blip r:embed="rId2" cstate="print">
            <a:extLst>
              <a:ext uri="{28A0092B-C50C-407E-A947-70E740481C1C}">
                <a14:useLocalDpi xmlns:a14="http://schemas.microsoft.com/office/drawing/2010/main" val="0"/>
              </a:ext>
            </a:extLst>
          </a:blip>
          <a:srcRect t="28692" b="46262"/>
          <a:stretch/>
        </p:blipFill>
        <p:spPr bwMode="auto">
          <a:xfrm>
            <a:off x="611560" y="3645024"/>
            <a:ext cx="8280920" cy="28083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4608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36004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a:t> </a:t>
            </a:r>
            <a:r>
              <a:rPr lang="ru-RU" sz="2000" dirty="0" smtClean="0">
                <a:effectLst/>
              </a:rPr>
              <a:t>Разные </a:t>
            </a:r>
            <a:r>
              <a:rPr lang="ru-RU" sz="2000" dirty="0">
                <a:effectLst/>
              </a:rPr>
              <a:t>формулы</a:t>
            </a:r>
            <a:endParaRPr lang="ru-RU" dirty="0"/>
          </a:p>
        </p:txBody>
      </p:sp>
      <p:sp>
        <p:nvSpPr>
          <p:cNvPr id="3" name="Объект 2"/>
          <p:cNvSpPr>
            <a:spLocks noGrp="1"/>
          </p:cNvSpPr>
          <p:nvPr>
            <p:ph sz="quarter" idx="13"/>
          </p:nvPr>
        </p:nvSpPr>
        <p:spPr>
          <a:xfrm>
            <a:off x="397888" y="548680"/>
            <a:ext cx="8712968" cy="1897312"/>
          </a:xfrm>
        </p:spPr>
        <p:txBody>
          <a:bodyPr>
            <a:noAutofit/>
          </a:bodyPr>
          <a:lstStyle/>
          <a:p>
            <a:pPr algn="just"/>
            <a:r>
              <a:rPr lang="ru-RU" sz="1600" dirty="0"/>
              <a:t>3.5. </a:t>
            </a:r>
            <a:r>
              <a:rPr lang="ru-RU" sz="1600" dirty="0" smtClean="0"/>
              <a:t>Если </a:t>
            </a:r>
            <a:r>
              <a:rPr lang="ru-RU" sz="1600" dirty="0"/>
              <a:t>заболевание действительно есть, то тест подтверждает его в 91% случаев. Если заболевания нет, то тест выявляет отсутствие заболевания в среднем в 93% случаев. Известно, что в среднем тест оказывается положительным у 13% пациентов, направленных на тестирование. При обследовании некоторого пациента врач направил его на ПЦР-тест, который оказался положительным. Какова вероятность того, что пациент действительно имеет это заболевание?</a:t>
            </a:r>
            <a:r>
              <a:rPr lang="ru-RU" sz="2000" dirty="0"/>
              <a:t> </a:t>
            </a:r>
          </a:p>
        </p:txBody>
      </p:sp>
      <p:pic>
        <p:nvPicPr>
          <p:cNvPr id="5" name="Рисунок 4" descr="C:\Users\admin\Downloads\04-07-2024_09-44-30\решения теорвер\лист 8.jpeg"/>
          <p:cNvPicPr/>
          <p:nvPr/>
        </p:nvPicPr>
        <p:blipFill rotWithShape="1">
          <a:blip r:embed="rId2" cstate="print">
            <a:extLst>
              <a:ext uri="{28A0092B-C50C-407E-A947-70E740481C1C}">
                <a14:useLocalDpi xmlns:a14="http://schemas.microsoft.com/office/drawing/2010/main" val="0"/>
              </a:ext>
            </a:extLst>
          </a:blip>
          <a:srcRect t="28692" b="15795"/>
          <a:stretch/>
        </p:blipFill>
        <p:spPr bwMode="auto">
          <a:xfrm>
            <a:off x="1907704" y="2204864"/>
            <a:ext cx="5940425" cy="4526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5214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1969320"/>
          </a:xfrm>
        </p:spPr>
        <p:txBody>
          <a:bodyPr>
            <a:noAutofit/>
          </a:bodyPr>
          <a:lstStyle/>
          <a:p>
            <a:pPr algn="just"/>
            <a:r>
              <a:rPr lang="ru-RU" sz="2000" dirty="0"/>
              <a:t>3.6. Стрелок стреляет по пяти одинаковым мишеням. На каждую мишень дается не более двух выстрелов. Известно, что вероятность поразить мишень каждым отдельным выстрелом равна 0,8. Во сколько раз вероятность события «стрелок поразит ровно четыре мишени» больше вероятности события «стрелок поразит ровно три мишени»? </a:t>
            </a:r>
          </a:p>
        </p:txBody>
      </p:sp>
      <p:pic>
        <p:nvPicPr>
          <p:cNvPr id="5" name="Рисунок 4" descr="C:\Users\admin\Downloads\04-07-2024_09-44-30\решения теорвер\лист 9.jpeg"/>
          <p:cNvPicPr/>
          <p:nvPr/>
        </p:nvPicPr>
        <p:blipFill rotWithShape="1">
          <a:blip r:embed="rId2" cstate="print">
            <a:extLst>
              <a:ext uri="{28A0092B-C50C-407E-A947-70E740481C1C}">
                <a14:useLocalDpi xmlns:a14="http://schemas.microsoft.com/office/drawing/2010/main" val="0"/>
              </a:ext>
            </a:extLst>
          </a:blip>
          <a:srcRect b="60000"/>
          <a:stretch/>
        </p:blipFill>
        <p:spPr bwMode="auto">
          <a:xfrm>
            <a:off x="683568" y="2708920"/>
            <a:ext cx="7992888" cy="40324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7218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Users\admin\Downloads\04-07-2024_09-44-30\решения теорвер\лист 9.jpeg"/>
          <p:cNvPicPr/>
          <p:nvPr/>
        </p:nvPicPr>
        <p:blipFill rotWithShape="1">
          <a:blip r:embed="rId2" cstate="print">
            <a:extLst>
              <a:ext uri="{28A0092B-C50C-407E-A947-70E740481C1C}">
                <a14:useLocalDpi xmlns:a14="http://schemas.microsoft.com/office/drawing/2010/main" val="0"/>
              </a:ext>
            </a:extLst>
          </a:blip>
          <a:srcRect t="40559" b="17166"/>
          <a:stretch/>
        </p:blipFill>
        <p:spPr bwMode="auto">
          <a:xfrm>
            <a:off x="179512" y="2468888"/>
            <a:ext cx="7416824" cy="3984448"/>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1969320"/>
          </a:xfrm>
        </p:spPr>
        <p:txBody>
          <a:bodyPr>
            <a:noAutofit/>
          </a:bodyPr>
          <a:lstStyle/>
          <a:p>
            <a:pPr algn="just"/>
            <a:r>
              <a:rPr lang="ru-RU" sz="1600" dirty="0"/>
              <a:t>3.7. В таблице показано количество билетов и возможные выигрыши беспроигрышной денежной лотереи. Цена билета лотереи равна 300 рублей. Всего билетов выпущено 1000 штук. Участник покупает один случайный билет. На сколько рублей цена </a:t>
            </a:r>
            <a:r>
              <a:rPr lang="ru-RU" sz="1600" dirty="0" smtClean="0"/>
              <a:t>билета </a:t>
            </a:r>
            <a:r>
              <a:rPr lang="ru-RU" sz="1600" dirty="0"/>
              <a:t>выше, чем математическое ожидание выигрыша? </a:t>
            </a:r>
            <a:endParaRPr lang="ru-RU" sz="1600" dirty="0" smtClean="0"/>
          </a:p>
          <a:p>
            <a:pPr algn="just"/>
            <a:endParaRPr lang="ru-RU" sz="2000" dirty="0"/>
          </a:p>
        </p:txBody>
      </p:sp>
      <p:graphicFrame>
        <p:nvGraphicFramePr>
          <p:cNvPr id="7" name="Таблица 6"/>
          <p:cNvGraphicFramePr>
            <a:graphicFrameLocks noGrp="1"/>
          </p:cNvGraphicFramePr>
          <p:nvPr>
            <p:extLst>
              <p:ext uri="{D42A27DB-BD31-4B8C-83A1-F6EECF244321}">
                <p14:modId xmlns:p14="http://schemas.microsoft.com/office/powerpoint/2010/main" val="3980468627"/>
              </p:ext>
            </p:extLst>
          </p:nvPr>
        </p:nvGraphicFramePr>
        <p:xfrm>
          <a:off x="3563888" y="1844824"/>
          <a:ext cx="5295900" cy="1017016"/>
        </p:xfrm>
        <a:graphic>
          <a:graphicData uri="http://schemas.openxmlformats.org/drawingml/2006/table">
            <a:tbl>
              <a:tblPr firstRow="1" firstCol="1" bandRow="1">
                <a:tableStyleId>{5C22544A-7EE6-4342-B048-85BDC9FD1C3A}</a:tableStyleId>
              </a:tblPr>
              <a:tblGrid>
                <a:gridCol w="1692910"/>
                <a:gridCol w="659130"/>
                <a:gridCol w="783590"/>
                <a:gridCol w="989965"/>
                <a:gridCol w="1170305"/>
              </a:tblGrid>
              <a:tr h="181610">
                <a:tc>
                  <a:txBody>
                    <a:bodyPr/>
                    <a:lstStyle/>
                    <a:p>
                      <a:pPr marL="6350" indent="443865" algn="l">
                        <a:lnSpc>
                          <a:spcPct val="107000"/>
                        </a:lnSpc>
                        <a:spcAft>
                          <a:spcPts val="0"/>
                        </a:spcAft>
                      </a:pPr>
                      <a:r>
                        <a:rPr lang="ru-RU" sz="1600" dirty="0">
                          <a:effectLst/>
                        </a:rPr>
                        <a:t>выигрыш </a:t>
                      </a:r>
                      <a:endParaRPr lang="ru-RU" sz="1200" dirty="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a:effectLst/>
                        </a:rPr>
                        <a:t>100 </a:t>
                      </a:r>
                      <a:endParaRPr lang="ru-RU" sz="120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a:effectLst/>
                        </a:rPr>
                        <a:t>250 </a:t>
                      </a:r>
                      <a:endParaRPr lang="ru-RU" sz="120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a:effectLst/>
                        </a:rPr>
                        <a:t>1000 </a:t>
                      </a:r>
                      <a:endParaRPr lang="ru-RU" sz="120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a:effectLst/>
                        </a:rPr>
                        <a:t>100000 </a:t>
                      </a:r>
                      <a:endParaRPr lang="ru-RU" sz="1200">
                        <a:solidFill>
                          <a:srgbClr val="000000"/>
                        </a:solidFill>
                        <a:effectLst/>
                        <a:latin typeface="Times New Roman"/>
                        <a:ea typeface="Times New Roman"/>
                        <a:cs typeface="Times New Roman"/>
                      </a:endParaRPr>
                    </a:p>
                  </a:txBody>
                  <a:tcPr marL="69850" marR="73025" marT="4445" marB="0"/>
                </a:tc>
              </a:tr>
              <a:tr h="181610">
                <a:tc>
                  <a:txBody>
                    <a:bodyPr/>
                    <a:lstStyle/>
                    <a:p>
                      <a:pPr marL="6350" indent="443865" algn="l">
                        <a:lnSpc>
                          <a:spcPct val="107000"/>
                        </a:lnSpc>
                        <a:spcAft>
                          <a:spcPts val="0"/>
                        </a:spcAft>
                      </a:pPr>
                      <a:r>
                        <a:rPr lang="ru-RU" sz="1600" dirty="0" smtClean="0">
                          <a:effectLst/>
                        </a:rPr>
                        <a:t>Кол-во </a:t>
                      </a:r>
                      <a:r>
                        <a:rPr lang="ru-RU" sz="1600" dirty="0">
                          <a:effectLst/>
                        </a:rPr>
                        <a:t>билетов </a:t>
                      </a:r>
                      <a:endParaRPr lang="ru-RU" sz="1200" dirty="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a:effectLst/>
                        </a:rPr>
                        <a:t>675 </a:t>
                      </a:r>
                      <a:endParaRPr lang="ru-RU" sz="120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a:effectLst/>
                        </a:rPr>
                        <a:t>310 </a:t>
                      </a:r>
                      <a:endParaRPr lang="ru-RU" sz="120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dirty="0">
                          <a:effectLst/>
                        </a:rPr>
                        <a:t>14 </a:t>
                      </a:r>
                      <a:endParaRPr lang="ru-RU" sz="1200" dirty="0">
                        <a:solidFill>
                          <a:srgbClr val="000000"/>
                        </a:solidFill>
                        <a:effectLst/>
                        <a:latin typeface="Times New Roman"/>
                        <a:ea typeface="Times New Roman"/>
                        <a:cs typeface="Times New Roman"/>
                      </a:endParaRPr>
                    </a:p>
                  </a:txBody>
                  <a:tcPr marL="69850" marR="73025" marT="4445" marB="0"/>
                </a:tc>
                <a:tc>
                  <a:txBody>
                    <a:bodyPr/>
                    <a:lstStyle/>
                    <a:p>
                      <a:pPr marL="6350" indent="443865" algn="ctr">
                        <a:lnSpc>
                          <a:spcPct val="107000"/>
                        </a:lnSpc>
                        <a:spcAft>
                          <a:spcPts val="0"/>
                        </a:spcAft>
                      </a:pPr>
                      <a:r>
                        <a:rPr lang="ru-RU" sz="1600" dirty="0">
                          <a:effectLst/>
                        </a:rPr>
                        <a:t>1 </a:t>
                      </a:r>
                      <a:endParaRPr lang="ru-RU" sz="1200" dirty="0">
                        <a:solidFill>
                          <a:srgbClr val="000000"/>
                        </a:solidFill>
                        <a:effectLst/>
                        <a:latin typeface="Times New Roman"/>
                        <a:ea typeface="Times New Roman"/>
                        <a:cs typeface="Times New Roman"/>
                      </a:endParaRPr>
                    </a:p>
                  </a:txBody>
                  <a:tcPr marL="69850" marR="73025" marT="4445" marB="0"/>
                </a:tc>
              </a:tr>
            </a:tbl>
          </a:graphicData>
        </a:graphic>
      </p:graphicFrame>
    </p:spTree>
    <p:extLst>
      <p:ext uri="{BB962C8B-B14F-4D97-AF65-F5344CB8AC3E}">
        <p14:creationId xmlns:p14="http://schemas.microsoft.com/office/powerpoint/2010/main" val="1200418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1969320"/>
          </a:xfrm>
        </p:spPr>
        <p:txBody>
          <a:bodyPr>
            <a:noAutofit/>
          </a:bodyPr>
          <a:lstStyle/>
          <a:p>
            <a:pPr algn="just"/>
            <a:r>
              <a:rPr lang="ru-RU" sz="2000" dirty="0"/>
              <a:t>3.8. Турнир по настольному теннису проводится по олимпийской системе: игроки случайным образом разбиваются на игровые пары; проигравший игрок в каждой паре выбывает из турнира, а победитель выходит в следующий тур, где встречается со следующим противником, который определен жребием. Если число игроков нечетное, то с помощью жребия выбираются случайные игровые пары, а один игрок остается без пары и не участвует в туре. Так продолжается, пока не останутся два игрока, играющих между собой финальный тур, который выявляет победителя турнира. Всего в турнире участвуют 20 игроков, все они играют одинаково хорошо, поэтому в каждой встрече вероятность выигрыша и поражения у каждого игрока равна 0,5. Среди игроков два друга – Иван и Алексей. Какова вероятность того, что в каком-то туре этим двоим придется сыграть друг с другом?</a:t>
            </a:r>
          </a:p>
        </p:txBody>
      </p:sp>
    </p:spTree>
    <p:extLst>
      <p:ext uri="{BB962C8B-B14F-4D97-AF65-F5344CB8AC3E}">
        <p14:creationId xmlns:p14="http://schemas.microsoft.com/office/powerpoint/2010/main" val="530140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432048"/>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a:t> </a:t>
            </a:r>
            <a:r>
              <a:rPr lang="ru-RU" sz="2000" dirty="0" smtClean="0"/>
              <a:t> </a:t>
            </a:r>
            <a:r>
              <a:rPr lang="ru-RU" sz="2000" dirty="0" smtClean="0">
                <a:effectLst/>
              </a:rPr>
              <a:t>Разные </a:t>
            </a:r>
            <a:r>
              <a:rPr lang="ru-RU" sz="2000" dirty="0">
                <a:effectLst/>
              </a:rPr>
              <a:t>формулы</a:t>
            </a:r>
            <a:endParaRPr lang="ru-RU" dirty="0"/>
          </a:p>
        </p:txBody>
      </p:sp>
      <p:sp>
        <p:nvSpPr>
          <p:cNvPr id="3" name="Объект 2"/>
          <p:cNvSpPr>
            <a:spLocks noGrp="1"/>
          </p:cNvSpPr>
          <p:nvPr>
            <p:ph sz="quarter" idx="13"/>
          </p:nvPr>
        </p:nvSpPr>
        <p:spPr>
          <a:xfrm>
            <a:off x="323528" y="548680"/>
            <a:ext cx="8712968" cy="2304256"/>
          </a:xfrm>
        </p:spPr>
        <p:txBody>
          <a:bodyPr>
            <a:noAutofit/>
          </a:bodyPr>
          <a:lstStyle/>
          <a:p>
            <a:pPr algn="just"/>
            <a:r>
              <a:rPr lang="ru-RU" sz="1400" dirty="0"/>
              <a:t>3.8. Турнир по настольному теннису проводится по олимпийской системе: игроки случайным образом разбиваются на игровые пары; проигравший игрок в каждой паре выбывает из турнира, а победитель выходит в следующий тур, где встречается со следующим противником, который определен жребием. Если число игроков нечетное, то с помощью жребия выбираются случайные игровые пары, а один игрок остается без пары и не участвует в туре. Так продолжается, пока не останутся два игрока, играющих между собой финальный тур, который выявляет победителя турнира. Всего в турнире участвуют 20 игроков, все они играют одинаково хорошо, поэтому в каждой встрече вероятность выигрыша и поражения у каждого игрока равна 0,5. Среди игроков два друга – Иван и Алексей. Какова вероятность того, что в каком-то туре этим двоим придется сыграть друг с другом?</a:t>
            </a:r>
          </a:p>
        </p:txBody>
      </p:sp>
      <p:pic>
        <p:nvPicPr>
          <p:cNvPr id="4" name="Рисунок 3" descr="C:\Users\admin\Downloads\04-07-2024_09-44-30\решения теорвер\лист 10.jpeg"/>
          <p:cNvPicPr/>
          <p:nvPr/>
        </p:nvPicPr>
        <p:blipFill rotWithShape="1">
          <a:blip r:embed="rId2" cstate="print">
            <a:extLst>
              <a:ext uri="{28A0092B-C50C-407E-A947-70E740481C1C}">
                <a14:useLocalDpi xmlns:a14="http://schemas.microsoft.com/office/drawing/2010/main" val="0"/>
              </a:ext>
            </a:extLst>
          </a:blip>
          <a:srcRect b="63805"/>
          <a:stretch/>
        </p:blipFill>
        <p:spPr bwMode="auto">
          <a:xfrm>
            <a:off x="755576" y="2852936"/>
            <a:ext cx="8064896" cy="3816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7890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1753296"/>
          </a:xfrm>
        </p:spPr>
        <p:txBody>
          <a:bodyPr>
            <a:noAutofit/>
          </a:bodyPr>
          <a:lstStyle/>
          <a:p>
            <a:pPr algn="just"/>
            <a:r>
              <a:rPr lang="ru-RU" sz="2000" dirty="0"/>
              <a:t>3.9. Агрофирма закупает куриные яйца в двух домашних хозяйствах. 95% яиц из первого хозяйства – яйца высшей категории, а из второго хозяйства – 45% яиц высшей категории. Всего высшую категорию получает 60% яиц. Найдите вероятность того, что яйцо, купленное у этой агрофирмы, окажется из первого хозяйства. </a:t>
            </a:r>
          </a:p>
        </p:txBody>
      </p:sp>
      <p:pic>
        <p:nvPicPr>
          <p:cNvPr id="6" name="Рисунок 5" descr="C:\Users\admin\Downloads\04-07-2024_09-44-30\решения теорвер\лист 10.jpeg"/>
          <p:cNvPicPr/>
          <p:nvPr/>
        </p:nvPicPr>
        <p:blipFill rotWithShape="1">
          <a:blip r:embed="rId2" cstate="print">
            <a:extLst>
              <a:ext uri="{28A0092B-C50C-407E-A947-70E740481C1C}">
                <a14:useLocalDpi xmlns:a14="http://schemas.microsoft.com/office/drawing/2010/main" val="0"/>
              </a:ext>
            </a:extLst>
          </a:blip>
          <a:srcRect t="36756" b="26916"/>
          <a:stretch/>
        </p:blipFill>
        <p:spPr bwMode="auto">
          <a:xfrm>
            <a:off x="606976" y="2348880"/>
            <a:ext cx="8213496" cy="42484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61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539552" y="1268760"/>
            <a:ext cx="8280920" cy="936104"/>
          </a:xfrm>
        </p:spPr>
        <p:txBody>
          <a:bodyPr>
            <a:noAutofit/>
          </a:bodyPr>
          <a:lstStyle/>
          <a:p>
            <a:pPr algn="just"/>
            <a:r>
              <a:rPr lang="ru-RU" sz="2000" dirty="0" smtClean="0"/>
              <a:t>1.2.Игральный </a:t>
            </a:r>
            <a:r>
              <a:rPr lang="ru-RU" sz="2000" dirty="0"/>
              <a:t>кубик бросают дважды. Известно, что в сумме выпало 8 очков. Найдите вероятность того, что в первый раз выпало 6 очков.</a:t>
            </a:r>
          </a:p>
        </p:txBody>
      </p:sp>
      <p:pic>
        <p:nvPicPr>
          <p:cNvPr id="5" name="Рисунок 4" descr="C:\Users\admin\Downloads\04-07-2024_09-44-30\решения теорвер\лист 1.jpeg"/>
          <p:cNvPicPr/>
          <p:nvPr/>
        </p:nvPicPr>
        <p:blipFill rotWithShape="1">
          <a:blip r:embed="rId2" cstate="print">
            <a:extLst>
              <a:ext uri="{28A0092B-C50C-407E-A947-70E740481C1C}">
                <a14:useLocalDpi xmlns:a14="http://schemas.microsoft.com/office/drawing/2010/main" val="0"/>
              </a:ext>
            </a:extLst>
          </a:blip>
          <a:srcRect t="23569" b="52149"/>
          <a:stretch/>
        </p:blipFill>
        <p:spPr bwMode="auto">
          <a:xfrm>
            <a:off x="827584" y="2403410"/>
            <a:ext cx="7848872" cy="2969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0385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720080"/>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smtClean="0"/>
              <a:t/>
            </a:r>
            <a:br>
              <a:rPr lang="ru-RU" sz="2000" dirty="0" smtClean="0"/>
            </a:br>
            <a:r>
              <a:rPr lang="ru-RU" sz="2000" dirty="0">
                <a:effectLst/>
              </a:rPr>
              <a:t>Разные формулы</a:t>
            </a:r>
            <a:endParaRPr lang="ru-RU" dirty="0"/>
          </a:p>
        </p:txBody>
      </p:sp>
      <p:sp>
        <p:nvSpPr>
          <p:cNvPr id="3" name="Объект 2"/>
          <p:cNvSpPr>
            <a:spLocks noGrp="1"/>
          </p:cNvSpPr>
          <p:nvPr>
            <p:ph sz="quarter" idx="13"/>
          </p:nvPr>
        </p:nvSpPr>
        <p:spPr>
          <a:xfrm>
            <a:off x="323528" y="811608"/>
            <a:ext cx="8712968" cy="1393256"/>
          </a:xfrm>
        </p:spPr>
        <p:txBody>
          <a:bodyPr>
            <a:noAutofit/>
          </a:bodyPr>
          <a:lstStyle/>
          <a:p>
            <a:pPr algn="just"/>
            <a:r>
              <a:rPr lang="ru-RU" sz="2000" dirty="0"/>
              <a:t>3.10. На рисунке показано дерево некоторого случайного эксперимента. Событию А благоприятствуют элементарные события а, b и с, а событию В благоприятствуют элементарные события b, c и d. Найдите Р(А/В) – условную вероятность события А при условии В.</a:t>
            </a:r>
          </a:p>
        </p:txBody>
      </p:sp>
      <p:pic>
        <p:nvPicPr>
          <p:cNvPr id="5" name="Рисунок 4"/>
          <p:cNvPicPr/>
          <p:nvPr/>
        </p:nvPicPr>
        <p:blipFill rotWithShape="1">
          <a:blip r:embed="rId2"/>
          <a:srcRect l="26282" t="35784" r="50128" b="31167"/>
          <a:stretch/>
        </p:blipFill>
        <p:spPr bwMode="auto">
          <a:xfrm>
            <a:off x="2843808" y="2205992"/>
            <a:ext cx="4032448"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7698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200800" cy="432048"/>
          </a:xfrm>
        </p:spPr>
        <p:txBody>
          <a:bodyPr/>
          <a:lstStyle/>
          <a:p>
            <a:pPr algn="ctr"/>
            <a:r>
              <a:rPr lang="ru-RU" sz="2000" dirty="0" smtClean="0">
                <a:solidFill>
                  <a:srgbClr val="0070C0"/>
                </a:solidFill>
              </a:rPr>
              <a:t>3</a:t>
            </a:r>
            <a:r>
              <a:rPr lang="en-US" sz="2000" dirty="0" smtClean="0">
                <a:solidFill>
                  <a:srgbClr val="0070C0"/>
                </a:solidFill>
              </a:rPr>
              <a:t> </a:t>
            </a:r>
            <a:r>
              <a:rPr lang="ru-RU" sz="2000" dirty="0" smtClean="0">
                <a:solidFill>
                  <a:srgbClr val="0070C0"/>
                </a:solidFill>
              </a:rPr>
              <a:t>тип задач</a:t>
            </a:r>
            <a:r>
              <a:rPr lang="ru-RU" sz="2000" dirty="0"/>
              <a:t> </a:t>
            </a:r>
            <a:r>
              <a:rPr lang="ru-RU" sz="2000" dirty="0" smtClean="0"/>
              <a:t> </a:t>
            </a:r>
            <a:r>
              <a:rPr lang="ru-RU" sz="2000" dirty="0" smtClean="0">
                <a:effectLst/>
              </a:rPr>
              <a:t>Разные </a:t>
            </a:r>
            <a:r>
              <a:rPr lang="ru-RU" sz="2000" dirty="0">
                <a:effectLst/>
              </a:rPr>
              <a:t>формулы</a:t>
            </a:r>
            <a:endParaRPr lang="ru-RU" dirty="0"/>
          </a:p>
        </p:txBody>
      </p:sp>
      <p:sp>
        <p:nvSpPr>
          <p:cNvPr id="3" name="Объект 2"/>
          <p:cNvSpPr>
            <a:spLocks noGrp="1"/>
          </p:cNvSpPr>
          <p:nvPr>
            <p:ph sz="quarter" idx="13"/>
          </p:nvPr>
        </p:nvSpPr>
        <p:spPr>
          <a:xfrm>
            <a:off x="251520" y="548680"/>
            <a:ext cx="8712968" cy="1393256"/>
          </a:xfrm>
        </p:spPr>
        <p:txBody>
          <a:bodyPr>
            <a:noAutofit/>
          </a:bodyPr>
          <a:lstStyle/>
          <a:p>
            <a:pPr algn="just"/>
            <a:r>
              <a:rPr lang="ru-RU" sz="1400" dirty="0"/>
              <a:t>3.10. На рисунке показано дерево некоторого случайного эксперимента. Событию А благоприятствуют элементарные события а, b и с, а событию В благоприятствуют элементарные события b, c и d. Найдите Р(А/В) – условную вероятность события А при условии В.</a:t>
            </a:r>
          </a:p>
        </p:txBody>
      </p:sp>
      <p:pic>
        <p:nvPicPr>
          <p:cNvPr id="5" name="Рисунок 4"/>
          <p:cNvPicPr/>
          <p:nvPr/>
        </p:nvPicPr>
        <p:blipFill rotWithShape="1">
          <a:blip r:embed="rId2"/>
          <a:srcRect l="26282" t="35784" r="50128" b="31167"/>
          <a:stretch/>
        </p:blipFill>
        <p:spPr bwMode="auto">
          <a:xfrm>
            <a:off x="304708" y="1412776"/>
            <a:ext cx="2664296" cy="2088232"/>
          </a:xfrm>
          <a:prstGeom prst="rect">
            <a:avLst/>
          </a:prstGeom>
          <a:ln>
            <a:noFill/>
          </a:ln>
          <a:extLst>
            <a:ext uri="{53640926-AAD7-44D8-BBD7-CCE9431645EC}">
              <a14:shadowObscured xmlns:a14="http://schemas.microsoft.com/office/drawing/2010/main"/>
            </a:ext>
          </a:extLst>
        </p:spPr>
      </p:pic>
      <p:pic>
        <p:nvPicPr>
          <p:cNvPr id="6" name="Рисунок 5" descr="C:\Users\admin\Downloads\04-07-2024_09-44-30\решения теорвер\лист 10.jpeg"/>
          <p:cNvPicPr/>
          <p:nvPr/>
        </p:nvPicPr>
        <p:blipFill rotWithShape="1">
          <a:blip r:embed="rId3" cstate="print">
            <a:extLst>
              <a:ext uri="{28A0092B-C50C-407E-A947-70E740481C1C}">
                <a14:useLocalDpi xmlns:a14="http://schemas.microsoft.com/office/drawing/2010/main" val="0"/>
              </a:ext>
            </a:extLst>
          </a:blip>
          <a:srcRect l="2438" t="73271" r="7959" b="5779"/>
          <a:stretch/>
        </p:blipFill>
        <p:spPr bwMode="auto">
          <a:xfrm>
            <a:off x="2755776" y="3284984"/>
            <a:ext cx="6208712" cy="2520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3699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rot="20473309">
            <a:off x="307055" y="2967335"/>
            <a:ext cx="852989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Спасибо за внимание!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32810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124744"/>
            <a:ext cx="8280920" cy="1584176"/>
          </a:xfrm>
        </p:spPr>
        <p:txBody>
          <a:bodyPr>
            <a:noAutofit/>
          </a:bodyPr>
          <a:lstStyle/>
          <a:p>
            <a:pPr algn="just"/>
            <a:r>
              <a:rPr lang="ru-RU" sz="2000" dirty="0"/>
              <a:t>1.3. Перед началом футбольного матча судья бросает монетку, чтобы определить какая из команд начнет игру с мячом. Команда «Биолог» играет три матча с разными командами. Найдите вероятность того, что в этих играх «Биолог» выиграет жребий ровно два раза.</a:t>
            </a:r>
          </a:p>
        </p:txBody>
      </p:sp>
      <p:pic>
        <p:nvPicPr>
          <p:cNvPr id="6" name="Рисунок 5" descr="C:\Users\admin\Downloads\04-07-2024_09-44-30\решения теорвер\лист 1.jpeg"/>
          <p:cNvPicPr/>
          <p:nvPr/>
        </p:nvPicPr>
        <p:blipFill rotWithShape="1">
          <a:blip r:embed="rId2" cstate="print">
            <a:extLst>
              <a:ext uri="{28A0092B-C50C-407E-A947-70E740481C1C}">
                <a14:useLocalDpi xmlns:a14="http://schemas.microsoft.com/office/drawing/2010/main" val="0"/>
              </a:ext>
            </a:extLst>
          </a:blip>
          <a:srcRect t="48411" b="22221"/>
          <a:stretch/>
        </p:blipFill>
        <p:spPr bwMode="auto">
          <a:xfrm>
            <a:off x="971600" y="2852936"/>
            <a:ext cx="7848872" cy="33123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560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124744"/>
            <a:ext cx="8280920" cy="1584176"/>
          </a:xfrm>
        </p:spPr>
        <p:txBody>
          <a:bodyPr>
            <a:noAutofit/>
          </a:bodyPr>
          <a:lstStyle/>
          <a:p>
            <a:pPr algn="just"/>
            <a:r>
              <a:rPr lang="ru-RU" sz="2000" dirty="0"/>
              <a:t>1.3. Перед началом футбольного матча судья бросает монетку, чтобы определить какая из команд начнет игру с мячом. Команда «Биолог» играет три матча с разными командами. Найдите вероятность того, что в этих играх «Биолог» выиграет жребий ровно два раза.</a:t>
            </a:r>
          </a:p>
        </p:txBody>
      </p:sp>
      <p:pic>
        <p:nvPicPr>
          <p:cNvPr id="5" name="Рисунок 4" descr="C:\Users\admin\Downloads\04-07-2024_09-44-30\решения теорвер\лист 1.jpeg"/>
          <p:cNvPicPr/>
          <p:nvPr/>
        </p:nvPicPr>
        <p:blipFill rotWithShape="1">
          <a:blip r:embed="rId2" cstate="print">
            <a:extLst>
              <a:ext uri="{28A0092B-C50C-407E-A947-70E740481C1C}">
                <a14:useLocalDpi xmlns:a14="http://schemas.microsoft.com/office/drawing/2010/main" val="0"/>
              </a:ext>
            </a:extLst>
          </a:blip>
          <a:srcRect t="77030"/>
          <a:stretch/>
        </p:blipFill>
        <p:spPr bwMode="auto">
          <a:xfrm>
            <a:off x="899592" y="2924944"/>
            <a:ext cx="7920880" cy="3240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6731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124744"/>
            <a:ext cx="8280920" cy="1584176"/>
          </a:xfrm>
        </p:spPr>
        <p:txBody>
          <a:bodyPr>
            <a:noAutofit/>
          </a:bodyPr>
          <a:lstStyle/>
          <a:p>
            <a:pPr algn="just"/>
            <a:r>
              <a:rPr lang="ru-RU" sz="2000" dirty="0" smtClean="0"/>
              <a:t>1.4.В </a:t>
            </a:r>
            <a:r>
              <a:rPr lang="ru-RU" sz="2000" dirty="0"/>
              <a:t>классе 26 учащихся, среди них три подружки Оля, Аня и Юля. Класс случайным образом разбивают на две равные группы. Найдите вероятность того, что все три девочки окажутся в одной группе.</a:t>
            </a:r>
          </a:p>
        </p:txBody>
      </p:sp>
      <p:pic>
        <p:nvPicPr>
          <p:cNvPr id="6" name="Рисунок 5" descr="C:\Users\admin\Downloads\04-07-2024_09-44-30\решения теорвер\лист 2.jpeg"/>
          <p:cNvPicPr/>
          <p:nvPr/>
        </p:nvPicPr>
        <p:blipFill rotWithShape="1">
          <a:blip r:embed="rId2" cstate="print">
            <a:extLst>
              <a:ext uri="{28A0092B-C50C-407E-A947-70E740481C1C}">
                <a14:useLocalDpi xmlns:a14="http://schemas.microsoft.com/office/drawing/2010/main" val="0"/>
              </a:ext>
            </a:extLst>
          </a:blip>
          <a:srcRect b="72877"/>
          <a:stretch/>
        </p:blipFill>
        <p:spPr bwMode="auto">
          <a:xfrm>
            <a:off x="755576" y="2564904"/>
            <a:ext cx="8136904"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702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052736"/>
            <a:ext cx="8280920" cy="1872208"/>
          </a:xfrm>
        </p:spPr>
        <p:txBody>
          <a:bodyPr>
            <a:noAutofit/>
          </a:bodyPr>
          <a:lstStyle/>
          <a:p>
            <a:pPr algn="just"/>
            <a:r>
              <a:rPr lang="ru-RU" sz="2000" dirty="0"/>
              <a:t>1.5. На фабрике керамической посуды 20% произведенных тарелок имеют дефект. При контроле качества продукции выявляется 70% дефектных тарелок. Остальные тарелки поступают в продажу. Найдите вероятность того, что случайно выбранная при покупке тарелка не имеет дефектов. Ответ округлите до сотых.</a:t>
            </a:r>
          </a:p>
        </p:txBody>
      </p:sp>
      <p:pic>
        <p:nvPicPr>
          <p:cNvPr id="5" name="Рисунок 4" descr="C:\Users\admin\Downloads\04-07-2024_09-44-30\решения теорвер\лист 2.jpeg"/>
          <p:cNvPicPr/>
          <p:nvPr/>
        </p:nvPicPr>
        <p:blipFill rotWithShape="1">
          <a:blip r:embed="rId2" cstate="print">
            <a:extLst>
              <a:ext uri="{28A0092B-C50C-407E-A947-70E740481C1C}">
                <a14:useLocalDpi xmlns:a14="http://schemas.microsoft.com/office/drawing/2010/main" val="0"/>
              </a:ext>
            </a:extLst>
          </a:blip>
          <a:srcRect t="27497" b="38692"/>
          <a:stretch/>
        </p:blipFill>
        <p:spPr bwMode="auto">
          <a:xfrm>
            <a:off x="899592" y="3068960"/>
            <a:ext cx="7776864" cy="3528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2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60648"/>
            <a:ext cx="7200800" cy="720080"/>
          </a:xfrm>
        </p:spPr>
        <p:txBody>
          <a:bodyPr/>
          <a:lstStyle/>
          <a:p>
            <a:pPr algn="ctr"/>
            <a:r>
              <a:rPr lang="en-US" sz="2000" dirty="0" smtClean="0">
                <a:solidFill>
                  <a:srgbClr val="0070C0"/>
                </a:solidFill>
              </a:rPr>
              <a:t>1 </a:t>
            </a:r>
            <a:r>
              <a:rPr lang="ru-RU" sz="2000" dirty="0" smtClean="0">
                <a:solidFill>
                  <a:srgbClr val="0070C0"/>
                </a:solidFill>
              </a:rPr>
              <a:t>тип задач</a:t>
            </a:r>
            <a:r>
              <a:rPr lang="ru-RU" sz="2000" dirty="0" smtClean="0"/>
              <a:t/>
            </a:r>
            <a:br>
              <a:rPr lang="ru-RU" sz="2000" dirty="0" smtClean="0"/>
            </a:br>
            <a:r>
              <a:rPr lang="ru-RU" sz="2000" dirty="0"/>
              <a:t>Формула классической вероятности</a:t>
            </a:r>
            <a:r>
              <a:rPr lang="ru-RU" dirty="0"/>
              <a:t/>
            </a:r>
            <a:br>
              <a:rPr lang="ru-RU" dirty="0"/>
            </a:br>
            <a:endParaRPr lang="ru-RU" dirty="0"/>
          </a:p>
        </p:txBody>
      </p:sp>
      <p:sp>
        <p:nvSpPr>
          <p:cNvPr id="3" name="Объект 2"/>
          <p:cNvSpPr>
            <a:spLocks noGrp="1"/>
          </p:cNvSpPr>
          <p:nvPr>
            <p:ph sz="quarter" idx="13"/>
          </p:nvPr>
        </p:nvSpPr>
        <p:spPr>
          <a:xfrm>
            <a:off x="611560" y="1052736"/>
            <a:ext cx="8280920" cy="1512168"/>
          </a:xfrm>
        </p:spPr>
        <p:txBody>
          <a:bodyPr>
            <a:noAutofit/>
          </a:bodyPr>
          <a:lstStyle/>
          <a:p>
            <a:pPr algn="just"/>
            <a:r>
              <a:rPr lang="ru-RU" sz="2000" dirty="0"/>
              <a:t>1.6. Игральный кубик бросили один или несколько раз. Оказалось, что сумма всех выпавших очков равна 3. Какова вероятность того, что было сделано два броска? Ответ округлите до сотых. </a:t>
            </a:r>
          </a:p>
        </p:txBody>
      </p:sp>
      <p:pic>
        <p:nvPicPr>
          <p:cNvPr id="6" name="Рисунок 5" descr="C:\Users\admin\Downloads\04-07-2024_09-44-30\решения теорвер\лист 2.jpeg"/>
          <p:cNvPicPr/>
          <p:nvPr/>
        </p:nvPicPr>
        <p:blipFill rotWithShape="1">
          <a:blip r:embed="rId2" cstate="print">
            <a:extLst>
              <a:ext uri="{28A0092B-C50C-407E-A947-70E740481C1C}">
                <a14:useLocalDpi xmlns:a14="http://schemas.microsoft.com/office/drawing/2010/main" val="0"/>
              </a:ext>
            </a:extLst>
          </a:blip>
          <a:srcRect t="61776"/>
          <a:stretch/>
        </p:blipFill>
        <p:spPr bwMode="auto">
          <a:xfrm>
            <a:off x="755576" y="2420888"/>
            <a:ext cx="8064896" cy="3960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219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TotalTime>
  <Words>2515</Words>
  <Application>Microsoft Office PowerPoint</Application>
  <PresentationFormat>Экран (4:3)</PresentationFormat>
  <Paragraphs>119</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Воздушный поток</vt:lpstr>
      <vt:lpstr>Мастер-класс «Вероятность.  Подготовка к ГИА»</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1 тип задач Формула классической вероятности </vt:lpstr>
      <vt:lpstr>2тип задач Теоремы сложения и умножения вероятностей  </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2 тип задач Теоремы сложения и умножения вероятностей</vt:lpstr>
      <vt:lpstr>3тип задач Разные формулы  </vt:lpstr>
      <vt:lpstr>3тип задач Разные формулы  </vt:lpstr>
      <vt:lpstr>3тип задач Разные формулы  </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3 тип задач  Разные формулы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«Теория вероятностей.  Решение заданий ЕГЭ»</dc:title>
  <dc:creator>admin</dc:creator>
  <cp:lastModifiedBy>RePack by SPecialiST</cp:lastModifiedBy>
  <cp:revision>13</cp:revision>
  <dcterms:created xsi:type="dcterms:W3CDTF">2024-07-04T13:05:13Z</dcterms:created>
  <dcterms:modified xsi:type="dcterms:W3CDTF">2024-07-05T09:36:42Z</dcterms:modified>
</cp:coreProperties>
</file>