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59" r:id="rId4"/>
    <p:sldId id="260" r:id="rId5"/>
    <p:sldId id="289" r:id="rId6"/>
    <p:sldId id="29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5" r:id="rId29"/>
    <p:sldId id="291" r:id="rId30"/>
    <p:sldId id="28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F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8" autoAdjust="0"/>
    <p:restoredTop sz="94737" autoAdjust="0"/>
  </p:normalViewPr>
  <p:slideViewPr>
    <p:cSldViewPr>
      <p:cViewPr varScale="1">
        <p:scale>
          <a:sx n="74" d="100"/>
          <a:sy n="74" d="100"/>
        </p:scale>
        <p:origin x="1278" y="54"/>
      </p:cViewPr>
      <p:guideLst>
        <p:guide orient="horz" pos="2160"/>
        <p:guide pos="2880"/>
      </p:guideLst>
    </p:cSldViewPr>
  </p:slideViewPr>
  <p:outlineViewPr>
    <p:cViewPr>
      <p:scale>
        <a:sx n="33" d="100"/>
        <a:sy n="33" d="100"/>
      </p:scale>
      <p:origin x="0" y="2442"/>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04.07.2024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04.07.2024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04.07.2024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04.07.2024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19" y="233645"/>
            <a:ext cx="8505945" cy="4286280"/>
          </a:xfrm>
        </p:spPr>
        <p:txBody>
          <a:bodyPr>
            <a:normAutofit fontScale="90000"/>
          </a:bodyPr>
          <a:lstStyle/>
          <a:p>
            <a:pPr algn="ctr"/>
            <a:r>
              <a:rPr lang="ru-RU" dirty="0">
                <a:solidFill>
                  <a:schemeClr val="tx1"/>
                </a:solidFill>
                <a:effectLst/>
                <a:latin typeface="Times New Roman" pitchFamily="18" charset="0"/>
                <a:cs typeface="Times New Roman" pitchFamily="18" charset="0"/>
              </a:rPr>
              <a:t>Проект развивающей предметно-пространственной среды в подготовительной группе.</a:t>
            </a:r>
            <a:br>
              <a:rPr lang="ru-RU" dirty="0">
                <a:solidFill>
                  <a:schemeClr val="tx1"/>
                </a:solidFill>
                <a:effectLst/>
                <a:latin typeface="Times New Roman" pitchFamily="18" charset="0"/>
                <a:cs typeface="Times New Roman" pitchFamily="18" charset="0"/>
              </a:rPr>
            </a:br>
            <a:br>
              <a:rPr lang="ru-RU" dirty="0">
                <a:solidFill>
                  <a:schemeClr val="tx1"/>
                </a:solidFill>
                <a:effectLst/>
                <a:latin typeface="Times New Roman" pitchFamily="18" charset="0"/>
                <a:cs typeface="Times New Roman" pitchFamily="18" charset="0"/>
              </a:rPr>
            </a:br>
            <a:r>
              <a:rPr lang="ru-RU" dirty="0">
                <a:solidFill>
                  <a:schemeClr val="tx1"/>
                </a:solidFill>
                <a:effectLst/>
                <a:latin typeface="Times New Roman" pitchFamily="18" charset="0"/>
                <a:cs typeface="Times New Roman" pitchFamily="18" charset="0"/>
              </a:rPr>
              <a:t>Тема: «Загадочный космос». </a:t>
            </a:r>
          </a:p>
        </p:txBody>
      </p:sp>
      <p:sp>
        <p:nvSpPr>
          <p:cNvPr id="3" name="TextBox 2"/>
          <p:cNvSpPr txBox="1"/>
          <p:nvPr/>
        </p:nvSpPr>
        <p:spPr>
          <a:xfrm>
            <a:off x="0" y="4919008"/>
            <a:ext cx="8397933" cy="707886"/>
          </a:xfrm>
          <a:prstGeom prst="rect">
            <a:avLst/>
          </a:prstGeom>
          <a:noFill/>
        </p:spPr>
        <p:txBody>
          <a:bodyPr wrap="square" rtlCol="0">
            <a:spAutoFit/>
          </a:bodyPr>
          <a:lstStyle/>
          <a:p>
            <a:r>
              <a:rPr lang="ru-RU" sz="2000" dirty="0">
                <a:latin typeface="Times New Roman" pitchFamily="18" charset="0"/>
                <a:cs typeface="Times New Roman" pitchFamily="18" charset="0"/>
              </a:rPr>
              <a:t>Денисова Вера Владимировна(г. Красноярск МБДОУ «Цветочная поляна» № 73)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18710"/>
            <a:ext cx="8730970" cy="5220580"/>
          </a:xfrm>
        </p:spPr>
        <p:txBody>
          <a:bodyPr>
            <a:noAutofit/>
          </a:bodyPr>
          <a:lstStyle/>
          <a:p>
            <a:pPr marL="0">
              <a:buNone/>
            </a:pPr>
            <a:r>
              <a:rPr lang="ru-RU" sz="2500" u="sng" dirty="0">
                <a:latin typeface="Times New Roman" pitchFamily="18" charset="0"/>
                <a:cs typeface="Times New Roman" pitchFamily="18" charset="0"/>
              </a:rPr>
              <a:t>Оборудование: </a:t>
            </a:r>
            <a:r>
              <a:rPr lang="ru-RU" sz="2500" dirty="0">
                <a:latin typeface="Times New Roman" pitchFamily="18" charset="0"/>
                <a:cs typeface="Times New Roman" pitchFamily="18" charset="0"/>
              </a:rPr>
              <a:t>интерактивная доска, полочка для художественной литературы, столы, телевизор, музыкальный центр, портреты писателей, электронная рамка.</a:t>
            </a:r>
          </a:p>
          <a:p>
            <a:pPr marL="0">
              <a:buNone/>
            </a:pPr>
            <a:r>
              <a:rPr lang="ru-RU" sz="2500" u="sng" dirty="0">
                <a:latin typeface="Times New Roman" pitchFamily="18" charset="0"/>
                <a:cs typeface="Times New Roman" pitchFamily="18" charset="0"/>
              </a:rPr>
              <a:t>Материалы: </a:t>
            </a:r>
            <a:r>
              <a:rPr lang="ru-RU" sz="2500" dirty="0">
                <a:latin typeface="Times New Roman" pitchFamily="18" charset="0"/>
                <a:cs typeface="Times New Roman" pitchFamily="18" charset="0"/>
              </a:rPr>
              <a:t>диски, художественная литература по теме, энциклопедии, наборы сюжетных картинок о космосе, журналы, иллюстрации, магнитная азбука, подборка стихов, загадок по теме, мнемосхемы, дидактические игры, настольные игры « Полет в космос». Для речевого дыхания: предметы для </a:t>
            </a:r>
            <a:r>
              <a:rPr lang="ru-RU" sz="2500" dirty="0" err="1">
                <a:latin typeface="Times New Roman" pitchFamily="18" charset="0"/>
                <a:cs typeface="Times New Roman" pitchFamily="18" charset="0"/>
              </a:rPr>
              <a:t>поддувания</a:t>
            </a:r>
            <a:r>
              <a:rPr lang="ru-RU" sz="2500" dirty="0">
                <a:latin typeface="Times New Roman" pitchFamily="18" charset="0"/>
                <a:cs typeface="Times New Roman" pitchFamily="18" charset="0"/>
              </a:rPr>
              <a:t>: султанчики, разноцветные воздушные шарики, бумажные полоски, снежинки, перья, листочки, подуй на мельницу, «Горячий чай», мыльные пузыри. сборник пальчиковых игр, игры с прищепками, разнообразный материал для выкладывания предметов, букв, слогов, слов и предложений, зеркала.</a:t>
            </a:r>
          </a:p>
        </p:txBody>
      </p:sp>
      <p:sp>
        <p:nvSpPr>
          <p:cNvPr id="2" name="Заголовок 1"/>
          <p:cNvSpPr>
            <a:spLocks noGrp="1"/>
          </p:cNvSpPr>
          <p:nvPr>
            <p:ph type="title"/>
          </p:nvPr>
        </p:nvSpPr>
        <p:spPr>
          <a:xfrm>
            <a:off x="0" y="0"/>
            <a:ext cx="8229600" cy="1143000"/>
          </a:xfrm>
        </p:spPr>
        <p:txBody>
          <a:bodyPr>
            <a:normAutofit fontScale="90000"/>
          </a:bodyPr>
          <a:lstStyle/>
          <a:p>
            <a:r>
              <a:rPr lang="ru-RU" sz="4900" dirty="0">
                <a:solidFill>
                  <a:schemeClr val="tx1"/>
                </a:solidFill>
                <a:effectLst/>
                <a:latin typeface="Times New Roman" pitchFamily="18" charset="0"/>
                <a:cs typeface="Times New Roman" pitchFamily="18" charset="0"/>
              </a:rPr>
              <a:t>Оснащение центра:</a:t>
            </a:r>
            <a:br>
              <a:rPr lang="ru-RU" dirty="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98730"/>
            <a:ext cx="8229600" cy="4525963"/>
          </a:xfrm>
        </p:spPr>
        <p:txBody>
          <a:bodyPr/>
          <a:lstStyle/>
          <a:p>
            <a:pPr algn="ctr">
              <a:buNone/>
            </a:pPr>
            <a:r>
              <a:rPr lang="ru-RU" dirty="0"/>
              <a:t>Количество детей - 4.</a:t>
            </a:r>
          </a:p>
          <a:p>
            <a:pPr algn="ctr">
              <a:buNone/>
            </a:pPr>
            <a:r>
              <a:rPr lang="ru-RU" dirty="0"/>
              <a:t>Правила:</a:t>
            </a:r>
          </a:p>
          <a:p>
            <a:pPr algn="ctr">
              <a:buNone/>
            </a:pPr>
            <a:r>
              <a:rPr lang="ru-RU" dirty="0"/>
              <a:t>Подумай и берись за дело, </a:t>
            </a:r>
          </a:p>
          <a:p>
            <a:pPr algn="ctr">
              <a:buNone/>
            </a:pPr>
            <a:r>
              <a:rPr lang="ru-RU" dirty="0"/>
              <a:t>Экспериментируй смело.</a:t>
            </a:r>
          </a:p>
        </p:txBody>
      </p:sp>
      <p:sp>
        <p:nvSpPr>
          <p:cNvPr id="2" name="Заголовок 1"/>
          <p:cNvSpPr>
            <a:spLocks noGrp="1"/>
          </p:cNvSpPr>
          <p:nvPr>
            <p:ph type="title"/>
          </p:nvPr>
        </p:nvSpPr>
        <p:spPr>
          <a:xfrm>
            <a:off x="0" y="0"/>
            <a:ext cx="8229600" cy="1143000"/>
          </a:xfrm>
        </p:spPr>
        <p:txBody>
          <a:bodyPr/>
          <a:lstStyle/>
          <a:p>
            <a:r>
              <a:rPr lang="ru-RU" dirty="0">
                <a:solidFill>
                  <a:schemeClr val="tx1"/>
                </a:solidFill>
                <a:effectLst/>
                <a:latin typeface="Times New Roman" pitchFamily="18" charset="0"/>
                <a:cs typeface="Times New Roman" pitchFamily="18" charset="0"/>
              </a:rPr>
              <a:t>Центр науки «Почемучки»:</a:t>
            </a:r>
          </a:p>
        </p:txBody>
      </p:sp>
      <p:pic>
        <p:nvPicPr>
          <p:cNvPr id="4" name="Рисунок 3" descr="6c25e200c33736d72dd070aacf4.jpg"/>
          <p:cNvPicPr>
            <a:picLocks noChangeAspect="1"/>
          </p:cNvPicPr>
          <p:nvPr/>
        </p:nvPicPr>
        <p:blipFill>
          <a:blip r:embed="rId2" cstate="print"/>
          <a:stretch>
            <a:fillRect/>
          </a:stretch>
        </p:blipFill>
        <p:spPr>
          <a:xfrm>
            <a:off x="2141730" y="3239192"/>
            <a:ext cx="4797025" cy="36188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98730"/>
            <a:ext cx="8892480" cy="5265585"/>
          </a:xfrm>
        </p:spPr>
        <p:txBody>
          <a:bodyPr>
            <a:normAutofit fontScale="85000" lnSpcReduction="10000"/>
          </a:bodyPr>
          <a:lstStyle/>
          <a:p>
            <a:r>
              <a:rPr lang="ru-RU" u="sng" dirty="0">
                <a:latin typeface="Times New Roman" panose="02020603050405020304" pitchFamily="18" charset="0"/>
                <a:cs typeface="Times New Roman" pitchFamily="18" charset="0"/>
              </a:rPr>
              <a:t>Оборудование: </a:t>
            </a:r>
            <a:r>
              <a:rPr lang="ru-RU" dirty="0">
                <a:latin typeface="Times New Roman" panose="02020603050405020304" pitchFamily="18" charset="0"/>
                <a:cs typeface="Times New Roman" pitchFamily="18" charset="0"/>
              </a:rPr>
              <a:t>полочка для комнатных растений, микроскоп, стол песка и воды, стол.</a:t>
            </a:r>
            <a:br>
              <a:rPr lang="ru-RU" dirty="0">
                <a:latin typeface="Times New Roman" panose="02020603050405020304" pitchFamily="18" charset="0"/>
                <a:cs typeface="Times New Roman" pitchFamily="18" charset="0"/>
              </a:rPr>
            </a:br>
            <a:r>
              <a:rPr lang="ru-RU" u="sng" dirty="0">
                <a:latin typeface="Times New Roman" panose="02020603050405020304" pitchFamily="18" charset="0"/>
                <a:cs typeface="Times New Roman" pitchFamily="18" charset="0"/>
              </a:rPr>
              <a:t>Материалы: </a:t>
            </a:r>
            <a:r>
              <a:rPr lang="ru-RU" dirty="0">
                <a:latin typeface="Times New Roman" panose="02020603050405020304" pitchFamily="18" charset="0"/>
                <a:cs typeface="Times New Roman" pitchFamily="18" charset="0"/>
              </a:rPr>
              <a:t>картотека опытов, «модель ракетного двигателя», вода, песок, камни, семена,</a:t>
            </a:r>
            <a:r>
              <a:rPr lang="en-US" dirty="0">
                <a:latin typeface="Times New Roman" panose="02020603050405020304" pitchFamily="18" charset="0"/>
                <a:cs typeface="Times New Roman" pitchFamily="18" charset="0"/>
              </a:rPr>
              <a:t> </a:t>
            </a:r>
            <a:r>
              <a:rPr lang="ru-RU" dirty="0">
                <a:latin typeface="Times New Roman" panose="02020603050405020304" pitchFamily="18" charset="0"/>
                <a:cs typeface="Times New Roman" pitchFamily="18" charset="0"/>
              </a:rPr>
              <a:t>крупы, красители,</a:t>
            </a:r>
            <a:r>
              <a:rPr lang="en-US" dirty="0">
                <a:latin typeface="Times New Roman" panose="02020603050405020304" pitchFamily="18" charset="0"/>
                <a:cs typeface="Times New Roman" pitchFamily="18" charset="0"/>
              </a:rPr>
              <a:t> </a:t>
            </a:r>
            <a:r>
              <a:rPr lang="ru-RU" dirty="0">
                <a:latin typeface="Times New Roman" panose="02020603050405020304" pitchFamily="18" charset="0"/>
                <a:cs typeface="Times New Roman" pitchFamily="18" charset="0"/>
              </a:rPr>
              <a:t>оборудование для ухода за растениями, схемы, иллюстрации по теме, природный материал(камни, ракушки,  спил и листья деревьев, мох, семена, почва разных видов и др.;), воздушные шары, магниты, баночки, пипетки, лупы, разноцветные стекла, чашечные весы, безмен, песочные часы, компасы, магниты, бинокль, фонарики, опилки, стружка, пенопласт,</a:t>
            </a:r>
            <a:r>
              <a:rPr lang="ru-RU" dirty="0"/>
              <a:t> </a:t>
            </a:r>
            <a:r>
              <a:rPr lang="ru-RU" dirty="0">
                <a:latin typeface="Times New Roman" panose="02020603050405020304" pitchFamily="18" charset="0"/>
                <a:cs typeface="Times New Roman" panose="02020603050405020304" pitchFamily="18" charset="0"/>
              </a:rPr>
              <a:t>проволока, кусочки кожи, меха, ткани, пластмассы, дерева, пробки, пипетки с закругленными концами, колбы, деревянные палочки, мерные ложки, резиновые груши, шприцы без игл, сито, воронки, половинки мыльниц, формы для льда, клеенчатые фартуки, нарукавники, резиновые перчатки, тряпки, личные блокноты детей для фиксации результатов опытов</a:t>
            </a:r>
            <a:r>
              <a:rPr lang="ru-RU" dirty="0"/>
              <a:t>. Дневник наблюдения. </a:t>
            </a:r>
          </a:p>
          <a:p>
            <a:pPr marL="0">
              <a:buNone/>
            </a:pPr>
            <a:endParaRPr lang="ru-RU" u="sng" dirty="0"/>
          </a:p>
        </p:txBody>
      </p:sp>
      <p:sp>
        <p:nvSpPr>
          <p:cNvPr id="2" name="Заголовок 1"/>
          <p:cNvSpPr>
            <a:spLocks noGrp="1"/>
          </p:cNvSpPr>
          <p:nvPr>
            <p:ph type="title"/>
          </p:nvPr>
        </p:nvSpPr>
        <p:spPr>
          <a:xfrm>
            <a:off x="0" y="0"/>
            <a:ext cx="9144000" cy="1143000"/>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43735"/>
            <a:ext cx="8229600" cy="4525963"/>
          </a:xfrm>
        </p:spPr>
        <p:txBody>
          <a:bodyPr/>
          <a:lstStyle/>
          <a:p>
            <a:pPr>
              <a:buNone/>
            </a:pPr>
            <a:r>
              <a:rPr lang="ru-RU" dirty="0">
                <a:latin typeface="Times New Roman" pitchFamily="18" charset="0"/>
                <a:cs typeface="Times New Roman" pitchFamily="18" charset="0"/>
              </a:rPr>
              <a:t>Количество детей - 3.</a:t>
            </a:r>
          </a:p>
          <a:p>
            <a:pPr>
              <a:buNone/>
            </a:pPr>
            <a:endParaRPr lang="ru-RU" dirty="0">
              <a:latin typeface="Times New Roman" pitchFamily="18" charset="0"/>
              <a:cs typeface="Times New Roman" pitchFamily="18" charset="0"/>
            </a:endParaRPr>
          </a:p>
          <a:p>
            <a:pPr>
              <a:buNone/>
            </a:pPr>
            <a:r>
              <a:rPr lang="ru-RU" dirty="0">
                <a:latin typeface="Times New Roman" pitchFamily="18" charset="0"/>
                <a:cs typeface="Times New Roman" pitchFamily="18" charset="0"/>
              </a:rPr>
              <a:t>Правила:</a:t>
            </a:r>
          </a:p>
          <a:p>
            <a:pPr>
              <a:buNone/>
            </a:pPr>
            <a:r>
              <a:rPr lang="ru-RU" dirty="0">
                <a:latin typeface="Times New Roman" pitchFamily="18" charset="0"/>
                <a:cs typeface="Times New Roman" pitchFamily="18" charset="0"/>
              </a:rPr>
              <a:t>Рисуй, выдумывай, твори</a:t>
            </a:r>
          </a:p>
          <a:p>
            <a:pPr>
              <a:buNone/>
            </a:pPr>
            <a:r>
              <a:rPr lang="ru-RU" dirty="0">
                <a:latin typeface="Times New Roman" pitchFamily="18" charset="0"/>
                <a:cs typeface="Times New Roman" pitchFamily="18" charset="0"/>
              </a:rPr>
              <a:t>И все на место убери. </a:t>
            </a:r>
          </a:p>
        </p:txBody>
      </p:sp>
      <p:sp>
        <p:nvSpPr>
          <p:cNvPr id="2" name="Заголовок 1"/>
          <p:cNvSpPr>
            <a:spLocks noGrp="1"/>
          </p:cNvSpPr>
          <p:nvPr>
            <p:ph type="title"/>
          </p:nvPr>
        </p:nvSpPr>
        <p:spPr>
          <a:xfrm>
            <a:off x="0" y="0"/>
            <a:ext cx="9144000" cy="1143000"/>
          </a:xfrm>
        </p:spPr>
        <p:txBody>
          <a:bodyPr>
            <a:normAutofit/>
          </a:bodyPr>
          <a:lstStyle/>
          <a:p>
            <a:pPr marL="342900" indent="-342900"/>
            <a:r>
              <a:rPr lang="ru-RU" sz="4400" dirty="0">
                <a:solidFill>
                  <a:schemeClr val="tx1"/>
                </a:solidFill>
                <a:effectLst/>
                <a:latin typeface="Times New Roman" pitchFamily="18" charset="0"/>
                <a:cs typeface="Times New Roman" pitchFamily="18" charset="0"/>
              </a:rPr>
              <a:t>Творческая мастерская «Радуга»:</a:t>
            </a:r>
          </a:p>
        </p:txBody>
      </p:sp>
      <p:pic>
        <p:nvPicPr>
          <p:cNvPr id="4" name="Рисунок 3" descr="413ae094-c05d-4633-a191-3c6e86be9a1c.jpeg"/>
          <p:cNvPicPr>
            <a:picLocks noChangeAspect="1"/>
          </p:cNvPicPr>
          <p:nvPr/>
        </p:nvPicPr>
        <p:blipFill>
          <a:blip r:embed="rId2" cstate="print"/>
          <a:srcRect r="25485" b="771"/>
          <a:stretch>
            <a:fillRect/>
          </a:stretch>
        </p:blipFill>
        <p:spPr>
          <a:xfrm>
            <a:off x="4346975" y="1313765"/>
            <a:ext cx="4545505" cy="5355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43000"/>
            <a:ext cx="9144000" cy="5346339"/>
          </a:xfrm>
        </p:spPr>
        <p:txBody>
          <a:bodyPr>
            <a:noAutofit/>
          </a:bodyPr>
          <a:lstStyle/>
          <a:p>
            <a:pPr marL="0">
              <a:buNone/>
            </a:pPr>
            <a:r>
              <a:rPr lang="ru-RU" sz="2000" u="sng" dirty="0">
                <a:latin typeface="Times New Roman" panose="02020603050405020304" pitchFamily="18" charset="0"/>
                <a:cs typeface="Times New Roman" pitchFamily="18" charset="0"/>
              </a:rPr>
              <a:t>Оборудование: </a:t>
            </a:r>
            <a:r>
              <a:rPr lang="ru-RU" sz="2000" dirty="0">
                <a:latin typeface="Times New Roman" panose="02020603050405020304" pitchFamily="18" charset="0"/>
                <a:cs typeface="Times New Roman" pitchFamily="18" charset="0"/>
              </a:rPr>
              <a:t>шкафчик и стойка для материалов по изодеятельности, столы, мольберты.</a:t>
            </a:r>
          </a:p>
          <a:p>
            <a:pPr marL="0">
              <a:buNone/>
            </a:pPr>
            <a:r>
              <a:rPr lang="ru-RU" sz="2000" u="sng" dirty="0">
                <a:latin typeface="Times New Roman" panose="02020603050405020304" pitchFamily="18" charset="0"/>
                <a:cs typeface="Times New Roman" pitchFamily="18" charset="0"/>
              </a:rPr>
              <a:t>Материалы:   </a:t>
            </a:r>
            <a:r>
              <a:rPr lang="ru-RU" sz="2000" dirty="0">
                <a:latin typeface="Times New Roman" panose="02020603050405020304" pitchFamily="18" charset="0"/>
                <a:cs typeface="Times New Roman" pitchFamily="18" charset="0"/>
              </a:rPr>
              <a:t>раскраски по теме, наглядный материал «слепи космонавта», «сложи ракету из бумаги», и т.д., бумага различных фактур и форм, картон, гуашь, акварельные краски, цветные карандаши, фломастеры, кисти, восковые мелки, простые карандаши, пастель, сангина, угольные карандаши, </a:t>
            </a:r>
            <a:r>
              <a:rPr lang="ru-RU" sz="2000" dirty="0" err="1">
                <a:latin typeface="Times New Roman" panose="02020603050405020304" pitchFamily="18" charset="0"/>
                <a:cs typeface="Times New Roman" panose="02020603050405020304" pitchFamily="18" charset="0"/>
              </a:rPr>
              <a:t>гелевые</a:t>
            </a:r>
            <a:r>
              <a:rPr lang="ru-RU" sz="2000" dirty="0">
                <a:latin typeface="Times New Roman" panose="02020603050405020304" pitchFamily="18" charset="0"/>
                <a:cs typeface="Times New Roman" panose="02020603050405020304" pitchFamily="18" charset="0"/>
              </a:rPr>
              <a:t> ручки; различные ткани, пластмассовые иглы, мука, вода (жидкое тесто, бумажное тесто), кондитерские силиконовые шприцы, бутылочки из-под клея, палитры, восковые мелки, фломастеры, ножницы, клей, гофрированная бумага, фетровая бумага, клеенка, картон,  пластилин, стеки, доски, трафареты (космические корабли, орбитальная станция), фольга, поролон, ткань, стаканчики-непроливайки, салфетки, подставки для кистей, репродукции произведений живописи - пейзаж, натюрморт, портрет. Ватные палочки, губка, зубные щетки, крем для рук, зубная паста, свечи, коктейльные трубочки, нитки, шнурки, салфетки, природный материал, пуговицы, бусины, проволока, пробки. Схемы оригами, папка с образцами работ с разными техниками рисования, лепки, аппликаций, шитья.</a:t>
            </a:r>
          </a:p>
          <a:p>
            <a:pPr marL="0">
              <a:buNone/>
            </a:pPr>
            <a:r>
              <a:rPr lang="ru-RU" sz="2000" u="sng" dirty="0">
                <a:latin typeface="Times New Roman" panose="02020603050405020304" pitchFamily="18" charset="0"/>
                <a:cs typeface="Times New Roman" pitchFamily="18" charset="0"/>
              </a:rPr>
              <a:t> </a:t>
            </a:r>
          </a:p>
        </p:txBody>
      </p:sp>
      <p:sp>
        <p:nvSpPr>
          <p:cNvPr id="2" name="Заголовок 1"/>
          <p:cNvSpPr>
            <a:spLocks noGrp="1"/>
          </p:cNvSpPr>
          <p:nvPr>
            <p:ph type="title"/>
          </p:nvPr>
        </p:nvSpPr>
        <p:spPr>
          <a:xfrm>
            <a:off x="0" y="0"/>
            <a:ext cx="8229600" cy="1143000"/>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493784"/>
          </a:xfrm>
        </p:spPr>
        <p:txBody>
          <a:bodyPr>
            <a:normAutofit fontScale="90000"/>
          </a:bodyPr>
          <a:lstStyle/>
          <a:p>
            <a:r>
              <a:rPr lang="ru-RU" dirty="0">
                <a:solidFill>
                  <a:schemeClr val="tx1"/>
                </a:solidFill>
                <a:effectLst/>
                <a:latin typeface="Times New Roman" pitchFamily="18" charset="0"/>
                <a:cs typeface="Times New Roman" pitchFamily="18" charset="0"/>
              </a:rPr>
              <a:t>Физкультурно-оздоровительный центр:</a:t>
            </a:r>
            <a:br>
              <a:rPr lang="ru-RU" dirty="0">
                <a:solidFill>
                  <a:schemeClr val="tx1"/>
                </a:solidFill>
                <a:effectLst/>
                <a:latin typeface="Times New Roman" pitchFamily="18" charset="0"/>
                <a:cs typeface="Times New Roman" pitchFamily="18" charset="0"/>
              </a:rPr>
            </a:br>
            <a:r>
              <a:rPr lang="ru-RU" dirty="0">
                <a:solidFill>
                  <a:schemeClr val="tx1"/>
                </a:solidFill>
                <a:effectLst/>
                <a:latin typeface="Times New Roman" pitchFamily="18" charset="0"/>
                <a:cs typeface="Times New Roman" pitchFamily="18" charset="0"/>
              </a:rPr>
              <a:t>«</a:t>
            </a:r>
            <a:r>
              <a:rPr lang="ru-RU" dirty="0" err="1">
                <a:solidFill>
                  <a:schemeClr val="tx1"/>
                </a:solidFill>
                <a:effectLst/>
                <a:latin typeface="Times New Roman" pitchFamily="18" charset="0"/>
                <a:cs typeface="Times New Roman" pitchFamily="18" charset="0"/>
              </a:rPr>
              <a:t>Здоровячок</a:t>
            </a:r>
            <a:r>
              <a:rPr lang="ru-RU" dirty="0">
                <a:solidFill>
                  <a:schemeClr val="tx1"/>
                </a:solidFill>
                <a:effectLst/>
                <a:latin typeface="Times New Roman" pitchFamily="18" charset="0"/>
                <a:cs typeface="Times New Roman" pitchFamily="18" charset="0"/>
              </a:rPr>
              <a:t>» </a:t>
            </a:r>
          </a:p>
        </p:txBody>
      </p:sp>
      <p:pic>
        <p:nvPicPr>
          <p:cNvPr id="28673" name="Picture 1" descr="C:\Users\user_c35a\Desktop\ugoloksportivni2.jpg"/>
          <p:cNvPicPr>
            <a:picLocks noChangeAspect="1" noChangeArrowheads="1"/>
          </p:cNvPicPr>
          <p:nvPr/>
        </p:nvPicPr>
        <p:blipFill>
          <a:blip r:embed="rId2" cstate="print"/>
          <a:srcRect/>
          <a:stretch>
            <a:fillRect/>
          </a:stretch>
        </p:blipFill>
        <p:spPr bwMode="auto">
          <a:xfrm>
            <a:off x="4752020" y="1898830"/>
            <a:ext cx="4185465" cy="4590509"/>
          </a:xfrm>
          <a:prstGeom prst="rect">
            <a:avLst/>
          </a:prstGeom>
          <a:noFill/>
        </p:spPr>
      </p:pic>
      <p:sp>
        <p:nvSpPr>
          <p:cNvPr id="7" name="Содержимое 2"/>
          <p:cNvSpPr>
            <a:spLocks noGrp="1"/>
          </p:cNvSpPr>
          <p:nvPr>
            <p:ph idx="1"/>
          </p:nvPr>
        </p:nvSpPr>
        <p:spPr>
          <a:xfrm>
            <a:off x="0" y="1448780"/>
            <a:ext cx="8229600" cy="4525963"/>
          </a:xfrm>
        </p:spPr>
        <p:txBody>
          <a:bodyPr>
            <a:normAutofit/>
          </a:bodyPr>
          <a:lstStyle/>
          <a:p>
            <a:pPr>
              <a:buNone/>
            </a:pPr>
            <a:r>
              <a:rPr lang="ru-RU" sz="2800" dirty="0">
                <a:latin typeface="Times New Roman" pitchFamily="18" charset="0"/>
                <a:cs typeface="Times New Roman" pitchFamily="18" charset="0"/>
              </a:rPr>
              <a:t>Количество детей -3.</a:t>
            </a:r>
          </a:p>
          <a:p>
            <a:pPr>
              <a:buNone/>
            </a:pPr>
            <a:endParaRPr lang="ru-RU" sz="2800" dirty="0">
              <a:latin typeface="Times New Roman" pitchFamily="18" charset="0"/>
              <a:cs typeface="Times New Roman" pitchFamily="18" charset="0"/>
            </a:endParaRPr>
          </a:p>
          <a:p>
            <a:pPr>
              <a:buNone/>
            </a:pPr>
            <a:r>
              <a:rPr lang="ru-RU" sz="2800" dirty="0">
                <a:latin typeface="Times New Roman" pitchFamily="18" charset="0"/>
                <a:cs typeface="Times New Roman" pitchFamily="18" charset="0"/>
              </a:rPr>
              <a:t>Правила:</a:t>
            </a:r>
          </a:p>
          <a:p>
            <a:pPr>
              <a:buNone/>
            </a:pPr>
            <a:r>
              <a:rPr lang="ru-RU" sz="2800" dirty="0">
                <a:latin typeface="Times New Roman" pitchFamily="18" charset="0"/>
                <a:cs typeface="Times New Roman" pitchFamily="18" charset="0"/>
              </a:rPr>
              <a:t>Для себя найди здесь дело-</a:t>
            </a:r>
          </a:p>
          <a:p>
            <a:pPr>
              <a:buNone/>
            </a:pPr>
            <a:r>
              <a:rPr lang="ru-RU" sz="2800" dirty="0">
                <a:latin typeface="Times New Roman" pitchFamily="18" charset="0"/>
                <a:cs typeface="Times New Roman" pitchFamily="18" charset="0"/>
              </a:rPr>
              <a:t>Будешь космонавтом смелым.</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43735"/>
            <a:ext cx="9144000" cy="5355595"/>
          </a:xfrm>
        </p:spPr>
        <p:txBody>
          <a:bodyPr>
            <a:normAutofit fontScale="92500" lnSpcReduction="20000"/>
          </a:bodyPr>
          <a:lstStyle/>
          <a:p>
            <a:pPr marL="0">
              <a:buNone/>
            </a:pPr>
            <a:r>
              <a:rPr lang="ru-RU" sz="2800" u="sng" dirty="0">
                <a:latin typeface="Times New Roman" panose="02020603050405020304" pitchFamily="18" charset="0"/>
                <a:cs typeface="Times New Roman" pitchFamily="18" charset="0"/>
              </a:rPr>
              <a:t>Оборудование: </a:t>
            </a:r>
            <a:r>
              <a:rPr lang="ru-RU" sz="2800" dirty="0">
                <a:latin typeface="Times New Roman" panose="02020603050405020304" pitchFamily="18" charset="0"/>
                <a:cs typeface="Times New Roman" pitchFamily="18" charset="0"/>
              </a:rPr>
              <a:t>спорткомплекс, полка для инвентаря, кармашки , мат, цифровая фоторамка.</a:t>
            </a:r>
          </a:p>
          <a:p>
            <a:r>
              <a:rPr lang="ru-RU" sz="2800" dirty="0">
                <a:latin typeface="Times New Roman" panose="02020603050405020304" pitchFamily="18" charset="0"/>
                <a:cs typeface="Times New Roman" pitchFamily="18" charset="0"/>
              </a:rPr>
              <a:t> </a:t>
            </a:r>
            <a:r>
              <a:rPr lang="ru-RU" sz="2800" u="sng" dirty="0">
                <a:latin typeface="Times New Roman" panose="02020603050405020304" pitchFamily="18" charset="0"/>
                <a:cs typeface="Times New Roman" pitchFamily="18" charset="0"/>
              </a:rPr>
              <a:t>Материалы: </a:t>
            </a:r>
            <a:r>
              <a:rPr lang="ru-RU" sz="2800" dirty="0">
                <a:latin typeface="Times New Roman" panose="02020603050405020304" pitchFamily="18" charset="0"/>
                <a:cs typeface="Times New Roman" pitchFamily="18" charset="0"/>
              </a:rPr>
              <a:t>картотека подвижных игр («Готовимся в космонавты», «полет на Луну» и т.д.), физ. минуток, кегли, гантели, мячи разных размеров, </a:t>
            </a:r>
            <a:r>
              <a:rPr lang="ru-RU" sz="2800" dirty="0" err="1">
                <a:latin typeface="Times New Roman" panose="02020603050405020304" pitchFamily="18" charset="0"/>
                <a:cs typeface="Times New Roman" pitchFamily="18" charset="0"/>
              </a:rPr>
              <a:t>массажерные</a:t>
            </a:r>
            <a:r>
              <a:rPr lang="ru-RU" sz="2800" dirty="0">
                <a:latin typeface="Times New Roman" panose="02020603050405020304" pitchFamily="18" charset="0"/>
                <a:cs typeface="Times New Roman" pitchFamily="18" charset="0"/>
              </a:rPr>
              <a:t> мячики( су-</a:t>
            </a:r>
            <a:r>
              <a:rPr lang="ru-RU" sz="2800" dirty="0" err="1">
                <a:latin typeface="Times New Roman" panose="02020603050405020304" pitchFamily="18" charset="0"/>
                <a:cs typeface="Times New Roman" pitchFamily="18" charset="0"/>
              </a:rPr>
              <a:t>джок</a:t>
            </a:r>
            <a:r>
              <a:rPr lang="ru-RU" sz="2800" dirty="0">
                <a:latin typeface="Times New Roman" panose="02020603050405020304" pitchFamily="18" charset="0"/>
                <a:cs typeface="Times New Roman" pitchFamily="18" charset="0"/>
              </a:rPr>
              <a:t>), скакалки,  мягкие модули, массажные коврики для ног, обручи, набор игр серсо, балансиры, дартс, дуги, султанчики, роликовый массажер, массажные перчатки,</a:t>
            </a:r>
          </a:p>
          <a:p>
            <a:pPr marL="109728" indent="0">
              <a:buNone/>
            </a:pPr>
            <a:r>
              <a:rPr lang="ru-RU" sz="2800" dirty="0">
                <a:latin typeface="Times New Roman" panose="02020603050405020304" pitchFamily="18" charset="0"/>
                <a:cs typeface="Times New Roman" pitchFamily="18" charset="0"/>
              </a:rPr>
              <a:t>    эспандер, диск здоровья, степ-тренажер, бильбоке(воронка,        резинка маленькие мячики), </a:t>
            </a:r>
            <a:r>
              <a:rPr lang="ru-RU" sz="2800" dirty="0" err="1">
                <a:latin typeface="Times New Roman" panose="02020603050405020304" pitchFamily="18" charset="0"/>
                <a:cs typeface="Times New Roman" pitchFamily="18" charset="0"/>
              </a:rPr>
              <a:t>кольцебросы</a:t>
            </a:r>
            <a:r>
              <a:rPr lang="ru-RU" sz="2800" dirty="0">
                <a:latin typeface="Times New Roman" panose="02020603050405020304" pitchFamily="18" charset="0"/>
                <a:cs typeface="Times New Roman" pitchFamily="18" charset="0"/>
              </a:rPr>
              <a:t>, </a:t>
            </a:r>
            <a:r>
              <a:rPr lang="ru-RU" sz="2800" dirty="0" err="1">
                <a:latin typeface="Times New Roman" panose="02020603050405020304" pitchFamily="18" charset="0"/>
                <a:cs typeface="Times New Roman" pitchFamily="18" charset="0"/>
              </a:rPr>
              <a:t>моталочки</a:t>
            </a:r>
            <a:r>
              <a:rPr lang="ru-RU" sz="2800" dirty="0">
                <a:latin typeface="Times New Roman" panose="02020603050405020304" pitchFamily="18" charset="0"/>
                <a:cs typeface="Times New Roman" pitchFamily="18" charset="0"/>
              </a:rPr>
              <a:t>,   пальчиковый </a:t>
            </a:r>
            <a:r>
              <a:rPr lang="ru-RU" sz="2800" dirty="0" err="1">
                <a:latin typeface="Times New Roman" panose="02020603050405020304" pitchFamily="18" charset="0"/>
                <a:cs typeface="Times New Roman" pitchFamily="18" charset="0"/>
              </a:rPr>
              <a:t>твистер</a:t>
            </a:r>
            <a:r>
              <a:rPr lang="ru-RU" sz="2800" dirty="0">
                <a:latin typeface="Times New Roman" panose="02020603050405020304" pitchFamily="18" charset="0"/>
                <a:cs typeface="Times New Roman" pitchFamily="18" charset="0"/>
              </a:rPr>
              <a:t>, воздушный футбол(коробка, коктейльные трубочки, пластмассовые мячики), варежки –липучки, тоннели(мешок под игрушки), прищепки, жесткие коврики, боксерская груша, мешочки с песком, кометы(киндер, цветные ленточки).</a:t>
            </a:r>
          </a:p>
          <a:p>
            <a:pPr marL="0">
              <a:buNone/>
            </a:pPr>
            <a:endParaRPr lang="ru-RU" sz="2800" u="sng"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9144000" cy="953725"/>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33745"/>
            <a:ext cx="8229600" cy="4525963"/>
          </a:xfrm>
        </p:spPr>
        <p:txBody>
          <a:bodyPr/>
          <a:lstStyle/>
          <a:p>
            <a:pPr>
              <a:buNone/>
            </a:pPr>
            <a:r>
              <a:rPr lang="ru-RU" sz="2800" dirty="0">
                <a:latin typeface="Times New Roman" pitchFamily="18" charset="0"/>
                <a:cs typeface="Times New Roman" pitchFamily="18" charset="0"/>
              </a:rPr>
              <a:t>Количество детей -3.</a:t>
            </a:r>
          </a:p>
          <a:p>
            <a:pPr>
              <a:buNone/>
            </a:pPr>
            <a:endParaRPr lang="ru-RU" sz="2800" dirty="0">
              <a:latin typeface="Times New Roman" pitchFamily="18" charset="0"/>
              <a:cs typeface="Times New Roman" pitchFamily="18" charset="0"/>
            </a:endParaRPr>
          </a:p>
          <a:p>
            <a:pPr>
              <a:buNone/>
            </a:pPr>
            <a:r>
              <a:rPr lang="ru-RU" sz="2800" dirty="0">
                <a:latin typeface="Times New Roman" pitchFamily="18" charset="0"/>
                <a:cs typeface="Times New Roman" pitchFamily="18" charset="0"/>
              </a:rPr>
              <a:t>Правила:</a:t>
            </a:r>
          </a:p>
          <a:p>
            <a:pPr>
              <a:buNone/>
            </a:pPr>
            <a:r>
              <a:rPr lang="ru-RU" sz="2800" dirty="0">
                <a:latin typeface="Times New Roman" pitchFamily="18" charset="0"/>
                <a:cs typeface="Times New Roman" pitchFamily="18" charset="0"/>
              </a:rPr>
              <a:t>Города строй и ракеты</a:t>
            </a:r>
          </a:p>
          <a:p>
            <a:pPr>
              <a:buNone/>
            </a:pPr>
            <a:r>
              <a:rPr lang="ru-RU" sz="2800" dirty="0">
                <a:latin typeface="Times New Roman" pitchFamily="18" charset="0"/>
                <a:cs typeface="Times New Roman" pitchFamily="18" charset="0"/>
              </a:rPr>
              <a:t>Для гостей другой планеты</a:t>
            </a:r>
            <a:r>
              <a:rPr lang="ru-RU" dirty="0"/>
              <a:t>.</a:t>
            </a:r>
          </a:p>
        </p:txBody>
      </p:sp>
      <p:sp>
        <p:nvSpPr>
          <p:cNvPr id="2" name="Заголовок 1"/>
          <p:cNvSpPr>
            <a:spLocks noGrp="1"/>
          </p:cNvSpPr>
          <p:nvPr>
            <p:ph type="title"/>
          </p:nvPr>
        </p:nvSpPr>
        <p:spPr>
          <a:xfrm>
            <a:off x="0" y="0"/>
            <a:ext cx="9144000" cy="1143000"/>
          </a:xfrm>
        </p:spPr>
        <p:txBody>
          <a:bodyPr>
            <a:normAutofit fontScale="90000"/>
          </a:bodyPr>
          <a:lstStyle/>
          <a:p>
            <a:r>
              <a:rPr lang="ru-RU" dirty="0">
                <a:solidFill>
                  <a:schemeClr val="tx1"/>
                </a:solidFill>
                <a:effectLst/>
                <a:latin typeface="Times New Roman" pitchFamily="18" charset="0"/>
                <a:cs typeface="Times New Roman" pitchFamily="18" charset="0"/>
              </a:rPr>
              <a:t>Строительно-конструктивный центр «Самоделкин»</a:t>
            </a:r>
          </a:p>
        </p:txBody>
      </p:sp>
      <p:pic>
        <p:nvPicPr>
          <p:cNvPr id="4" name="Рисунок 3" descr="a27a3b73d355048c6bab885897085f62_xl.jpg"/>
          <p:cNvPicPr>
            <a:picLocks noChangeAspect="1"/>
          </p:cNvPicPr>
          <p:nvPr/>
        </p:nvPicPr>
        <p:blipFill>
          <a:blip r:embed="rId2" cstate="print"/>
          <a:stretch>
            <a:fillRect/>
          </a:stretch>
        </p:blipFill>
        <p:spPr>
          <a:xfrm>
            <a:off x="4418475" y="1853825"/>
            <a:ext cx="4725525" cy="47255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68760"/>
            <a:ext cx="8686800" cy="4738531"/>
          </a:xfrm>
        </p:spPr>
        <p:txBody>
          <a:bodyPr>
            <a:normAutofit fontScale="92500"/>
          </a:bodyPr>
          <a:lstStyle/>
          <a:p>
            <a:pPr marL="0">
              <a:buNone/>
            </a:pPr>
            <a:r>
              <a:rPr lang="ru-RU" sz="2400" u="sng" dirty="0">
                <a:latin typeface="Times New Roman" panose="02020603050405020304" pitchFamily="18" charset="0"/>
                <a:cs typeface="Times New Roman" pitchFamily="18" charset="0"/>
              </a:rPr>
              <a:t>Оборудование: </a:t>
            </a:r>
            <a:r>
              <a:rPr lang="ru-RU" sz="2400" dirty="0">
                <a:latin typeface="Times New Roman" panose="02020603050405020304" pitchFamily="18" charset="0"/>
                <a:cs typeface="Times New Roman" pitchFamily="18" charset="0"/>
              </a:rPr>
              <a:t>Корзины для конструктора, стеллаж, ковер, подвижные платформы, </a:t>
            </a:r>
            <a:r>
              <a:rPr lang="ru-RU" sz="2400" dirty="0" err="1">
                <a:latin typeface="Times New Roman" panose="02020603050405020304" pitchFamily="18" charset="0"/>
                <a:cs typeface="Times New Roman" pitchFamily="18" charset="0"/>
              </a:rPr>
              <a:t>ковролиновое</a:t>
            </a:r>
            <a:r>
              <a:rPr lang="ru-RU" sz="2400" dirty="0">
                <a:latin typeface="Times New Roman" panose="02020603050405020304" pitchFamily="18" charset="0"/>
                <a:cs typeface="Times New Roman" pitchFamily="18" charset="0"/>
              </a:rPr>
              <a:t> полотно, маркеры (гараж, парковка, АЗС, космодром).</a:t>
            </a:r>
          </a:p>
          <a:p>
            <a:pPr marL="0">
              <a:buNone/>
            </a:pPr>
            <a:r>
              <a:rPr lang="ru-RU" sz="2400" u="sng" dirty="0">
                <a:latin typeface="Times New Roman" panose="02020603050405020304" pitchFamily="18" charset="0"/>
                <a:cs typeface="Times New Roman" pitchFamily="18" charset="0"/>
              </a:rPr>
              <a:t>Материалы: </a:t>
            </a:r>
            <a:r>
              <a:rPr lang="ru-RU" sz="2400" dirty="0">
                <a:latin typeface="Times New Roman" panose="02020603050405020304" pitchFamily="18" charset="0"/>
                <a:cs typeface="Times New Roman" pitchFamily="18" charset="0"/>
              </a:rPr>
              <a:t>деревянный и пластиковый  конструктор, конструкторы </a:t>
            </a:r>
            <a:r>
              <a:rPr lang="ru-RU" sz="2400" dirty="0" err="1">
                <a:latin typeface="Times New Roman" panose="02020603050405020304" pitchFamily="18" charset="0"/>
                <a:cs typeface="Times New Roman" pitchFamily="18" charset="0"/>
              </a:rPr>
              <a:t>лего</a:t>
            </a:r>
            <a:r>
              <a:rPr lang="ru-RU" sz="2400" dirty="0">
                <a:latin typeface="Times New Roman" panose="02020603050405020304" pitchFamily="18" charset="0"/>
                <a:cs typeface="Times New Roman" pitchFamily="18" charset="0"/>
              </a:rPr>
              <a:t>, мягкие модули («Строим ракету»), различные фигуры из фетра, различные виды транспорта, железная дорога, схемы построек («Марсианский город», «транспорт другой планеты»), наборы мелких игрушек, коврик – трансформер «Автодорога, объемные конструкторы, конструкторы магнитные, деревянные,  гаечные, липкие  ,</a:t>
            </a:r>
            <a:r>
              <a:rPr lang="ru-RU" sz="2400" dirty="0"/>
              <a:t> </a:t>
            </a:r>
            <a:r>
              <a:rPr lang="ru-RU" sz="2400" dirty="0">
                <a:latin typeface="Times New Roman" panose="02020603050405020304" pitchFamily="18" charset="0"/>
                <a:cs typeface="Times New Roman" panose="02020603050405020304" pitchFamily="18" charset="0"/>
              </a:rPr>
              <a:t>геометрические мозаики , бумага, картон, природный материал, губка цветная, фольга, ткань, проволока, трубочки, спички, коробочки разных размеров, элементы декорирования, пластилин, кинетический песок.</a:t>
            </a:r>
            <a:endParaRPr lang="ru-RU" sz="2400" u="sng"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1" y="0"/>
            <a:ext cx="8937485" cy="1143000"/>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Autofit/>
          </a:bodyPr>
          <a:lstStyle/>
          <a:p>
            <a:r>
              <a:rPr lang="ru-RU" sz="4400" dirty="0">
                <a:solidFill>
                  <a:schemeClr val="tx1"/>
                </a:solidFill>
                <a:effectLst/>
                <a:latin typeface="Times New Roman" pitchFamily="18" charset="0"/>
                <a:cs typeface="Times New Roman" pitchFamily="18" charset="0"/>
              </a:rPr>
              <a:t>Центр музыки«Веселые нотки»:</a:t>
            </a:r>
          </a:p>
        </p:txBody>
      </p:sp>
      <p:pic>
        <p:nvPicPr>
          <p:cNvPr id="24577" name="Picture 1" descr="C:\Users\user_c35a\Desktop\6cf5563f8c17530c8e51f982e088c918_w540_h360.png"/>
          <p:cNvPicPr>
            <a:picLocks noChangeAspect="1" noChangeArrowheads="1"/>
          </p:cNvPicPr>
          <p:nvPr/>
        </p:nvPicPr>
        <p:blipFill>
          <a:blip r:embed="rId2" cstate="print"/>
          <a:srcRect/>
          <a:stretch>
            <a:fillRect/>
          </a:stretch>
        </p:blipFill>
        <p:spPr bwMode="auto">
          <a:xfrm rot="495971">
            <a:off x="4080139" y="3569354"/>
            <a:ext cx="4851241" cy="3308299"/>
          </a:xfrm>
          <a:prstGeom prst="rect">
            <a:avLst/>
          </a:prstGeom>
          <a:noFill/>
        </p:spPr>
      </p:pic>
      <p:sp>
        <p:nvSpPr>
          <p:cNvPr id="7" name="Содержимое 2"/>
          <p:cNvSpPr>
            <a:spLocks noGrp="1"/>
          </p:cNvSpPr>
          <p:nvPr>
            <p:ph idx="1"/>
          </p:nvPr>
        </p:nvSpPr>
        <p:spPr>
          <a:xfrm>
            <a:off x="0" y="1043735"/>
            <a:ext cx="8229600" cy="4525963"/>
          </a:xfrm>
        </p:spPr>
        <p:txBody>
          <a:bodyPr/>
          <a:lstStyle/>
          <a:p>
            <a:pPr>
              <a:buNone/>
            </a:pPr>
            <a:r>
              <a:rPr lang="ru-RU" sz="2800" dirty="0">
                <a:latin typeface="Times New Roman" pitchFamily="18" charset="0"/>
                <a:cs typeface="Times New Roman" pitchFamily="18" charset="0"/>
              </a:rPr>
              <a:t>Количество детей – 3.</a:t>
            </a:r>
          </a:p>
          <a:p>
            <a:pPr>
              <a:buNone/>
            </a:pPr>
            <a:endParaRPr lang="ru-RU" sz="2800" dirty="0">
              <a:latin typeface="Times New Roman" pitchFamily="18" charset="0"/>
              <a:cs typeface="Times New Roman" pitchFamily="18" charset="0"/>
            </a:endParaRPr>
          </a:p>
          <a:p>
            <a:pPr>
              <a:buNone/>
            </a:pPr>
            <a:r>
              <a:rPr lang="ru-RU" sz="2800" dirty="0">
                <a:latin typeface="Times New Roman" pitchFamily="18" charset="0"/>
                <a:cs typeface="Times New Roman" pitchFamily="18" charset="0"/>
              </a:rPr>
              <a:t>Правила:</a:t>
            </a:r>
          </a:p>
          <a:p>
            <a:pPr>
              <a:buNone/>
            </a:pPr>
            <a:r>
              <a:rPr lang="ru-RU" sz="2800" dirty="0">
                <a:latin typeface="Times New Roman" pitchFamily="18" charset="0"/>
                <a:cs typeface="Times New Roman" pitchFamily="18" charset="0"/>
              </a:rPr>
              <a:t>Не болтай и не шуми,</a:t>
            </a:r>
          </a:p>
          <a:p>
            <a:pPr>
              <a:buNone/>
            </a:pPr>
            <a:r>
              <a:rPr lang="ru-RU" sz="2800" dirty="0">
                <a:latin typeface="Times New Roman" pitchFamily="18" charset="0"/>
                <a:cs typeface="Times New Roman" pitchFamily="18" charset="0"/>
              </a:rPr>
              <a:t>Музыку ты не спугни!</a:t>
            </a:r>
          </a:p>
          <a:p>
            <a:pPr>
              <a:buNone/>
            </a:pPr>
            <a:r>
              <a:rPr lang="ru-RU" sz="2800" dirty="0">
                <a:latin typeface="Times New Roman" pitchFamily="18" charset="0"/>
                <a:cs typeface="Times New Roman" pitchFamily="18" charset="0"/>
              </a:rPr>
              <a:t>Слушай, слушай, различай!</a:t>
            </a:r>
          </a:p>
          <a:p>
            <a:pPr>
              <a:buNone/>
            </a:pPr>
            <a:r>
              <a:rPr lang="ru-RU" sz="2800" dirty="0">
                <a:latin typeface="Times New Roman" pitchFamily="18" charset="0"/>
                <a:cs typeface="Times New Roman" pitchFamily="18" charset="0"/>
              </a:rPr>
              <a:t>Чувство ритма развивай!</a:t>
            </a:r>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41930" y="917340"/>
            <a:ext cx="5761983" cy="5940660"/>
          </a:xfrm>
        </p:spPr>
        <p:txBody>
          <a:bodyPr>
            <a:noAutofit/>
          </a:bodyPr>
          <a:lstStyle/>
          <a:p>
            <a:pPr algn="ctr">
              <a:buNone/>
            </a:pPr>
            <a:r>
              <a:rPr lang="ru-RU" sz="2800" dirty="0">
                <a:latin typeface="Times New Roman" pitchFamily="18" charset="0"/>
                <a:cs typeface="Times New Roman" pitchFamily="18" charset="0"/>
              </a:rPr>
              <a:t>Взрослый и ребенок знает -</a:t>
            </a:r>
          </a:p>
          <a:p>
            <a:pPr algn="ctr">
              <a:buNone/>
            </a:pPr>
            <a:r>
              <a:rPr lang="ru-RU" sz="2800" dirty="0">
                <a:latin typeface="Times New Roman" pitchFamily="18" charset="0"/>
                <a:cs typeface="Times New Roman" pitchFamily="18" charset="0"/>
              </a:rPr>
              <a:t>Космос много тайн скрывает.</a:t>
            </a:r>
          </a:p>
          <a:p>
            <a:pPr algn="ctr">
              <a:buNone/>
            </a:pPr>
            <a:r>
              <a:rPr lang="ru-RU" sz="2800" dirty="0">
                <a:latin typeface="Times New Roman" pitchFamily="18" charset="0"/>
                <a:cs typeface="Times New Roman" pitchFamily="18" charset="0"/>
              </a:rPr>
              <a:t>Разгадать хотим вопрос:</a:t>
            </a:r>
          </a:p>
          <a:p>
            <a:pPr algn="ctr">
              <a:buNone/>
            </a:pPr>
            <a:r>
              <a:rPr lang="ru-RU" sz="2800" dirty="0">
                <a:latin typeface="Times New Roman" pitchFamily="18" charset="0"/>
                <a:cs typeface="Times New Roman" pitchFamily="18" charset="0"/>
              </a:rPr>
              <a:t>Ну зачем комете хвост?</a:t>
            </a:r>
          </a:p>
          <a:p>
            <a:pPr algn="ctr">
              <a:buNone/>
            </a:pPr>
            <a:r>
              <a:rPr lang="ru-RU" sz="2800" dirty="0">
                <a:latin typeface="Times New Roman" pitchFamily="18" charset="0"/>
                <a:cs typeface="Times New Roman" pitchFamily="18" charset="0"/>
              </a:rPr>
              <a:t>Почему летит ракета?</a:t>
            </a:r>
          </a:p>
          <a:p>
            <a:pPr algn="ctr">
              <a:buNone/>
            </a:pPr>
            <a:r>
              <a:rPr lang="ru-RU" sz="2800" dirty="0">
                <a:latin typeface="Times New Roman" pitchFamily="18" charset="0"/>
                <a:cs typeface="Times New Roman" pitchFamily="18" charset="0"/>
              </a:rPr>
              <a:t>Где тут звезды, где планеты?</a:t>
            </a:r>
          </a:p>
          <a:p>
            <a:pPr algn="ctr">
              <a:buNone/>
            </a:pPr>
            <a:r>
              <a:rPr lang="ru-RU" sz="2800" dirty="0">
                <a:latin typeface="Times New Roman" pitchFamily="18" charset="0"/>
                <a:cs typeface="Times New Roman" pitchFamily="18" charset="0"/>
              </a:rPr>
              <a:t>Люди где-то могут жить?</a:t>
            </a:r>
          </a:p>
          <a:p>
            <a:pPr algn="ctr">
              <a:buNone/>
            </a:pPr>
            <a:r>
              <a:rPr lang="ru-RU" sz="2800" dirty="0">
                <a:latin typeface="Times New Roman" pitchFamily="18" charset="0"/>
                <a:cs typeface="Times New Roman" pitchFamily="18" charset="0"/>
              </a:rPr>
              <a:t>Можем с ними мы дружить?</a:t>
            </a:r>
          </a:p>
          <a:p>
            <a:pPr algn="ctr">
              <a:buNone/>
            </a:pPr>
            <a:r>
              <a:rPr lang="ru-RU" sz="2800" dirty="0">
                <a:latin typeface="Times New Roman" pitchFamily="18" charset="0"/>
                <a:cs typeface="Times New Roman" pitchFamily="18" charset="0"/>
              </a:rPr>
              <a:t>В космонавтов поиграем-</a:t>
            </a:r>
          </a:p>
          <a:p>
            <a:pPr algn="ctr">
              <a:buNone/>
            </a:pPr>
            <a:r>
              <a:rPr lang="ru-RU" sz="2800" dirty="0">
                <a:latin typeface="Times New Roman" pitchFamily="18" charset="0"/>
                <a:cs typeface="Times New Roman" pitchFamily="18" charset="0"/>
              </a:rPr>
              <a:t>Много нового узнаем!</a:t>
            </a:r>
          </a:p>
          <a:p>
            <a:pPr algn="ctr">
              <a:buNone/>
            </a:pPr>
            <a:r>
              <a:rPr lang="ru-RU" sz="2800" dirty="0">
                <a:latin typeface="Times New Roman" pitchFamily="18" charset="0"/>
                <a:cs typeface="Times New Roman" pitchFamily="18" charset="0"/>
              </a:rPr>
              <a:t>                                                             Н.И. </a:t>
            </a:r>
            <a:r>
              <a:rPr lang="ru-RU" sz="2800" dirty="0" err="1">
                <a:latin typeface="Times New Roman" pitchFamily="18" charset="0"/>
                <a:cs typeface="Times New Roman" pitchFamily="18" charset="0"/>
              </a:rPr>
              <a:t>Чуруксаева</a:t>
            </a:r>
            <a:endParaRPr lang="ru-RU" sz="2800"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8229600" cy="1143000"/>
          </a:xfrm>
        </p:spPr>
        <p:txBody>
          <a:bodyPr>
            <a:normAutofit/>
          </a:bodyPr>
          <a:lstStyle/>
          <a:p>
            <a:r>
              <a:rPr lang="ru-RU" sz="4800" dirty="0">
                <a:solidFill>
                  <a:schemeClr val="tx1"/>
                </a:solidFill>
                <a:effectLst/>
                <a:latin typeface="Times New Roman" pitchFamily="18" charset="0"/>
                <a:cs typeface="Times New Roman" pitchFamily="18" charset="0"/>
              </a:rPr>
              <a:t>Актуальность:</a:t>
            </a:r>
          </a:p>
        </p:txBody>
      </p:sp>
      <p:sp>
        <p:nvSpPr>
          <p:cNvPr id="43010" name="AutoShape 2" descr="Картинки по запросу &quot;космос картинки для дете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2" name="Picture 4" descr="Картинки по запросу &quot;космос картинки для детей&quot;"/>
          <p:cNvPicPr>
            <a:picLocks noChangeAspect="1" noChangeArrowheads="1"/>
          </p:cNvPicPr>
          <p:nvPr/>
        </p:nvPicPr>
        <p:blipFill>
          <a:blip r:embed="rId2" cstate="print"/>
          <a:srcRect/>
          <a:stretch>
            <a:fillRect/>
          </a:stretch>
        </p:blipFill>
        <p:spPr bwMode="auto">
          <a:xfrm>
            <a:off x="341530" y="1313765"/>
            <a:ext cx="4211960" cy="509534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43735"/>
            <a:ext cx="8229600" cy="4525963"/>
          </a:xfrm>
        </p:spPr>
        <p:txBody>
          <a:bodyPr>
            <a:normAutofit/>
          </a:bodyPr>
          <a:lstStyle/>
          <a:p>
            <a:pPr marL="0">
              <a:buNone/>
            </a:pPr>
            <a:r>
              <a:rPr lang="ru-RU" sz="2800" u="sng" dirty="0">
                <a:latin typeface="Times New Roman" pitchFamily="18" charset="0"/>
                <a:cs typeface="Times New Roman" pitchFamily="18" charset="0"/>
              </a:rPr>
              <a:t>Оборудование: </a:t>
            </a:r>
            <a:r>
              <a:rPr lang="ru-RU" sz="2800" dirty="0">
                <a:latin typeface="Times New Roman" pitchFamily="18" charset="0"/>
                <a:cs typeface="Times New Roman" pitchFamily="18" charset="0"/>
              </a:rPr>
              <a:t> этажерка, столик, колонка, корзинка.</a:t>
            </a:r>
          </a:p>
          <a:p>
            <a:pPr marL="0">
              <a:buNone/>
            </a:pPr>
            <a:r>
              <a:rPr lang="ru-RU" sz="2800" u="sng" dirty="0">
                <a:latin typeface="Times New Roman" pitchFamily="18" charset="0"/>
                <a:cs typeface="Times New Roman" pitchFamily="18" charset="0"/>
              </a:rPr>
              <a:t>Материалы:  </a:t>
            </a:r>
            <a:r>
              <a:rPr lang="ru-RU" sz="2800" dirty="0">
                <a:latin typeface="Times New Roman" pitchFamily="18" charset="0"/>
                <a:cs typeface="Times New Roman" pitchFamily="18" charset="0"/>
              </a:rPr>
              <a:t>музыкальные инструменты: синтезатор, трещотки, металлофон, деревянные ложки, барабан, маракасы, бубен, балалайка; картотека классической, детской музыки и сказок, инструменты – самоделки ( пластмассовые, металлические баночки с мелочью, крупами и т.д.), плакаты с группами музыкальных инструментов, портреты композиторов, д/и музыкальное лото, домино, набор раскладных ширм.</a:t>
            </a:r>
            <a:endParaRPr lang="ru-RU" sz="2800" u="sng"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8229600" cy="1143000"/>
          </a:xfrm>
        </p:spPr>
        <p:txBody>
          <a:bodyPr/>
          <a:lstStyle/>
          <a:p>
            <a:r>
              <a:rPr lang="ru-RU" dirty="0">
                <a:solidFill>
                  <a:schemeClr val="tx1"/>
                </a:solidFill>
                <a:effectLst/>
              </a:rPr>
              <a:t>Оснащение центра: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68760"/>
            <a:ext cx="8229600" cy="4525963"/>
          </a:xfrm>
        </p:spPr>
        <p:txBody>
          <a:bodyPr>
            <a:normAutofit/>
          </a:bodyPr>
          <a:lstStyle/>
          <a:p>
            <a:pPr>
              <a:buNone/>
            </a:pPr>
            <a:r>
              <a:rPr lang="ru-RU" sz="2800" dirty="0">
                <a:latin typeface="Times New Roman" pitchFamily="18" charset="0"/>
                <a:cs typeface="Times New Roman" pitchFamily="18" charset="0"/>
              </a:rPr>
              <a:t>Количество детей - 3.</a:t>
            </a:r>
          </a:p>
          <a:p>
            <a:pPr>
              <a:buNone/>
            </a:pPr>
            <a:endParaRPr lang="ru-RU" sz="2800" dirty="0">
              <a:latin typeface="Times New Roman" pitchFamily="18" charset="0"/>
              <a:cs typeface="Times New Roman" pitchFamily="18" charset="0"/>
            </a:endParaRPr>
          </a:p>
          <a:p>
            <a:pPr>
              <a:buNone/>
            </a:pPr>
            <a:r>
              <a:rPr lang="ru-RU" sz="2800" dirty="0">
                <a:latin typeface="Times New Roman" pitchFamily="18" charset="0"/>
                <a:cs typeface="Times New Roman" pitchFamily="18" charset="0"/>
              </a:rPr>
              <a:t>Правила:</a:t>
            </a:r>
          </a:p>
          <a:p>
            <a:pPr>
              <a:buNone/>
            </a:pPr>
            <a:r>
              <a:rPr lang="ru-RU" sz="2800" dirty="0">
                <a:latin typeface="Times New Roman" pitchFamily="18" charset="0"/>
                <a:cs typeface="Times New Roman" pitchFamily="18" charset="0"/>
              </a:rPr>
              <a:t>Наряжайся и играй </a:t>
            </a:r>
          </a:p>
          <a:p>
            <a:pPr>
              <a:buNone/>
            </a:pPr>
            <a:r>
              <a:rPr lang="ru-RU" sz="2800" dirty="0">
                <a:latin typeface="Times New Roman" pitchFamily="18" charset="0"/>
                <a:cs typeface="Times New Roman" pitchFamily="18" charset="0"/>
              </a:rPr>
              <a:t>И талант свой проявляй.</a:t>
            </a:r>
          </a:p>
        </p:txBody>
      </p:sp>
      <p:sp>
        <p:nvSpPr>
          <p:cNvPr id="2" name="Заголовок 1"/>
          <p:cNvSpPr>
            <a:spLocks noGrp="1"/>
          </p:cNvSpPr>
          <p:nvPr>
            <p:ph type="title"/>
          </p:nvPr>
        </p:nvSpPr>
        <p:spPr>
          <a:xfrm>
            <a:off x="0" y="413665"/>
            <a:ext cx="8229600" cy="900099"/>
          </a:xfrm>
        </p:spPr>
        <p:txBody>
          <a:bodyPr>
            <a:normAutofit fontScale="90000"/>
          </a:bodyPr>
          <a:lstStyle/>
          <a:p>
            <a:pPr marL="342900" indent="-342900"/>
            <a:r>
              <a:rPr lang="ru-RU" sz="4900" dirty="0">
                <a:solidFill>
                  <a:schemeClr val="tx1"/>
                </a:solidFill>
                <a:effectLst/>
                <a:latin typeface="Times New Roman" pitchFamily="18" charset="0"/>
                <a:cs typeface="Times New Roman" pitchFamily="18" charset="0"/>
              </a:rPr>
              <a:t>Студия театра «В гостях у сказки»:</a:t>
            </a:r>
            <a:br>
              <a:rPr lang="ru-RU" dirty="0"/>
            </a:br>
            <a:endParaRPr lang="ru-RU" dirty="0"/>
          </a:p>
        </p:txBody>
      </p:sp>
      <p:pic>
        <p:nvPicPr>
          <p:cNvPr id="4" name="Рисунок 3" descr="4.gif"/>
          <p:cNvPicPr>
            <a:picLocks noChangeAspect="1"/>
          </p:cNvPicPr>
          <p:nvPr/>
        </p:nvPicPr>
        <p:blipFill>
          <a:blip r:embed="rId2" cstate="print"/>
          <a:srcRect l="8011" r="5874"/>
          <a:stretch>
            <a:fillRect/>
          </a:stretch>
        </p:blipFill>
        <p:spPr>
          <a:xfrm>
            <a:off x="4076945" y="2753925"/>
            <a:ext cx="4685014" cy="36720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a:buNone/>
            </a:pPr>
            <a:r>
              <a:rPr lang="ru-RU" sz="2000" u="sng" dirty="0">
                <a:latin typeface="Times New Roman" panose="02020603050405020304" pitchFamily="18" charset="0"/>
                <a:cs typeface="Times New Roman" panose="02020603050405020304" pitchFamily="18" charset="0"/>
              </a:rPr>
              <a:t>Оборудование: </a:t>
            </a:r>
            <a:r>
              <a:rPr lang="ru-RU" sz="2000" dirty="0">
                <a:latin typeface="Times New Roman" panose="02020603050405020304" pitchFamily="18" charset="0"/>
                <a:cs typeface="Times New Roman" panose="02020603050405020304" pitchFamily="18" charset="0"/>
              </a:rPr>
              <a:t>подиум, занавес, декорации, стойка для костюмов, телевизор, магнитофон, ширма, сквозные выдвижные ящики, магнитная доска.</a:t>
            </a:r>
          </a:p>
          <a:p>
            <a:pPr marL="0">
              <a:buNone/>
            </a:pPr>
            <a:r>
              <a:rPr lang="ru-RU" sz="2000" u="sng" dirty="0">
                <a:latin typeface="Times New Roman" panose="02020603050405020304" pitchFamily="18" charset="0"/>
                <a:cs typeface="Times New Roman" panose="02020603050405020304" pitchFamily="18" charset="0"/>
              </a:rPr>
              <a:t>Материалы: </a:t>
            </a:r>
            <a:r>
              <a:rPr lang="ru-RU" sz="2000" dirty="0">
                <a:latin typeface="Times New Roman" panose="02020603050405020304" pitchFamily="18" charset="0"/>
                <a:cs typeface="Times New Roman" panose="02020603050405020304" pitchFamily="18" charset="0"/>
              </a:rPr>
              <a:t>картотека сказок, костюмы, гримерная, музыкальные инструменты, куклы на ложках, бибабо, персонажи на пальчиках, ростовые куклы, простые марионетки, теневой театр, неоформленный игровой материал (Мини спектакль: «Незнайка на Луне» ,«Гости из будущего») , бусы, веера, детали костюмов, усы, парики, очки, маски-шапочки, театральный реквизит, декорации , театр на </a:t>
            </a:r>
            <a:r>
              <a:rPr lang="ru-RU" sz="2000" dirty="0" err="1">
                <a:latin typeface="Times New Roman" panose="02020603050405020304" pitchFamily="18" charset="0"/>
                <a:cs typeface="Times New Roman" panose="02020603050405020304" pitchFamily="18" charset="0"/>
              </a:rPr>
              <a:t>прищепках,театр</a:t>
            </a:r>
            <a:r>
              <a:rPr lang="ru-RU" sz="2000" dirty="0">
                <a:latin typeface="Times New Roman" panose="02020603050405020304" pitchFamily="18" charset="0"/>
                <a:cs typeface="Times New Roman" panose="02020603050405020304" pitchFamily="18" charset="0"/>
              </a:rPr>
              <a:t> в коробке,  магнитный театр, вязаный  театр.</a:t>
            </a:r>
          </a:p>
        </p:txBody>
      </p:sp>
      <p:sp>
        <p:nvSpPr>
          <p:cNvPr id="2" name="Заголовок 1"/>
          <p:cNvSpPr>
            <a:spLocks noGrp="1"/>
          </p:cNvSpPr>
          <p:nvPr>
            <p:ph type="title"/>
          </p:nvPr>
        </p:nvSpPr>
        <p:spPr>
          <a:xfrm>
            <a:off x="0" y="0"/>
            <a:ext cx="9144000" cy="1143000"/>
          </a:xfrm>
        </p:spPr>
        <p:txBody>
          <a:bodyPr/>
          <a:lstStyle/>
          <a:p>
            <a:r>
              <a:rPr lang="ru-RU" dirty="0">
                <a:solidFill>
                  <a:schemeClr val="tx1"/>
                </a:solidFill>
                <a:effectLst/>
              </a:rPr>
              <a:t>Оснащение центра: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13765"/>
            <a:ext cx="8229600" cy="4525963"/>
          </a:xfrm>
        </p:spPr>
        <p:txBody>
          <a:bodyPr>
            <a:normAutofit/>
          </a:bodyPr>
          <a:lstStyle/>
          <a:p>
            <a:pPr>
              <a:buNone/>
            </a:pPr>
            <a:r>
              <a:rPr lang="ru-RU" sz="2800" dirty="0">
                <a:latin typeface="Times New Roman" pitchFamily="18" charset="0"/>
                <a:cs typeface="Times New Roman" pitchFamily="18" charset="0"/>
              </a:rPr>
              <a:t>Количество детей - 3.</a:t>
            </a:r>
          </a:p>
          <a:p>
            <a:pPr>
              <a:buNone/>
            </a:pPr>
            <a:endParaRPr lang="ru-RU" sz="2800" dirty="0">
              <a:latin typeface="Times New Roman" pitchFamily="18" charset="0"/>
              <a:cs typeface="Times New Roman" pitchFamily="18" charset="0"/>
            </a:endParaRPr>
          </a:p>
          <a:p>
            <a:pPr>
              <a:buNone/>
            </a:pPr>
            <a:r>
              <a:rPr lang="ru-RU" sz="2800" dirty="0">
                <a:latin typeface="Times New Roman" pitchFamily="18" charset="0"/>
                <a:cs typeface="Times New Roman" pitchFamily="18" charset="0"/>
              </a:rPr>
              <a:t>Правила:</a:t>
            </a:r>
          </a:p>
          <a:p>
            <a:pPr>
              <a:buNone/>
            </a:pPr>
            <a:r>
              <a:rPr lang="ru-RU" sz="2800" dirty="0">
                <a:latin typeface="Times New Roman" pitchFamily="18" charset="0"/>
                <a:cs typeface="Times New Roman" pitchFamily="18" charset="0"/>
              </a:rPr>
              <a:t>Планеты, звезды изучи,</a:t>
            </a:r>
          </a:p>
          <a:p>
            <a:pPr>
              <a:buNone/>
            </a:pPr>
            <a:r>
              <a:rPr lang="ru-RU" sz="2800" dirty="0">
                <a:latin typeface="Times New Roman" pitchFamily="18" charset="0"/>
                <a:cs typeface="Times New Roman" pitchFamily="18" charset="0"/>
              </a:rPr>
              <a:t>Что узнал всем расскажи.</a:t>
            </a:r>
          </a:p>
        </p:txBody>
      </p:sp>
      <p:sp>
        <p:nvSpPr>
          <p:cNvPr id="2" name="Заголовок 1"/>
          <p:cNvSpPr>
            <a:spLocks noGrp="1"/>
          </p:cNvSpPr>
          <p:nvPr>
            <p:ph type="title"/>
          </p:nvPr>
        </p:nvSpPr>
        <p:spPr>
          <a:xfrm>
            <a:off x="0" y="0"/>
            <a:ext cx="9144000" cy="1143000"/>
          </a:xfrm>
        </p:spPr>
        <p:txBody>
          <a:bodyPr>
            <a:noAutofit/>
          </a:bodyPr>
          <a:lstStyle/>
          <a:p>
            <a:pPr marL="342900" indent="-342900"/>
            <a:r>
              <a:rPr lang="ru-RU" sz="4400" dirty="0">
                <a:solidFill>
                  <a:schemeClr val="tx1"/>
                </a:solidFill>
                <a:effectLst/>
                <a:latin typeface="Times New Roman" pitchFamily="18" charset="0"/>
                <a:cs typeface="Times New Roman" pitchFamily="18" charset="0"/>
              </a:rPr>
              <a:t>Планетарий «Путешествие в космос»: </a:t>
            </a:r>
          </a:p>
        </p:txBody>
      </p:sp>
      <p:pic>
        <p:nvPicPr>
          <p:cNvPr id="4" name="Рисунок 3" descr="346-1130-524618.jpg"/>
          <p:cNvPicPr>
            <a:picLocks noChangeAspect="1"/>
          </p:cNvPicPr>
          <p:nvPr/>
        </p:nvPicPr>
        <p:blipFill>
          <a:blip r:embed="rId2" cstate="print"/>
          <a:stretch>
            <a:fillRect/>
          </a:stretch>
        </p:blipFill>
        <p:spPr>
          <a:xfrm>
            <a:off x="4079848" y="2033845"/>
            <a:ext cx="5064152" cy="48241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33745"/>
            <a:ext cx="8229600" cy="4525963"/>
          </a:xfrm>
        </p:spPr>
        <p:txBody>
          <a:bodyPr>
            <a:normAutofit/>
          </a:bodyPr>
          <a:lstStyle/>
          <a:p>
            <a:pPr marL="0">
              <a:buNone/>
            </a:pPr>
            <a:r>
              <a:rPr lang="ru-RU" sz="2800" u="sng" dirty="0">
                <a:latin typeface="Times New Roman" pitchFamily="18" charset="0"/>
                <a:cs typeface="Times New Roman" pitchFamily="18" charset="0"/>
              </a:rPr>
              <a:t>Оборудование: </a:t>
            </a:r>
            <a:r>
              <a:rPr lang="ru-RU" sz="2800" dirty="0">
                <a:latin typeface="Times New Roman" pitchFamily="18" charset="0"/>
                <a:cs typeface="Times New Roman" pitchFamily="18" charset="0"/>
              </a:rPr>
              <a:t>купол, ковер, журнальный столик, проектор, глобус, телескоп, колонка, цифровая фоторамка, ковер, модель Солнечной системы, макет ракеты.</a:t>
            </a:r>
          </a:p>
          <a:p>
            <a:pPr marL="0">
              <a:buNone/>
            </a:pPr>
            <a:r>
              <a:rPr lang="ru-RU" sz="2800" u="sng" dirty="0">
                <a:latin typeface="Times New Roman" pitchFamily="18" charset="0"/>
                <a:cs typeface="Times New Roman" pitchFamily="18" charset="0"/>
              </a:rPr>
              <a:t>Материалы: </a:t>
            </a:r>
            <a:r>
              <a:rPr lang="ru-RU" sz="2800" dirty="0">
                <a:latin typeface="Times New Roman" pitchFamily="18" charset="0"/>
                <a:cs typeface="Times New Roman" pitchFamily="18" charset="0"/>
              </a:rPr>
              <a:t>картотека, журналы, карты звездного неба, материал (световой) липучки, компас, иллюстрации о покорении космоса, альбом  «знаки зодиака» (с фотографиями детей), слайд-шоу, фонарик. Учебные видео материалы</a:t>
            </a:r>
            <a:endParaRPr lang="ru-RU" sz="2800" u="sng"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8229600" cy="1143000"/>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78750"/>
            <a:ext cx="8229600" cy="4525963"/>
          </a:xfrm>
        </p:spPr>
        <p:txBody>
          <a:bodyPr>
            <a:normAutofit/>
          </a:bodyPr>
          <a:lstStyle/>
          <a:p>
            <a:pPr>
              <a:buNone/>
            </a:pPr>
            <a:r>
              <a:rPr lang="ru-RU" sz="2800" dirty="0">
                <a:latin typeface="Times New Roman" pitchFamily="18" charset="0"/>
                <a:cs typeface="Times New Roman" pitchFamily="18" charset="0"/>
              </a:rPr>
              <a:t>Количество детей - 2.</a:t>
            </a:r>
          </a:p>
          <a:p>
            <a:pPr>
              <a:buNone/>
            </a:pPr>
            <a:endParaRPr lang="ru-RU" sz="2800" dirty="0">
              <a:latin typeface="Times New Roman" pitchFamily="18" charset="0"/>
              <a:cs typeface="Times New Roman" pitchFamily="18" charset="0"/>
            </a:endParaRPr>
          </a:p>
          <a:p>
            <a:pPr>
              <a:buNone/>
            </a:pPr>
            <a:r>
              <a:rPr lang="ru-RU" sz="2800" dirty="0">
                <a:latin typeface="Times New Roman" pitchFamily="18" charset="0"/>
                <a:cs typeface="Times New Roman" pitchFamily="18" charset="0"/>
              </a:rPr>
              <a:t>Правила:</a:t>
            </a:r>
          </a:p>
          <a:p>
            <a:pPr>
              <a:buNone/>
            </a:pPr>
            <a:r>
              <a:rPr lang="ru-RU" sz="2800" dirty="0">
                <a:latin typeface="Times New Roman" pitchFamily="18" charset="0"/>
                <a:cs typeface="Times New Roman" pitchFamily="18" charset="0"/>
              </a:rPr>
              <a:t>Здесь ты просто отдохни</a:t>
            </a:r>
          </a:p>
          <a:p>
            <a:pPr>
              <a:buNone/>
            </a:pPr>
            <a:r>
              <a:rPr lang="ru-RU" sz="2800" dirty="0">
                <a:latin typeface="Times New Roman" pitchFamily="18" charset="0"/>
                <a:cs typeface="Times New Roman" pitchFamily="18" charset="0"/>
              </a:rPr>
              <a:t>И опять играть иди.  </a:t>
            </a:r>
          </a:p>
        </p:txBody>
      </p:sp>
      <p:sp>
        <p:nvSpPr>
          <p:cNvPr id="2" name="Заголовок 1"/>
          <p:cNvSpPr>
            <a:spLocks noGrp="1"/>
          </p:cNvSpPr>
          <p:nvPr>
            <p:ph type="title"/>
          </p:nvPr>
        </p:nvSpPr>
        <p:spPr>
          <a:xfrm>
            <a:off x="0" y="0"/>
            <a:ext cx="9144000" cy="1417638"/>
          </a:xfrm>
        </p:spPr>
        <p:txBody>
          <a:bodyPr>
            <a:normAutofit fontScale="90000"/>
          </a:bodyPr>
          <a:lstStyle/>
          <a:p>
            <a:r>
              <a:rPr lang="ru-RU" sz="4900" dirty="0">
                <a:solidFill>
                  <a:schemeClr val="tx1"/>
                </a:solidFill>
                <a:effectLst/>
                <a:latin typeface="Times New Roman" pitchFamily="18" charset="0"/>
                <a:cs typeface="Times New Roman" pitchFamily="18" charset="0"/>
              </a:rPr>
              <a:t>Уголок уединения «Невесомость»:</a:t>
            </a:r>
            <a:br>
              <a:rPr lang="ru-RU" dirty="0"/>
            </a:br>
            <a:endParaRPr lang="ru-RU" dirty="0"/>
          </a:p>
        </p:txBody>
      </p:sp>
      <p:pic>
        <p:nvPicPr>
          <p:cNvPr id="18433" name="Picture 1" descr="C:\Users\user_c35a\Desktop\a23512713ed244319254a49abb57e981.jpg"/>
          <p:cNvPicPr>
            <a:picLocks noChangeAspect="1" noChangeArrowheads="1"/>
          </p:cNvPicPr>
          <p:nvPr/>
        </p:nvPicPr>
        <p:blipFill>
          <a:blip r:embed="rId2" cstate="print"/>
          <a:srcRect/>
          <a:stretch>
            <a:fillRect/>
          </a:stretch>
        </p:blipFill>
        <p:spPr bwMode="auto">
          <a:xfrm>
            <a:off x="4617005" y="1178750"/>
            <a:ext cx="3960440" cy="544560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78750"/>
            <a:ext cx="8229600" cy="4525963"/>
          </a:xfrm>
        </p:spPr>
        <p:txBody>
          <a:bodyPr>
            <a:normAutofit/>
          </a:bodyPr>
          <a:lstStyle/>
          <a:p>
            <a:pPr marL="0">
              <a:buNone/>
            </a:pPr>
            <a:r>
              <a:rPr lang="ru-RU" sz="2800" u="sng" dirty="0">
                <a:latin typeface="Times New Roman" pitchFamily="18" charset="0"/>
                <a:cs typeface="Times New Roman" pitchFamily="18" charset="0"/>
              </a:rPr>
              <a:t>Оборудование: </a:t>
            </a:r>
            <a:r>
              <a:rPr lang="ru-RU" sz="2800" dirty="0">
                <a:latin typeface="Times New Roman" pitchFamily="18" charset="0"/>
                <a:cs typeface="Times New Roman" pitchFamily="18" charset="0"/>
              </a:rPr>
              <a:t>вигвам, коврик, настенный ночник-звездочка, подушки. </a:t>
            </a:r>
          </a:p>
          <a:p>
            <a:pPr marL="0">
              <a:buNone/>
            </a:pPr>
            <a:r>
              <a:rPr lang="ru-RU" sz="2800" u="sng" dirty="0">
                <a:latin typeface="Times New Roman" pitchFamily="18" charset="0"/>
                <a:cs typeface="Times New Roman" pitchFamily="18" charset="0"/>
              </a:rPr>
              <a:t>Материалы: </a:t>
            </a:r>
            <a:r>
              <a:rPr lang="ru-RU" sz="2800" dirty="0">
                <a:latin typeface="Times New Roman" pitchFamily="18" charset="0"/>
                <a:cs typeface="Times New Roman" pitchFamily="18" charset="0"/>
              </a:rPr>
              <a:t>бамбуковые палочки, различные ткани, крючки, веревочки.</a:t>
            </a:r>
          </a:p>
        </p:txBody>
      </p:sp>
      <p:sp>
        <p:nvSpPr>
          <p:cNvPr id="2" name="Заголовок 1"/>
          <p:cNvSpPr>
            <a:spLocks noGrp="1"/>
          </p:cNvSpPr>
          <p:nvPr>
            <p:ph type="title"/>
          </p:nvPr>
        </p:nvSpPr>
        <p:spPr>
          <a:xfrm>
            <a:off x="0" y="0"/>
            <a:ext cx="8686800" cy="1417638"/>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a:t>
            </a:r>
            <a:br>
              <a:rPr lang="ru-RU" dirty="0"/>
            </a:b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03776"/>
            <a:ext cx="9342530" cy="5454224"/>
          </a:xfrm>
        </p:spPr>
        <p:txBody>
          <a:bodyPr>
            <a:normAutofit/>
          </a:bodyPr>
          <a:lstStyle/>
          <a:p>
            <a:pPr marL="118872" indent="0">
              <a:buNone/>
            </a:pPr>
            <a:r>
              <a:rPr lang="ru-RU" sz="2800" dirty="0">
                <a:latin typeface="Times New Roman" pitchFamily="18" charset="0"/>
                <a:cs typeface="Times New Roman" pitchFamily="18" charset="0"/>
              </a:rPr>
              <a:t>1.Приглашенный планетарий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Цель: Создать условие для закрепления материала и активизации познавательной деятельности.</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2. Викторина «Какой загадочный космос!»</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Цель: обобщение знаний по данной теме.</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Оборудование: музыкальный </a:t>
            </a:r>
            <a:r>
              <a:rPr lang="ru-RU" sz="2800" dirty="0" err="1">
                <a:latin typeface="Times New Roman" pitchFamily="18" charset="0"/>
                <a:cs typeface="Times New Roman" pitchFamily="18" charset="0"/>
              </a:rPr>
              <a:t>центр,стол,стулья</a:t>
            </a:r>
            <a:r>
              <a:rPr lang="ru-RU" sz="2800" dirty="0">
                <a:latin typeface="Times New Roman" pitchFamily="18" charset="0"/>
                <a:cs typeface="Times New Roman" pitchFamily="18" charset="0"/>
              </a:rPr>
              <a:t>.</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Материалы: презентация, загадки, пословицы, набор разрезных картинок, эмблемы, карандаши, белые лист формата А4.</a:t>
            </a:r>
          </a:p>
        </p:txBody>
      </p:sp>
      <p:sp>
        <p:nvSpPr>
          <p:cNvPr id="2" name="Заголовок 1"/>
          <p:cNvSpPr>
            <a:spLocks noGrp="1"/>
          </p:cNvSpPr>
          <p:nvPr>
            <p:ph type="title"/>
          </p:nvPr>
        </p:nvSpPr>
        <p:spPr>
          <a:xfrm>
            <a:off x="0" y="0"/>
            <a:ext cx="9144000" cy="1417638"/>
          </a:xfrm>
        </p:spPr>
        <p:txBody>
          <a:bodyPr>
            <a:noAutofit/>
          </a:bodyPr>
          <a:lstStyle/>
          <a:p>
            <a:r>
              <a:rPr lang="ru-RU" sz="4400" dirty="0">
                <a:solidFill>
                  <a:schemeClr val="tx1"/>
                </a:solidFill>
                <a:effectLst/>
                <a:latin typeface="Times New Roman" pitchFamily="18" charset="0"/>
                <a:cs typeface="Times New Roman" pitchFamily="18" charset="0"/>
              </a:rPr>
              <a:t>Итоговое мероприятие по теме:</a:t>
            </a:r>
            <a:br>
              <a:rPr lang="ru-RU" sz="4400" dirty="0">
                <a:solidFill>
                  <a:schemeClr val="tx1"/>
                </a:solidFill>
                <a:effectLst/>
                <a:latin typeface="Times New Roman" pitchFamily="18" charset="0"/>
                <a:cs typeface="Times New Roman" pitchFamily="18" charset="0"/>
              </a:rPr>
            </a:br>
            <a:r>
              <a:rPr lang="ru-RU" sz="4400" dirty="0">
                <a:solidFill>
                  <a:schemeClr val="tx1"/>
                </a:solidFill>
                <a:effectLst/>
                <a:latin typeface="Times New Roman" pitchFamily="18" charset="0"/>
                <a:cs typeface="Times New Roman" pitchFamily="18" charset="0"/>
              </a:rPr>
              <a:t>                     « Космос »</a:t>
            </a:r>
          </a:p>
        </p:txBody>
      </p:sp>
    </p:spTree>
    <p:extLst>
      <p:ext uri="{BB962C8B-B14F-4D97-AF65-F5344CB8AC3E}">
        <p14:creationId xmlns:p14="http://schemas.microsoft.com/office/powerpoint/2010/main" val="423351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43735"/>
            <a:ext cx="8229600" cy="4525963"/>
          </a:xfrm>
        </p:spPr>
        <p:txBody>
          <a:bodyPr>
            <a:normAutofit/>
          </a:bodyPr>
          <a:lstStyle/>
          <a:p>
            <a:r>
              <a:rPr lang="ru-RU" sz="2800" dirty="0">
                <a:latin typeface="Times New Roman" pitchFamily="18" charset="0"/>
                <a:cs typeface="Times New Roman" pitchFamily="18" charset="0"/>
              </a:rPr>
              <a:t>Рекомендуем оформить в приемной информационный стенд для родителей, в котором поместить иллюстрации и игры по теме недели, познавательный материал (для проживания этой темы дома).</a:t>
            </a:r>
          </a:p>
          <a:p>
            <a:r>
              <a:rPr lang="ru-RU" sz="2800" dirty="0">
                <a:latin typeface="Times New Roman" pitchFamily="18" charset="0"/>
                <a:cs typeface="Times New Roman" pitchFamily="18" charset="0"/>
              </a:rPr>
              <a:t>Работы детей поместить на «Кольце Сатурна». </a:t>
            </a:r>
          </a:p>
          <a:p>
            <a:r>
              <a:rPr lang="ru-RU" sz="2800" dirty="0">
                <a:latin typeface="Times New Roman" pitchFamily="18" charset="0"/>
                <a:cs typeface="Times New Roman" pitchFamily="18" charset="0"/>
              </a:rPr>
              <a:t>В вестибюле около группы поместить на лентах «космические объекты», которые дети делали дома с родителями. </a:t>
            </a:r>
          </a:p>
        </p:txBody>
      </p:sp>
      <p:sp>
        <p:nvSpPr>
          <p:cNvPr id="2" name="Заголовок 1"/>
          <p:cNvSpPr>
            <a:spLocks noGrp="1"/>
          </p:cNvSpPr>
          <p:nvPr>
            <p:ph type="title"/>
          </p:nvPr>
        </p:nvSpPr>
        <p:spPr>
          <a:xfrm>
            <a:off x="0" y="0"/>
            <a:ext cx="9144000" cy="1143000"/>
          </a:xfrm>
        </p:spPr>
        <p:txBody>
          <a:bodyPr>
            <a:normAutofit/>
          </a:bodyPr>
          <a:lstStyle/>
          <a:p>
            <a:r>
              <a:rPr lang="ru-RU" sz="4400" dirty="0">
                <a:solidFill>
                  <a:schemeClr val="tx1"/>
                </a:solidFill>
                <a:effectLst/>
                <a:latin typeface="Times New Roman" pitchFamily="18" charset="0"/>
                <a:cs typeface="Times New Roman" pitchFamily="18" charset="0"/>
              </a:rPr>
              <a:t>Макросреда: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98730"/>
            <a:ext cx="9144000" cy="5548072"/>
          </a:xfrm>
        </p:spPr>
        <p:txBody>
          <a:bodyPr>
            <a:normAutofit fontScale="92500" lnSpcReduction="20000"/>
          </a:bodyPr>
          <a:lstStyle/>
          <a:p>
            <a:pPr>
              <a:buNone/>
            </a:pPr>
            <a:r>
              <a:rPr lang="ru-RU" sz="3100" dirty="0">
                <a:latin typeface="Times New Roman" pitchFamily="18" charset="0"/>
                <a:cs typeface="Times New Roman" pitchFamily="18" charset="0"/>
              </a:rPr>
              <a:t>Мы рекомендуем: </a:t>
            </a:r>
          </a:p>
          <a:p>
            <a:r>
              <a:rPr lang="ru-RU" sz="3100" dirty="0">
                <a:latin typeface="Times New Roman" pitchFamily="18" charset="0"/>
                <a:cs typeface="Times New Roman" pitchFamily="18" charset="0"/>
              </a:rPr>
              <a:t>Стены группы в нежных тонах (цвета стен: в стиле времена года);</a:t>
            </a:r>
          </a:p>
          <a:p>
            <a:pPr lvl="1"/>
            <a:r>
              <a:rPr lang="ru-RU" sz="3000" dirty="0">
                <a:latin typeface="Times New Roman" pitchFamily="18" charset="0"/>
                <a:cs typeface="Times New Roman" pitchFamily="18" charset="0"/>
              </a:rPr>
              <a:t>Столы </a:t>
            </a:r>
            <a:r>
              <a:rPr lang="ru-RU" sz="3000" dirty="0" err="1">
                <a:latin typeface="Times New Roman" pitchFamily="18" charset="0"/>
                <a:cs typeface="Times New Roman" pitchFamily="18" charset="0"/>
              </a:rPr>
              <a:t>трансформеры</a:t>
            </a:r>
            <a:r>
              <a:rPr lang="ru-RU" sz="3000" dirty="0">
                <a:latin typeface="Times New Roman" pitchFamily="18" charset="0"/>
                <a:cs typeface="Times New Roman" pitchFamily="18" charset="0"/>
              </a:rPr>
              <a:t>, мебель маркировочная и полифункциональная, однотонная ( белая с разноцветными  вставками), соответствует росту детей;</a:t>
            </a:r>
          </a:p>
          <a:p>
            <a:r>
              <a:rPr lang="ru-RU" sz="3100" dirty="0">
                <a:latin typeface="Times New Roman" pitchFamily="18" charset="0"/>
                <a:cs typeface="Times New Roman" pitchFamily="18" charset="0"/>
              </a:rPr>
              <a:t>Шторы светлые (тюль);</a:t>
            </a:r>
          </a:p>
          <a:p>
            <a:r>
              <a:rPr lang="ru-RU" sz="3100" dirty="0">
                <a:latin typeface="Times New Roman" pitchFamily="18" charset="0"/>
                <a:cs typeface="Times New Roman" pitchFamily="18" charset="0"/>
              </a:rPr>
              <a:t>Ковры (бежевые).</a:t>
            </a:r>
          </a:p>
          <a:p>
            <a:r>
              <a:rPr lang="ru-RU" sz="3100" dirty="0">
                <a:latin typeface="Times New Roman" pitchFamily="18" charset="0"/>
                <a:cs typeface="Times New Roman" pitchFamily="18" charset="0"/>
              </a:rPr>
              <a:t>Уголок уединения : вигвам светло-сиреневый, настенный ночник в виде звезды.</a:t>
            </a:r>
          </a:p>
          <a:p>
            <a:r>
              <a:rPr lang="ru-RU" sz="3100" dirty="0">
                <a:latin typeface="Times New Roman" pitchFamily="18" charset="0"/>
                <a:cs typeface="Times New Roman" pitchFamily="18" charset="0"/>
              </a:rPr>
              <a:t>Планетарий: купол темно-синего цвета с золотыми звездами, внутри макет Солнечной системы и созвездия. Ковер круглый бежевого цвета.</a:t>
            </a:r>
            <a:endParaRPr lang="ru-RU" dirty="0"/>
          </a:p>
          <a:p>
            <a:endParaRPr lang="ru-RU" dirty="0"/>
          </a:p>
          <a:p>
            <a:pPr>
              <a:buNone/>
            </a:pPr>
            <a:endParaRPr lang="ru-RU" dirty="0"/>
          </a:p>
          <a:p>
            <a:pPr>
              <a:buNone/>
            </a:pPr>
            <a:endParaRPr lang="ru-RU" dirty="0"/>
          </a:p>
        </p:txBody>
      </p:sp>
      <p:sp>
        <p:nvSpPr>
          <p:cNvPr id="2" name="Заголовок 1"/>
          <p:cNvSpPr>
            <a:spLocks noGrp="1"/>
          </p:cNvSpPr>
          <p:nvPr>
            <p:ph type="title"/>
          </p:nvPr>
        </p:nvSpPr>
        <p:spPr>
          <a:xfrm>
            <a:off x="0" y="0"/>
            <a:ext cx="8712460" cy="1043735"/>
          </a:xfrm>
        </p:spPr>
        <p:txBody>
          <a:bodyPr>
            <a:normAutofit/>
          </a:bodyPr>
          <a:lstStyle/>
          <a:p>
            <a:r>
              <a:rPr lang="ru-RU" sz="4400" dirty="0">
                <a:solidFill>
                  <a:schemeClr val="tx1"/>
                </a:solidFill>
                <a:effectLst/>
                <a:latin typeface="Times New Roman" pitchFamily="18" charset="0"/>
                <a:cs typeface="Times New Roman" pitchFamily="18" charset="0"/>
              </a:rPr>
              <a:t>Дизайн группы: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a:buNone/>
            </a:pPr>
            <a:r>
              <a:rPr lang="ru-RU" sz="3600" dirty="0">
                <a:latin typeface="Times New Roman" pitchFamily="18" charset="0"/>
                <a:cs typeface="Times New Roman" pitchFamily="18" charset="0"/>
              </a:rPr>
              <a:t>Создание условий для расширения представлений у детей старшего дошкольного возраста, о Вселенной, небесных телах, причинно-следственных связях. </a:t>
            </a:r>
          </a:p>
        </p:txBody>
      </p:sp>
      <p:sp>
        <p:nvSpPr>
          <p:cNvPr id="2" name="Заголовок 1"/>
          <p:cNvSpPr>
            <a:spLocks noGrp="1"/>
          </p:cNvSpPr>
          <p:nvPr>
            <p:ph type="title"/>
          </p:nvPr>
        </p:nvSpPr>
        <p:spPr/>
        <p:txBody>
          <a:bodyPr>
            <a:normAutofit/>
          </a:bodyPr>
          <a:lstStyle/>
          <a:p>
            <a:r>
              <a:rPr lang="ru-RU" sz="5400" dirty="0">
                <a:solidFill>
                  <a:schemeClr val="tx1"/>
                </a:solidFill>
                <a:effectLst/>
                <a:latin typeface="Times New Roman" pitchFamily="18" charset="0"/>
                <a:cs typeface="Times New Roman" pitchFamily="18" charset="0"/>
              </a:rPr>
              <a:t>Цель: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rmAutofit/>
          </a:bodyPr>
          <a:lstStyle/>
          <a:p>
            <a:r>
              <a:rPr lang="ru-RU" sz="4400" dirty="0">
                <a:latin typeface="Times New Roman" pitchFamily="18" charset="0"/>
                <a:cs typeface="Times New Roman" pitchFamily="18" charset="0"/>
              </a:rPr>
              <a:t>Схема группы:</a:t>
            </a:r>
          </a:p>
        </p:txBody>
      </p:sp>
      <p:pic>
        <p:nvPicPr>
          <p:cNvPr id="8" name="Содержимое 7" descr="FullSizeRender-05-03-20-02-22.jpg"/>
          <p:cNvPicPr>
            <a:picLocks noGrp="1" noChangeAspect="1"/>
          </p:cNvPicPr>
          <p:nvPr>
            <p:ph idx="1"/>
          </p:nvPr>
        </p:nvPicPr>
        <p:blipFill>
          <a:blip r:embed="rId2" cstate="print"/>
          <a:stretch>
            <a:fillRect/>
          </a:stretch>
        </p:blipFill>
        <p:spPr>
          <a:xfrm rot="16200000">
            <a:off x="1664867" y="-621133"/>
            <a:ext cx="5814265" cy="9144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68760"/>
            <a:ext cx="9144000" cy="5265585"/>
          </a:xfrm>
        </p:spPr>
        <p:txBody>
          <a:bodyPr>
            <a:normAutofit fontScale="85000" lnSpcReduction="10000"/>
          </a:bodyPr>
          <a:lstStyle/>
          <a:p>
            <a:r>
              <a:rPr lang="ru-RU" sz="3300" dirty="0">
                <a:latin typeface="Times New Roman" pitchFamily="18" charset="0"/>
                <a:cs typeface="Times New Roman" pitchFamily="18" charset="0"/>
              </a:rPr>
              <a:t>Расширять представление детей о строении Солнечной системы, ее планетах, о космических полетах, о фактах и событиях космоса;</a:t>
            </a:r>
          </a:p>
          <a:p>
            <a:endParaRPr lang="ru-RU"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Развивать познавательную и творческую активность;</a:t>
            </a:r>
          </a:p>
          <a:p>
            <a:r>
              <a:rPr lang="ru-RU" sz="3300" dirty="0">
                <a:latin typeface="Times New Roman" pitchFamily="18" charset="0"/>
                <a:cs typeface="Times New Roman" pitchFamily="18" charset="0"/>
              </a:rPr>
              <a:t>Поддерживать и развивать интерес дошкольников к космосу;</a:t>
            </a:r>
          </a:p>
          <a:p>
            <a:r>
              <a:rPr lang="ru-RU" sz="3300" dirty="0">
                <a:latin typeface="Times New Roman" pitchFamily="18" charset="0"/>
                <a:cs typeface="Times New Roman" pitchFamily="18" charset="0"/>
              </a:rPr>
              <a:t>Прививать любовь к  нашей планете «Земля», героям освоения космоса</a:t>
            </a:r>
          </a:p>
          <a:p>
            <a:pPr>
              <a:buNone/>
            </a:pPr>
            <a:endParaRPr lang="ru-RU"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Воспитывать доброжелательные, уважительные отношение друг к другу.</a:t>
            </a:r>
          </a:p>
          <a:p>
            <a:endParaRPr lang="ru-RU" dirty="0"/>
          </a:p>
        </p:txBody>
      </p:sp>
      <p:sp>
        <p:nvSpPr>
          <p:cNvPr id="2" name="Заголовок 1"/>
          <p:cNvSpPr>
            <a:spLocks noGrp="1"/>
          </p:cNvSpPr>
          <p:nvPr>
            <p:ph type="title"/>
          </p:nvPr>
        </p:nvSpPr>
        <p:spPr/>
        <p:txBody>
          <a:bodyPr>
            <a:normAutofit/>
          </a:bodyPr>
          <a:lstStyle/>
          <a:p>
            <a:r>
              <a:rPr lang="ru-RU" sz="5400" dirty="0">
                <a:solidFill>
                  <a:schemeClr val="tx1"/>
                </a:solidFill>
                <a:effectLst/>
                <a:latin typeface="Times New Roman" pitchFamily="18" charset="0"/>
                <a:cs typeface="Times New Roman" pitchFamily="18" charset="0"/>
              </a:rPr>
              <a:t>Задачи: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951820" y="2573905"/>
            <a:ext cx="3105345" cy="195321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itchFamily="18" charset="0"/>
                <a:cs typeface="Times New Roman" pitchFamily="18" charset="0"/>
              </a:rPr>
              <a:t>«Загадочный космос»</a:t>
            </a:r>
            <a:endParaRPr lang="ru-RU" sz="2800" dirty="0"/>
          </a:p>
        </p:txBody>
      </p:sp>
      <p:sp>
        <p:nvSpPr>
          <p:cNvPr id="17" name="Овал 16"/>
          <p:cNvSpPr/>
          <p:nvPr/>
        </p:nvSpPr>
        <p:spPr>
          <a:xfrm>
            <a:off x="5993650" y="1448780"/>
            <a:ext cx="3150350" cy="25825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 Речевое развитие:</a:t>
            </a:r>
          </a:p>
          <a:p>
            <a:pPr algn="ctr"/>
            <a:r>
              <a:rPr lang="ru-RU" sz="2400" dirty="0">
                <a:solidFill>
                  <a:schemeClr val="tx1"/>
                </a:solidFill>
                <a:latin typeface="Times New Roman" pitchFamily="18" charset="0"/>
                <a:cs typeface="Times New Roman" pitchFamily="18" charset="0"/>
              </a:rPr>
              <a:t>Центр развития речи</a:t>
            </a:r>
          </a:p>
          <a:p>
            <a:pPr algn="ctr"/>
            <a:r>
              <a:rPr lang="ru-RU" sz="2400" dirty="0">
                <a:solidFill>
                  <a:schemeClr val="tx1"/>
                </a:solidFill>
                <a:latin typeface="Times New Roman" pitchFamily="18" charset="0"/>
                <a:cs typeface="Times New Roman" pitchFamily="18" charset="0"/>
              </a:rPr>
              <a:t>«Грамотей»</a:t>
            </a:r>
          </a:p>
        </p:txBody>
      </p:sp>
      <p:sp>
        <p:nvSpPr>
          <p:cNvPr id="18" name="Овал 17"/>
          <p:cNvSpPr/>
          <p:nvPr/>
        </p:nvSpPr>
        <p:spPr>
          <a:xfrm>
            <a:off x="3311860" y="0"/>
            <a:ext cx="3465385" cy="2700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itchFamily="18" charset="0"/>
                <a:cs typeface="Times New Roman" pitchFamily="18" charset="0"/>
              </a:rPr>
              <a:t> Физическое развитие:</a:t>
            </a:r>
          </a:p>
          <a:p>
            <a:pPr algn="ctr"/>
            <a:r>
              <a:rPr lang="ru-RU" sz="2000" dirty="0">
                <a:solidFill>
                  <a:schemeClr val="tx1"/>
                </a:solidFill>
                <a:latin typeface="Times New Roman" pitchFamily="18" charset="0"/>
                <a:cs typeface="Times New Roman" pitchFamily="18" charset="0"/>
              </a:rPr>
              <a:t>Физкультурно-оздоровительный центр</a:t>
            </a:r>
          </a:p>
          <a:p>
            <a:pPr algn="ctr"/>
            <a:r>
              <a:rPr lang="ru-RU" sz="2000" dirty="0">
                <a:solidFill>
                  <a:schemeClr val="tx1"/>
                </a:solidFill>
                <a:latin typeface="Times New Roman" pitchFamily="18" charset="0"/>
                <a:cs typeface="Times New Roman" pitchFamily="18" charset="0"/>
              </a:rPr>
              <a:t>«Здоровячек» </a:t>
            </a:r>
          </a:p>
        </p:txBody>
      </p:sp>
      <p:sp>
        <p:nvSpPr>
          <p:cNvPr id="19" name="Овал 18"/>
          <p:cNvSpPr/>
          <p:nvPr/>
        </p:nvSpPr>
        <p:spPr>
          <a:xfrm>
            <a:off x="-1" y="368660"/>
            <a:ext cx="3581891" cy="324036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itchFamily="18" charset="0"/>
              <a:cs typeface="Times New Roman" pitchFamily="18" charset="0"/>
            </a:endParaRPr>
          </a:p>
          <a:p>
            <a:pPr algn="ctr"/>
            <a:r>
              <a:rPr lang="ru-RU" dirty="0">
                <a:solidFill>
                  <a:schemeClr val="tx1"/>
                </a:solidFill>
                <a:latin typeface="Times New Roman" pitchFamily="18" charset="0"/>
                <a:cs typeface="Times New Roman" pitchFamily="18" charset="0"/>
              </a:rPr>
              <a:t>Познавательное развитие:</a:t>
            </a:r>
          </a:p>
          <a:p>
            <a:pPr algn="ctr"/>
            <a:r>
              <a:rPr lang="ru-RU" dirty="0">
                <a:solidFill>
                  <a:schemeClr val="tx1"/>
                </a:solidFill>
                <a:latin typeface="Times New Roman" pitchFamily="18" charset="0"/>
                <a:cs typeface="Times New Roman" pitchFamily="18" charset="0"/>
              </a:rPr>
              <a:t>Центр математики  «Угадай-ка»;</a:t>
            </a:r>
          </a:p>
          <a:p>
            <a:pPr algn="ctr"/>
            <a:r>
              <a:rPr lang="ru-RU" dirty="0">
                <a:solidFill>
                  <a:schemeClr val="tx1"/>
                </a:solidFill>
                <a:latin typeface="Times New Roman" pitchFamily="18" charset="0"/>
                <a:cs typeface="Times New Roman" pitchFamily="18" charset="0"/>
              </a:rPr>
              <a:t>Центр науки «Почемучки»;</a:t>
            </a:r>
          </a:p>
          <a:p>
            <a:pPr algn="ctr"/>
            <a:r>
              <a:rPr lang="ru-RU" dirty="0">
                <a:solidFill>
                  <a:schemeClr val="tx1"/>
                </a:solidFill>
                <a:latin typeface="Times New Roman" pitchFamily="18" charset="0"/>
                <a:cs typeface="Times New Roman" pitchFamily="18" charset="0"/>
              </a:rPr>
              <a:t>Строительно-конструктивный центр «Самоделкин».</a:t>
            </a: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20" name="Овал 19"/>
          <p:cNvSpPr/>
          <p:nvPr/>
        </p:nvSpPr>
        <p:spPr>
          <a:xfrm>
            <a:off x="431541" y="3609020"/>
            <a:ext cx="4121950" cy="324898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None/>
            </a:pPr>
            <a:r>
              <a:rPr lang="ru-RU" dirty="0">
                <a:latin typeface="Times New Roman" pitchFamily="18" charset="0"/>
                <a:cs typeface="Times New Roman" pitchFamily="18" charset="0"/>
              </a:rPr>
              <a:t> </a:t>
            </a:r>
          </a:p>
          <a:p>
            <a:pPr marL="342900" indent="-342900" algn="ctr">
              <a:buNone/>
            </a:pPr>
            <a:r>
              <a:rPr lang="ru-RU" dirty="0">
                <a:solidFill>
                  <a:schemeClr val="tx1"/>
                </a:solidFill>
                <a:latin typeface="Times New Roman" pitchFamily="18" charset="0"/>
                <a:cs typeface="Times New Roman" pitchFamily="18" charset="0"/>
              </a:rPr>
              <a:t>Художественно-эстетическое развитие:</a:t>
            </a:r>
          </a:p>
          <a:p>
            <a:pPr marL="342900" indent="-342900" algn="ctr">
              <a:buNone/>
            </a:pPr>
            <a:r>
              <a:rPr lang="ru-RU" dirty="0">
                <a:solidFill>
                  <a:schemeClr val="tx1"/>
                </a:solidFill>
                <a:latin typeface="Times New Roman" pitchFamily="18" charset="0"/>
                <a:cs typeface="Times New Roman" pitchFamily="18" charset="0"/>
              </a:rPr>
              <a:t>Студия театра</a:t>
            </a:r>
          </a:p>
          <a:p>
            <a:pPr marL="342900" indent="-342900" algn="ctr">
              <a:buNone/>
            </a:pPr>
            <a:r>
              <a:rPr lang="ru-RU" dirty="0">
                <a:solidFill>
                  <a:schemeClr val="tx1"/>
                </a:solidFill>
                <a:latin typeface="Times New Roman" pitchFamily="18" charset="0"/>
                <a:cs typeface="Times New Roman" pitchFamily="18" charset="0"/>
              </a:rPr>
              <a:t>«В гостях у сказки»;</a:t>
            </a:r>
          </a:p>
          <a:p>
            <a:pPr marL="342900" indent="-342900" algn="ctr">
              <a:buNone/>
            </a:pPr>
            <a:r>
              <a:rPr lang="ru-RU" dirty="0">
                <a:solidFill>
                  <a:schemeClr val="tx1"/>
                </a:solidFill>
                <a:latin typeface="Times New Roman" pitchFamily="18" charset="0"/>
                <a:cs typeface="Times New Roman" pitchFamily="18" charset="0"/>
              </a:rPr>
              <a:t>Планетарий</a:t>
            </a:r>
          </a:p>
          <a:p>
            <a:pPr marL="342900" indent="-342900" algn="ctr">
              <a:buNone/>
            </a:pPr>
            <a:r>
              <a:rPr lang="ru-RU" dirty="0">
                <a:solidFill>
                  <a:schemeClr val="tx1"/>
                </a:solidFill>
                <a:latin typeface="Times New Roman" pitchFamily="18" charset="0"/>
                <a:cs typeface="Times New Roman" pitchFamily="18" charset="0"/>
              </a:rPr>
              <a:t>«Путешествие в космос»;</a:t>
            </a:r>
          </a:p>
          <a:p>
            <a:pPr marL="342900" indent="-342900" algn="ctr">
              <a:buNone/>
            </a:pPr>
            <a:r>
              <a:rPr lang="ru-RU" dirty="0">
                <a:solidFill>
                  <a:schemeClr val="tx1"/>
                </a:solidFill>
                <a:latin typeface="Times New Roman" pitchFamily="18" charset="0"/>
                <a:cs typeface="Times New Roman" pitchFamily="18" charset="0"/>
              </a:rPr>
              <a:t>Творческая мастерская «Радуга»;</a:t>
            </a:r>
            <a:br>
              <a:rPr lang="ru-RU" dirty="0">
                <a:solidFill>
                  <a:schemeClr val="tx1"/>
                </a:solidFill>
                <a:latin typeface="Times New Roman" pitchFamily="18" charset="0"/>
                <a:cs typeface="Times New Roman" pitchFamily="18" charset="0"/>
              </a:rPr>
            </a:br>
            <a:r>
              <a:rPr lang="ru-RU" dirty="0">
                <a:solidFill>
                  <a:schemeClr val="tx1"/>
                </a:solidFill>
                <a:latin typeface="Times New Roman" pitchFamily="18" charset="0"/>
                <a:cs typeface="Times New Roman" pitchFamily="18" charset="0"/>
              </a:rPr>
              <a:t>.Центр музыки«Веселые нотки».</a:t>
            </a:r>
          </a:p>
          <a:p>
            <a:pPr marL="342900" indent="-342900" algn="ctr">
              <a:buNone/>
            </a:pPr>
            <a:endParaRPr lang="ru-RU" dirty="0"/>
          </a:p>
        </p:txBody>
      </p:sp>
      <p:sp>
        <p:nvSpPr>
          <p:cNvPr id="21" name="Овал 20"/>
          <p:cNvSpPr/>
          <p:nvPr/>
        </p:nvSpPr>
        <p:spPr>
          <a:xfrm>
            <a:off x="4617005" y="3834045"/>
            <a:ext cx="4031940" cy="302395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i="1" dirty="0">
              <a:latin typeface="Times New Roman" pitchFamily="18" charset="0"/>
              <a:cs typeface="Times New Roman" pitchFamily="18" charset="0"/>
            </a:endParaRPr>
          </a:p>
          <a:p>
            <a:pPr algn="ctr"/>
            <a:endParaRPr lang="ru-RU" sz="2000" i="1" dirty="0">
              <a:latin typeface="Times New Roman" pitchFamily="18" charset="0"/>
              <a:cs typeface="Times New Roman" pitchFamily="18" charset="0"/>
            </a:endParaRPr>
          </a:p>
          <a:p>
            <a:pPr algn="ctr"/>
            <a:r>
              <a:rPr lang="ru-RU" sz="2000" dirty="0" err="1">
                <a:solidFill>
                  <a:schemeClr val="tx1"/>
                </a:solidFill>
                <a:latin typeface="Times New Roman" pitchFamily="18" charset="0"/>
                <a:cs typeface="Times New Roman" pitchFamily="18" charset="0"/>
              </a:rPr>
              <a:t>Социально-коммуникотивное</a:t>
            </a:r>
            <a:r>
              <a:rPr lang="ru-RU" sz="2000" dirty="0">
                <a:solidFill>
                  <a:schemeClr val="tx1"/>
                </a:solidFill>
                <a:latin typeface="Times New Roman" pitchFamily="18" charset="0"/>
                <a:cs typeface="Times New Roman" pitchFamily="18" charset="0"/>
              </a:rPr>
              <a:t> развитие:</a:t>
            </a:r>
          </a:p>
          <a:p>
            <a:pPr algn="ctr"/>
            <a:r>
              <a:rPr lang="ru-RU" sz="2000" dirty="0">
                <a:solidFill>
                  <a:schemeClr val="tx1"/>
                </a:solidFill>
                <a:latin typeface="Times New Roman" pitchFamily="18" charset="0"/>
                <a:cs typeface="Times New Roman" pitchFamily="18" charset="0"/>
              </a:rPr>
              <a:t>Уголок уединения «Невесомость»;</a:t>
            </a:r>
          </a:p>
          <a:p>
            <a:pPr algn="ctr"/>
            <a:br>
              <a:rPr lang="ru-RU" i="1" dirty="0"/>
            </a:br>
            <a:endParaRPr lang="ru-RU" i="1" dirty="0"/>
          </a:p>
          <a:p>
            <a:pPr algn="ctr"/>
            <a:endParaRPr lang="ru-RU" i="1" dirty="0"/>
          </a:p>
          <a:p>
            <a:pPr algn="ctr"/>
            <a:endParaRPr lang="ru-RU"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818710"/>
          </a:xfrm>
        </p:spPr>
        <p:txBody>
          <a:bodyPr>
            <a:normAutofit/>
          </a:bodyPr>
          <a:lstStyle/>
          <a:p>
            <a:r>
              <a:rPr lang="ru-RU" sz="4400" dirty="0">
                <a:solidFill>
                  <a:schemeClr val="tx1"/>
                </a:solidFill>
                <a:effectLst/>
                <a:latin typeface="Times New Roman" pitchFamily="18" charset="0"/>
                <a:cs typeface="Times New Roman" pitchFamily="18" charset="0"/>
              </a:rPr>
              <a:t>Общие правила для группы:</a:t>
            </a:r>
          </a:p>
        </p:txBody>
      </p:sp>
      <p:pic>
        <p:nvPicPr>
          <p:cNvPr id="46083" name="Picture 3" descr="C:\Users\user_c35a\Desktop\unnamed.jpg"/>
          <p:cNvPicPr>
            <a:picLocks noChangeAspect="1" noChangeArrowheads="1"/>
          </p:cNvPicPr>
          <p:nvPr/>
        </p:nvPicPr>
        <p:blipFill>
          <a:blip r:embed="rId2" cstate="print"/>
          <a:srcRect/>
          <a:stretch>
            <a:fillRect/>
          </a:stretch>
        </p:blipFill>
        <p:spPr bwMode="auto">
          <a:xfrm>
            <a:off x="1286634" y="773705"/>
            <a:ext cx="6075675" cy="608429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98730"/>
            <a:ext cx="8229600" cy="4525963"/>
          </a:xfrm>
        </p:spPr>
        <p:txBody>
          <a:bodyPr/>
          <a:lstStyle/>
          <a:p>
            <a:pPr algn="ctr">
              <a:buNone/>
            </a:pPr>
            <a:r>
              <a:rPr lang="ru-RU" dirty="0"/>
              <a:t>Количество детей - 4 .</a:t>
            </a:r>
          </a:p>
          <a:p>
            <a:pPr>
              <a:buNone/>
            </a:pPr>
            <a:endParaRPr lang="ru-RU" dirty="0"/>
          </a:p>
          <a:p>
            <a:pPr algn="ctr">
              <a:buNone/>
            </a:pPr>
            <a:r>
              <a:rPr lang="ru-RU" dirty="0"/>
              <a:t>   Правила:</a:t>
            </a:r>
          </a:p>
          <a:p>
            <a:pPr marL="0" algn="ctr">
              <a:buNone/>
            </a:pPr>
            <a:r>
              <a:rPr lang="ru-RU" dirty="0"/>
              <a:t>Думай, считай, решай,</a:t>
            </a:r>
          </a:p>
          <a:p>
            <a:pPr marL="0" algn="ctr">
              <a:buNone/>
            </a:pPr>
            <a:r>
              <a:rPr lang="ru-RU" dirty="0"/>
              <a:t>И задачи составляй. </a:t>
            </a:r>
          </a:p>
          <a:p>
            <a:pPr marL="0">
              <a:buNone/>
            </a:pPr>
            <a:endParaRPr lang="ru-RU" dirty="0"/>
          </a:p>
          <a:p>
            <a:pPr>
              <a:buNone/>
            </a:pPr>
            <a:endParaRPr lang="ru-RU" dirty="0"/>
          </a:p>
        </p:txBody>
      </p:sp>
      <p:sp>
        <p:nvSpPr>
          <p:cNvPr id="2" name="Заголовок 1"/>
          <p:cNvSpPr>
            <a:spLocks noGrp="1"/>
          </p:cNvSpPr>
          <p:nvPr>
            <p:ph type="title"/>
          </p:nvPr>
        </p:nvSpPr>
        <p:spPr>
          <a:xfrm>
            <a:off x="0" y="0"/>
            <a:ext cx="8802470" cy="1143000"/>
          </a:xfrm>
        </p:spPr>
        <p:txBody>
          <a:bodyPr>
            <a:normAutofit/>
          </a:bodyPr>
          <a:lstStyle/>
          <a:p>
            <a:r>
              <a:rPr lang="ru-RU" dirty="0">
                <a:solidFill>
                  <a:schemeClr val="tx1"/>
                </a:solidFill>
                <a:effectLst/>
                <a:latin typeface="Times New Roman" pitchFamily="18" charset="0"/>
                <a:cs typeface="Times New Roman" pitchFamily="18" charset="0"/>
              </a:rPr>
              <a:t>Центр математики  «Угадай-ка»:</a:t>
            </a:r>
          </a:p>
        </p:txBody>
      </p:sp>
      <p:pic>
        <p:nvPicPr>
          <p:cNvPr id="36865" name="Picture 1" descr="C:\Users\user_c35a\Desktop\maxresdefault.jpg"/>
          <p:cNvPicPr>
            <a:picLocks noChangeAspect="1" noChangeArrowheads="1"/>
          </p:cNvPicPr>
          <p:nvPr/>
        </p:nvPicPr>
        <p:blipFill>
          <a:blip r:embed="rId2" cstate="print"/>
          <a:srcRect/>
          <a:stretch>
            <a:fillRect/>
          </a:stretch>
        </p:blipFill>
        <p:spPr bwMode="auto">
          <a:xfrm>
            <a:off x="1421651" y="3474005"/>
            <a:ext cx="6300700" cy="33839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23755"/>
            <a:ext cx="8892480" cy="4525963"/>
          </a:xfrm>
        </p:spPr>
        <p:txBody>
          <a:bodyPr>
            <a:normAutofit fontScale="85000" lnSpcReduction="10000"/>
          </a:bodyPr>
          <a:lstStyle/>
          <a:p>
            <a:pPr marL="0">
              <a:buNone/>
            </a:pPr>
            <a:r>
              <a:rPr lang="ru-RU" sz="3200" u="sng" dirty="0">
                <a:latin typeface="Times New Roman" pitchFamily="18" charset="0"/>
                <a:cs typeface="Times New Roman" pitchFamily="18" charset="0"/>
              </a:rPr>
              <a:t>Оборудования:</a:t>
            </a:r>
          </a:p>
          <a:p>
            <a:pPr marL="0">
              <a:buNone/>
            </a:pPr>
            <a:r>
              <a:rPr lang="ru-RU" sz="3200" dirty="0">
                <a:latin typeface="Times New Roman" pitchFamily="18" charset="0"/>
                <a:cs typeface="Times New Roman" pitchFamily="18" charset="0"/>
              </a:rPr>
              <a:t>Интерактивная доска, магнитофон, стол, полки, шкафы и </a:t>
            </a:r>
            <a:r>
              <a:rPr lang="ru-RU" sz="3200" dirty="0" err="1">
                <a:latin typeface="Times New Roman" pitchFamily="18" charset="0"/>
                <a:cs typeface="Times New Roman" pitchFamily="18" charset="0"/>
              </a:rPr>
              <a:t>тд</a:t>
            </a:r>
            <a:r>
              <a:rPr lang="ru-RU" sz="3200" dirty="0">
                <a:latin typeface="Times New Roman" pitchFamily="18" charset="0"/>
                <a:cs typeface="Times New Roman" pitchFamily="18" charset="0"/>
              </a:rPr>
              <a:t>.</a:t>
            </a:r>
          </a:p>
          <a:p>
            <a:pPr marL="0">
              <a:buNone/>
            </a:pPr>
            <a:r>
              <a:rPr lang="ru-RU" sz="3200" u="sng" dirty="0">
                <a:latin typeface="Times New Roman" pitchFamily="18" charset="0"/>
                <a:cs typeface="Times New Roman" pitchFamily="18" charset="0"/>
              </a:rPr>
              <a:t>Материалы: </a:t>
            </a:r>
          </a:p>
          <a:p>
            <a:pPr marL="0">
              <a:buNone/>
            </a:pPr>
            <a:r>
              <a:rPr lang="ru-RU" sz="3200" dirty="0">
                <a:latin typeface="Times New Roman" pitchFamily="18" charset="0"/>
                <a:cs typeface="Times New Roman" pitchFamily="18" charset="0"/>
              </a:rPr>
              <a:t>картотека, космическое лото, модули планет, счетные палочки, геометрические фигуры, линейки, ребусы ( отгадай , дорисуй , найди отличие ), шарады, головоломки, игры Никитина, блоки </a:t>
            </a:r>
            <a:r>
              <a:rPr lang="ru-RU" sz="3200" dirty="0" err="1">
                <a:latin typeface="Times New Roman" panose="02020603050405020304" pitchFamily="18" charset="0"/>
                <a:cs typeface="Times New Roman" panose="02020603050405020304" pitchFamily="18" charset="0"/>
              </a:rPr>
              <a:t>Дьенеша</a:t>
            </a:r>
            <a:r>
              <a:rPr lang="ru-RU" sz="3200" dirty="0">
                <a:latin typeface="Times New Roman" panose="02020603050405020304" pitchFamily="18" charset="0"/>
                <a:cs typeface="Times New Roman" panose="02020603050405020304" pitchFamily="18" charset="0"/>
              </a:rPr>
              <a:t>, палочки </a:t>
            </a:r>
            <a:r>
              <a:rPr lang="ru-RU" sz="3200" dirty="0" err="1">
                <a:latin typeface="Times New Roman" panose="02020603050405020304" pitchFamily="18" charset="0"/>
                <a:cs typeface="Times New Roman" panose="02020603050405020304" pitchFamily="18" charset="0"/>
              </a:rPr>
              <a:t>Кюизенера</a:t>
            </a:r>
            <a:r>
              <a:rPr lang="ru-RU" sz="3200" dirty="0">
                <a:latin typeface="Times New Roman" panose="02020603050405020304" pitchFamily="18" charset="0"/>
                <a:cs typeface="Times New Roman" panose="02020603050405020304" pitchFamily="18" charset="0"/>
              </a:rPr>
              <a:t>, игры </a:t>
            </a:r>
            <a:r>
              <a:rPr lang="ru-RU" sz="3200" dirty="0" err="1">
                <a:latin typeface="Times New Roman" panose="02020603050405020304" pitchFamily="18" charset="0"/>
                <a:cs typeface="Times New Roman" panose="02020603050405020304" pitchFamily="18" charset="0"/>
              </a:rPr>
              <a:t>Воскобовича</a:t>
            </a:r>
            <a:r>
              <a:rPr lang="ru-RU" sz="3200" dirty="0">
                <a:latin typeface="Times New Roman" panose="02020603050405020304" pitchFamily="18" charset="0"/>
                <a:cs typeface="Times New Roman" panose="02020603050405020304" pitchFamily="18" charset="0"/>
              </a:rPr>
              <a:t> и др. в соответствии с возрастными задачами, часы-конструктор, весы, календарь, </a:t>
            </a:r>
            <a:r>
              <a:rPr lang="ru-RU" sz="3200" dirty="0" err="1">
                <a:latin typeface="Times New Roman" panose="02020603050405020304" pitchFamily="18" charset="0"/>
                <a:cs typeface="Times New Roman" panose="02020603050405020304" pitchFamily="18" charset="0"/>
              </a:rPr>
              <a:t>логокуб</a:t>
            </a:r>
            <a:r>
              <a:rPr lang="ru-RU"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змейка, буквенный конструктор.</a:t>
            </a:r>
          </a:p>
          <a:p>
            <a:pPr>
              <a:buNone/>
            </a:pPr>
            <a:endParaRPr lang="ru-RU" dirty="0"/>
          </a:p>
        </p:txBody>
      </p:sp>
      <p:sp>
        <p:nvSpPr>
          <p:cNvPr id="2" name="Заголовок 1"/>
          <p:cNvSpPr>
            <a:spLocks noGrp="1"/>
          </p:cNvSpPr>
          <p:nvPr>
            <p:ph type="title"/>
          </p:nvPr>
        </p:nvSpPr>
        <p:spPr>
          <a:xfrm>
            <a:off x="0" y="0"/>
            <a:ext cx="8802470" cy="1143000"/>
          </a:xfrm>
        </p:spPr>
        <p:txBody>
          <a:bodyPr>
            <a:normAutofit/>
          </a:bodyPr>
          <a:lstStyle/>
          <a:p>
            <a:r>
              <a:rPr lang="ru-RU" sz="4400" dirty="0">
                <a:solidFill>
                  <a:schemeClr val="tx1"/>
                </a:solidFill>
                <a:effectLst/>
                <a:latin typeface="Times New Roman" pitchFamily="18" charset="0"/>
                <a:cs typeface="Times New Roman" pitchFamily="18" charset="0"/>
              </a:rPr>
              <a:t>Оснащение центра: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dirty="0">
                <a:solidFill>
                  <a:schemeClr val="tx1"/>
                </a:solidFill>
                <a:effectLst/>
                <a:latin typeface="Times New Roman" pitchFamily="18" charset="0"/>
                <a:cs typeface="Times New Roman" pitchFamily="18" charset="0"/>
              </a:rPr>
              <a:t>Центр развития речи «Грамотей»</a:t>
            </a:r>
          </a:p>
        </p:txBody>
      </p:sp>
      <p:pic>
        <p:nvPicPr>
          <p:cNvPr id="5" name="Рисунок 4" descr="0006-004-Osnovnye-teoreticheskie-fakty.jpg"/>
          <p:cNvPicPr>
            <a:picLocks noChangeAspect="1"/>
          </p:cNvPicPr>
          <p:nvPr/>
        </p:nvPicPr>
        <p:blipFill>
          <a:blip r:embed="rId2" cstate="print"/>
          <a:stretch>
            <a:fillRect/>
          </a:stretch>
        </p:blipFill>
        <p:spPr>
          <a:xfrm>
            <a:off x="1376645" y="3158970"/>
            <a:ext cx="5985665" cy="3699030"/>
          </a:xfrm>
          <a:prstGeom prst="rect">
            <a:avLst/>
          </a:prstGeom>
        </p:spPr>
      </p:pic>
      <p:sp>
        <p:nvSpPr>
          <p:cNvPr id="7" name="Содержимое 2"/>
          <p:cNvSpPr>
            <a:spLocks noGrp="1"/>
          </p:cNvSpPr>
          <p:nvPr>
            <p:ph idx="1"/>
          </p:nvPr>
        </p:nvSpPr>
        <p:spPr>
          <a:xfrm>
            <a:off x="341530" y="1043735"/>
            <a:ext cx="8229600" cy="4525963"/>
          </a:xfrm>
        </p:spPr>
        <p:txBody>
          <a:bodyPr/>
          <a:lstStyle/>
          <a:p>
            <a:pPr marL="0" algn="ctr">
              <a:buNone/>
            </a:pPr>
            <a:r>
              <a:rPr lang="ru-RU" dirty="0">
                <a:latin typeface="Times New Roman" pitchFamily="18" charset="0"/>
                <a:cs typeface="Times New Roman" pitchFamily="18" charset="0"/>
              </a:rPr>
              <a:t>Количество детей в центре - 2.</a:t>
            </a:r>
          </a:p>
          <a:p>
            <a:pPr algn="ctr">
              <a:buNone/>
            </a:pPr>
            <a:endParaRPr lang="ru-RU" dirty="0">
              <a:latin typeface="Times New Roman" pitchFamily="18" charset="0"/>
              <a:cs typeface="Times New Roman" pitchFamily="18" charset="0"/>
            </a:endParaRPr>
          </a:p>
          <a:p>
            <a:pPr marL="0" algn="ctr">
              <a:buNone/>
            </a:pPr>
            <a:r>
              <a:rPr lang="ru-RU" dirty="0">
                <a:latin typeface="Times New Roman" pitchFamily="18" charset="0"/>
                <a:cs typeface="Times New Roman" pitchFamily="18" charset="0"/>
              </a:rPr>
              <a:t>Правила: </a:t>
            </a:r>
          </a:p>
          <a:p>
            <a:pPr marL="0" algn="ctr">
              <a:buNone/>
            </a:pPr>
            <a:r>
              <a:rPr lang="ru-RU" dirty="0">
                <a:latin typeface="Times New Roman" pitchFamily="18" charset="0"/>
                <a:cs typeface="Times New Roman" pitchFamily="18" charset="0"/>
              </a:rPr>
              <a:t>Книжки читай, рассказы составляй, </a:t>
            </a:r>
          </a:p>
          <a:p>
            <a:pPr marL="0" algn="ctr">
              <a:buNone/>
            </a:pPr>
            <a:r>
              <a:rPr lang="ru-RU" dirty="0">
                <a:latin typeface="Times New Roman" pitchFamily="18" charset="0"/>
                <a:cs typeface="Times New Roman" pitchFamily="18" charset="0"/>
              </a:rPr>
              <a:t>Новые знания приобретай.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1423</TotalTime>
  <Words>1578</Words>
  <Application>Microsoft Office PowerPoint</Application>
  <PresentationFormat>Экран (4:3)</PresentationFormat>
  <Paragraphs>159</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Lucida Sans Unicode</vt:lpstr>
      <vt:lpstr>Times New Roman</vt:lpstr>
      <vt:lpstr>Verdana</vt:lpstr>
      <vt:lpstr>Wingdings 2</vt:lpstr>
      <vt:lpstr>Wingdings 3</vt:lpstr>
      <vt:lpstr>Открытая</vt:lpstr>
      <vt:lpstr>Проект развивающей предметно-пространственной среды в подготовительной группе.  Тема: «Загадочный космос». </vt:lpstr>
      <vt:lpstr>Актуальность:</vt:lpstr>
      <vt:lpstr>Цель: </vt:lpstr>
      <vt:lpstr>Задачи:</vt:lpstr>
      <vt:lpstr>Презентация PowerPoint</vt:lpstr>
      <vt:lpstr>Общие правила для группы:</vt:lpstr>
      <vt:lpstr>Центр математики  «Угадай-ка»:</vt:lpstr>
      <vt:lpstr>Оснащение центра: </vt:lpstr>
      <vt:lpstr>Центр развития речи «Грамотей»</vt:lpstr>
      <vt:lpstr>Оснащение центра: </vt:lpstr>
      <vt:lpstr>Центр науки «Почемучки»:</vt:lpstr>
      <vt:lpstr>Оснащение центра:</vt:lpstr>
      <vt:lpstr>Творческая мастерская «Радуга»:</vt:lpstr>
      <vt:lpstr>Оснащение центра:</vt:lpstr>
      <vt:lpstr>Физкультурно-оздоровительный центр: «Здоровячок» </vt:lpstr>
      <vt:lpstr>Оснащение центра:</vt:lpstr>
      <vt:lpstr>Строительно-конструктивный центр «Самоделкин»</vt:lpstr>
      <vt:lpstr>Оснащение центра:</vt:lpstr>
      <vt:lpstr>Центр музыки«Веселые нотки»:</vt:lpstr>
      <vt:lpstr>Оснащение центра:</vt:lpstr>
      <vt:lpstr>Студия театра «В гостях у сказки»: </vt:lpstr>
      <vt:lpstr>Оснащение центра:</vt:lpstr>
      <vt:lpstr>Планетарий «Путешествие в космос»: </vt:lpstr>
      <vt:lpstr>Оснащение центра:</vt:lpstr>
      <vt:lpstr>Уголок уединения «Невесомость»: </vt:lpstr>
      <vt:lpstr>Оснащение центра: </vt:lpstr>
      <vt:lpstr>Итоговое мероприятие по теме:                      « Космос »</vt:lpstr>
      <vt:lpstr>Макросреда: </vt:lpstr>
      <vt:lpstr>Дизайн группы:</vt:lpstr>
      <vt:lpstr>Схема группы: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развивающей предметно-пространственной среды в старшей группе.</dc:title>
  <dc:creator>admin</dc:creator>
  <cp:lastModifiedBy>Vera</cp:lastModifiedBy>
  <cp:revision>132</cp:revision>
  <dcterms:created xsi:type="dcterms:W3CDTF">2014-10-14T06:02:08Z</dcterms:created>
  <dcterms:modified xsi:type="dcterms:W3CDTF">2024-07-04T07:17:39Z</dcterms:modified>
</cp:coreProperties>
</file>