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59" r:id="rId3"/>
    <p:sldId id="290" r:id="rId4"/>
    <p:sldId id="257" r:id="rId5"/>
    <p:sldId id="260" r:id="rId6"/>
    <p:sldId id="286" r:id="rId7"/>
    <p:sldId id="263" r:id="rId8"/>
    <p:sldId id="280" r:id="rId9"/>
    <p:sldId id="264" r:id="rId10"/>
    <p:sldId id="288" r:id="rId11"/>
    <p:sldId id="266" r:id="rId12"/>
    <p:sldId id="269" r:id="rId13"/>
    <p:sldId id="271" r:id="rId14"/>
    <p:sldId id="270" r:id="rId15"/>
    <p:sldId id="281" r:id="rId16"/>
    <p:sldId id="273" r:id="rId17"/>
    <p:sldId id="285" r:id="rId18"/>
    <p:sldId id="289" r:id="rId19"/>
    <p:sldId id="274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0D"/>
    <a:srgbClr val="990000"/>
    <a:srgbClr val="99CCFF"/>
    <a:srgbClr val="6726E8"/>
    <a:srgbClr val="10F09B"/>
    <a:srgbClr val="4FCAE3"/>
    <a:srgbClr val="000000"/>
    <a:srgbClr val="FF9900"/>
    <a:srgbClr val="FF00FF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109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828614638413553E-2"/>
          <c:y val="1.6492742125874902E-2"/>
          <c:w val="0.77959782246417064"/>
          <c:h val="0.913250741237084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390-424E-A2A0-DFC646C9328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390-424E-A2A0-DFC646C9328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390-424E-A2A0-DFC646C9328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390-424E-A2A0-DFC646C93282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44%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38%</a:t>
                    </a:r>
                  </a:p>
                </c:rich>
              </c:tx>
              <c:dLblPos val="ctr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1568013964414335E-2"/>
                  <c:y val="0.17289810680757697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layout/>
                </c:ext>
              </c:extLst>
            </c:dLbl>
            <c:dLbl>
              <c:idx val="3"/>
              <c:layout>
                <c:manualLayout>
                  <c:x val="5.1513045097091315E-2"/>
                  <c:y val="4.774013824852792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от имени</c:v>
                </c:pt>
                <c:pt idx="1">
                  <c:v>от прозвища</c:v>
                </c:pt>
                <c:pt idx="2">
                  <c:v>от отчества</c:v>
                </c:pt>
                <c:pt idx="3">
                  <c:v>от животного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11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390-424E-A2A0-DFC646C93282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551280588443128"/>
          <c:y val="0.23362551730363293"/>
          <c:w val="0.21495371885606307"/>
          <c:h val="0.37291429424508388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57613268195425738"/>
          <c:y val="1.46974410250712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1.4595600488834565E-2"/>
          <c:w val="0.82860567038942978"/>
          <c:h val="0.89851085569616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имена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CF4-4D6B-B186-CAEB925E6B3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CF4-4D6B-B186-CAEB925E6B3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34-416F-BB4D-03E6002167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CF4-4D6B-B186-CAEB925E6B3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CF4-4D6B-B186-CAEB925E6B3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CF4-4D6B-B186-CAEB925E6B3E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др.славянское</c:v>
                </c:pt>
                <c:pt idx="1">
                  <c:v>еврейское</c:v>
                </c:pt>
                <c:pt idx="2">
                  <c:v>др.греческое</c:v>
                </c:pt>
                <c:pt idx="3">
                  <c:v>германское</c:v>
                </c:pt>
                <c:pt idx="4">
                  <c:v>др.римское</c:v>
                </c:pt>
                <c:pt idx="5">
                  <c:v>латинское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</c:v>
                </c:pt>
                <c:pt idx="1">
                  <c:v>4</c:v>
                </c:pt>
                <c:pt idx="2">
                  <c:v>46</c:v>
                </c:pt>
                <c:pt idx="3">
                  <c:v>4</c:v>
                </c:pt>
                <c:pt idx="4">
                  <c:v>4</c:v>
                </c:pt>
                <c:pt idx="5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534-416F-BB4D-03E6002167AF}"/>
            </c:ext>
          </c:extLst>
        </c:ser>
        <c:dLbls>
          <c:dLblPos val="ctr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573860161683737"/>
          <c:y val="0.15187645045612219"/>
          <c:w val="0.23929598412989148"/>
          <c:h val="0.73727726240294278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Данные опроса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CC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713-42FF-8E6F-034BF79723EB}"/>
              </c:ext>
            </c:extLst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713-42FF-8E6F-034BF79723EB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54%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713-42FF-8E6F-034BF79723E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46%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713-42FF-8E6F-034BF79723E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54</c:v>
                </c:pt>
                <c:pt idx="1">
                  <c:v>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713-42FF-8E6F-034BF79723E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Данные опроса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00CC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117-43AB-B77F-07B67F33C258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117-43AB-B77F-07B67F33C258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71</c:v>
                </c:pt>
                <c:pt idx="1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117-43AB-B77F-07B67F33C25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Данные опроса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c:spPr>
          <c:explosion val="25"/>
          <c:dPt>
            <c:idx val="0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8EF-4982-A65E-6F4B30CF9BCF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EF-4982-A65E-6F4B30CF9BCF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C7F3C322-FFEF-4354-915A-0F9CE02BB0F4}" type="PERCENTAGE">
                      <a:rPr lang="en-US" smtClean="0"/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8EF-4982-A65E-6F4B30CF9BCF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65%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8EF-4982-A65E-6F4B30CF9BC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8EF-4982-A65E-6F4B30CF9BC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154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831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698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910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530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3126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683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807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84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858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490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66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284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347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959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804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591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78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3501008"/>
            <a:ext cx="5688632" cy="1440160"/>
          </a:xfrm>
          <a:noFill/>
        </p:spPr>
        <p:txBody>
          <a:bodyPr>
            <a:normAutofit fontScale="47500" lnSpcReduction="20000"/>
          </a:bodyPr>
          <a:lstStyle/>
          <a:p>
            <a:pPr algn="r"/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Работу выполнил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r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Фролаков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Андрей Евгеньевич</a:t>
            </a:r>
          </a:p>
          <a:p>
            <a:pPr algn="r"/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</a:t>
            </a:r>
            <a:endParaRPr lang="en-US" sz="2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Л.Н.Елистратова, </a:t>
            </a:r>
          </a:p>
          <a:p>
            <a:pPr algn="r"/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endParaRPr lang="ru-RU" sz="2500" dirty="0">
              <a:solidFill>
                <a:schemeClr val="tx1"/>
              </a:solidFill>
            </a:endParaRPr>
          </a:p>
          <a:p>
            <a:endParaRPr lang="ru-RU" sz="2500" dirty="0"/>
          </a:p>
        </p:txBody>
      </p:sp>
      <p:pic>
        <p:nvPicPr>
          <p:cNvPr id="4" name="Содержимое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191" y="8003"/>
            <a:ext cx="1944756" cy="28083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053385"/>
            <a:ext cx="5616624" cy="9954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3" y="3717032"/>
            <a:ext cx="2259587" cy="314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5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15337"/>
            <a:ext cx="7344816" cy="130386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Segoe Script" panose="030B0504020000000003" pitchFamily="66" charset="0"/>
              </a:rPr>
              <a:t>Самые популярные имена </a:t>
            </a:r>
            <a:br>
              <a:rPr lang="ru-RU" b="1" i="1" dirty="0" smtClean="0">
                <a:solidFill>
                  <a:schemeClr val="tx1"/>
                </a:solidFill>
                <a:latin typeface="Segoe Script" panose="030B0504020000000003" pitchFamily="66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Segoe Script" panose="030B0504020000000003" pitchFamily="66" charset="0"/>
              </a:rPr>
              <a:t>женские            мужские </a:t>
            </a:r>
            <a:endParaRPr lang="ru-RU" b="1" i="1" dirty="0">
              <a:solidFill>
                <a:schemeClr val="tx1"/>
              </a:solidFill>
              <a:latin typeface="Segoe Script" panose="030B0504020000000003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2420888"/>
            <a:ext cx="3528392" cy="388843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София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Анна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Мария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Ева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Виктория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Полина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Алиса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Варвара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Василиса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Александра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152" y="2420888"/>
            <a:ext cx="3337560" cy="374441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Михаил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Александр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Артём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Марк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Лев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Иван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Матвей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Даниил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Дмитрий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Максим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89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845" y="548680"/>
            <a:ext cx="6891755" cy="9361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Segoe Script" panose="030B0504020000000003" pitchFamily="66" charset="0"/>
              </a:rPr>
              <a:t>Результат исследования имен</a:t>
            </a:r>
            <a:endParaRPr lang="ru-RU" dirty="0">
              <a:latin typeface="Segoe Script" panose="030B0504020000000003" pitchFamily="66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235869"/>
              </p:ext>
            </p:extLst>
          </p:nvPr>
        </p:nvGraphicFramePr>
        <p:xfrm>
          <a:off x="395536" y="1556792"/>
          <a:ext cx="7992888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905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338" y="836713"/>
            <a:ext cx="6799262" cy="1654076"/>
          </a:xfrm>
        </p:spPr>
        <p:txBody>
          <a:bodyPr>
            <a:normAutofit/>
          </a:bodyPr>
          <a:lstStyle/>
          <a:p>
            <a:r>
              <a:rPr lang="ru-RU" sz="2700" dirty="0" smtClean="0">
                <a:latin typeface="Segoe Script" panose="020B0504020000000003" pitchFamily="34" charset="0"/>
              </a:rPr>
              <a:t>Знаешь </a:t>
            </a:r>
            <a:r>
              <a:rPr lang="ru-RU" sz="2700" dirty="0">
                <a:latin typeface="Segoe Script" panose="020B0504020000000003" pitchFamily="34" charset="0"/>
              </a:rPr>
              <a:t>ли </a:t>
            </a:r>
            <a:r>
              <a:rPr lang="ru-RU" sz="2700" dirty="0" smtClean="0">
                <a:latin typeface="Segoe Script" panose="020B0504020000000003" pitchFamily="34" charset="0"/>
              </a:rPr>
              <a:t>ты историю происхождения и значение своей </a:t>
            </a:r>
            <a:r>
              <a:rPr lang="ru-RU" sz="2400" dirty="0" smtClean="0">
                <a:latin typeface="Segoe Script" panose="020B0504020000000003" pitchFamily="34" charset="0"/>
              </a:rPr>
              <a:t>фамилии?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3215390"/>
              </p:ext>
            </p:extLst>
          </p:nvPr>
        </p:nvGraphicFramePr>
        <p:xfrm>
          <a:off x="1979712" y="2780928"/>
          <a:ext cx="5256584" cy="3154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394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Segoe Script" panose="020B0504020000000003" pitchFamily="34" charset="0"/>
              </a:rPr>
              <a:t>Знаешь </a:t>
            </a:r>
            <a:r>
              <a:rPr lang="ru-RU" sz="2400" dirty="0">
                <a:latin typeface="Segoe Script" panose="020B0504020000000003" pitchFamily="34" charset="0"/>
              </a:rPr>
              <a:t>ли </a:t>
            </a:r>
            <a:r>
              <a:rPr lang="ru-RU" sz="2400" dirty="0" smtClean="0">
                <a:latin typeface="Segoe Script" panose="020B0504020000000003" pitchFamily="34" charset="0"/>
              </a:rPr>
              <a:t>ты историю происхождения и значение своего имени?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9542871"/>
              </p:ext>
            </p:extLst>
          </p:nvPr>
        </p:nvGraphicFramePr>
        <p:xfrm>
          <a:off x="1619672" y="2636912"/>
          <a:ext cx="6048672" cy="3298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968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700" b="1" dirty="0">
                <a:latin typeface="Segoe Script" panose="020B0504020000000003" pitchFamily="34" charset="0"/>
              </a:rPr>
              <a:t>Интересуетесь ли вы ономастикой – наукой о происхождении имён собственных?</a:t>
            </a:r>
            <a:endParaRPr lang="ru-RU" sz="27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1647578"/>
              </p:ext>
            </p:extLst>
          </p:nvPr>
        </p:nvGraphicFramePr>
        <p:xfrm>
          <a:off x="1176338" y="2490788"/>
          <a:ext cx="6799262" cy="3444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8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Segoe Script" panose="020B0504020000000003" pitchFamily="34" charset="0"/>
              </a:rPr>
              <a:t>Самые популярные имена.</a:t>
            </a:r>
            <a:endParaRPr lang="ru-RU" b="1" dirty="0">
              <a:latin typeface="Segoe Script" panose="020B05040200000000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76872"/>
            <a:ext cx="7704856" cy="410445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Артем</a:t>
            </a:r>
            <a:r>
              <a:rPr lang="ru-RU" dirty="0"/>
              <a:t> </a:t>
            </a:r>
            <a:r>
              <a:rPr lang="ru-RU" dirty="0" smtClean="0"/>
              <a:t>– возникло </a:t>
            </a:r>
            <a:r>
              <a:rPr lang="ru-RU" dirty="0"/>
              <a:t>как разговорная форма имени Артемий. Оно связано с именем богини </a:t>
            </a:r>
            <a:r>
              <a:rPr lang="ru-RU" dirty="0" smtClean="0"/>
              <a:t>Артемиды.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Максим </a:t>
            </a:r>
            <a:r>
              <a:rPr lang="ru-RU" dirty="0"/>
              <a:t>– </a:t>
            </a:r>
            <a:r>
              <a:rPr lang="ru-RU" dirty="0" smtClean="0"/>
              <a:t>от </a:t>
            </a:r>
            <a:r>
              <a:rPr lang="ru-RU" dirty="0"/>
              <a:t>лат. </a:t>
            </a:r>
            <a:r>
              <a:rPr lang="ru-RU" dirty="0" err="1"/>
              <a:t>maximus</a:t>
            </a:r>
            <a:r>
              <a:rPr lang="ru-RU" dirty="0"/>
              <a:t> — самый большой, </a:t>
            </a:r>
            <a:r>
              <a:rPr lang="ru-RU" dirty="0" smtClean="0"/>
              <a:t>величайший.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Анастасия</a:t>
            </a:r>
            <a:r>
              <a:rPr lang="ru-RU" dirty="0" smtClean="0"/>
              <a:t>- женская </a:t>
            </a:r>
            <a:r>
              <a:rPr lang="ru-RU" dirty="0"/>
              <a:t>форма мужского имени Анастасий (</a:t>
            </a:r>
            <a:r>
              <a:rPr lang="ru-RU" dirty="0" err="1"/>
              <a:t>Анастас</a:t>
            </a:r>
            <a:r>
              <a:rPr lang="ru-RU" dirty="0"/>
              <a:t>), «возвращение к жизни, воскресение, возрождение» («возвращённая к жизни»).</a:t>
            </a:r>
            <a:endParaRPr lang="ru-RU" dirty="0" smtClean="0"/>
          </a:p>
          <a:p>
            <a:pPr marL="0" lv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Полина</a:t>
            </a:r>
            <a:r>
              <a:rPr lang="ru-RU" dirty="0" smtClean="0"/>
              <a:t> </a:t>
            </a:r>
            <a:r>
              <a:rPr lang="ru-RU" dirty="0"/>
              <a:t>- производное от мужского имени Поль (</a:t>
            </a:r>
            <a:r>
              <a:rPr lang="ru-RU" dirty="0" err="1"/>
              <a:t>Paul</a:t>
            </a:r>
            <a:r>
              <a:rPr lang="ru-RU" dirty="0"/>
              <a:t>); таким образом происходит от латинского </a:t>
            </a:r>
            <a:r>
              <a:rPr lang="ru-RU" dirty="0" err="1"/>
              <a:t>paulus</a:t>
            </a:r>
            <a:r>
              <a:rPr lang="ru-RU" dirty="0"/>
              <a:t> («маленький», «малыш»). </a:t>
            </a:r>
          </a:p>
        </p:txBody>
      </p:sp>
    </p:spTree>
    <p:extLst>
      <p:ext uri="{BB962C8B-B14F-4D97-AF65-F5344CB8AC3E}">
        <p14:creationId xmlns:p14="http://schemas.microsoft.com/office/powerpoint/2010/main" val="24659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68863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200" b="1" dirty="0">
                <a:latin typeface="Segoe Script" panose="020B0504020000000003" pitchFamily="34" charset="0"/>
              </a:rPr>
              <a:t>Происхождение редких имён</a:t>
            </a:r>
            <a:endParaRPr lang="ru-RU" sz="4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Дарина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-происходит </a:t>
            </a:r>
            <a:r>
              <a:rPr lang="ru-RU" dirty="0"/>
              <a:t>от латинского «</a:t>
            </a:r>
            <a:r>
              <a:rPr lang="ru-RU" dirty="0" err="1"/>
              <a:t>Dominicus</a:t>
            </a:r>
            <a:r>
              <a:rPr lang="ru-RU" dirty="0"/>
              <a:t>» в значении господский. «</a:t>
            </a:r>
            <a:r>
              <a:rPr lang="ru-RU" dirty="0" err="1"/>
              <a:t>Dominicus</a:t>
            </a:r>
            <a:r>
              <a:rPr lang="ru-RU" dirty="0"/>
              <a:t>» производят от фразы «</a:t>
            </a:r>
            <a:r>
              <a:rPr lang="ru-RU" dirty="0" err="1"/>
              <a:t>dies</a:t>
            </a:r>
            <a:r>
              <a:rPr lang="ru-RU" dirty="0"/>
              <a:t> </a:t>
            </a:r>
            <a:r>
              <a:rPr lang="ru-RU" dirty="0" err="1"/>
              <a:t>dominicus</a:t>
            </a:r>
            <a:r>
              <a:rPr lang="ru-RU" dirty="0"/>
              <a:t>» в значении день божий обозначающей воскресенье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Аделина</a:t>
            </a:r>
            <a:r>
              <a:rPr lang="ru-RU" dirty="0" smtClean="0"/>
              <a:t> -имя </a:t>
            </a:r>
            <a:r>
              <a:rPr lang="ru-RU" dirty="0"/>
              <a:t>возводится к древневерхненемецкому слову «</a:t>
            </a:r>
            <a:r>
              <a:rPr lang="ru-RU" dirty="0" err="1"/>
              <a:t>adal</a:t>
            </a:r>
            <a:r>
              <a:rPr lang="ru-RU" dirty="0"/>
              <a:t>» в значении </a:t>
            </a:r>
            <a:r>
              <a:rPr lang="ru-RU" dirty="0" smtClean="0"/>
              <a:t>благородный.</a:t>
            </a:r>
          </a:p>
          <a:p>
            <a:r>
              <a:rPr lang="ru-RU" b="1" dirty="0">
                <a:solidFill>
                  <a:srgbClr val="FF0000"/>
                </a:solidFill>
              </a:rPr>
              <a:t>Алекса</a:t>
            </a:r>
            <a:r>
              <a:rPr lang="ru-RU" dirty="0"/>
              <a:t> - производная форма от греческого имени Александра значение имени - "защитница мужчин/человечества".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96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32762"/>
            <a:ext cx="8219256" cy="54325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200" b="1" dirty="0">
                <a:latin typeface="Segoe Script" panose="020B0504020000000003" pitchFamily="34" charset="0"/>
              </a:rPr>
              <a:t>Происхождение редких </a:t>
            </a:r>
            <a:r>
              <a:rPr lang="ru-RU" sz="4200" b="1" dirty="0" smtClean="0">
                <a:latin typeface="Segoe Script" panose="020B0504020000000003" pitchFamily="34" charset="0"/>
              </a:rPr>
              <a:t>фамилий</a:t>
            </a:r>
            <a:endParaRPr lang="ru-RU" sz="4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/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Любкевич</a:t>
            </a:r>
            <a:r>
              <a:rPr lang="ru-RU" sz="2000" dirty="0" smtClean="0"/>
              <a:t> </a:t>
            </a:r>
            <a:r>
              <a:rPr lang="ru-RU" sz="2000" dirty="0"/>
              <a:t>- белорусская, реже русская фамильная модель от отчеств, образованных из имён, прозвищ в полной либо уменьшительной конфигурациях. </a:t>
            </a:r>
            <a:endParaRPr lang="ru-RU" sz="2000" dirty="0" smtClean="0"/>
          </a:p>
          <a:p>
            <a:r>
              <a:rPr lang="ru-RU" sz="2000" b="1" dirty="0" err="1" smtClean="0">
                <a:solidFill>
                  <a:srgbClr val="FF0000"/>
                </a:solidFill>
              </a:rPr>
              <a:t>Онькина</a:t>
            </a:r>
            <a:r>
              <a:rPr lang="ru-RU" sz="2000" dirty="0"/>
              <a:t> - женская русская, белорусская, татарская, мордовская или еврейская фамилия. в основном образованы от прозвищ, иностранных фамилий, топонимов заканчивающихся на -а/-я</a:t>
            </a:r>
            <a:r>
              <a:rPr lang="ru-RU" sz="2000" dirty="0" smtClean="0"/>
              <a:t>.</a:t>
            </a:r>
          </a:p>
          <a:p>
            <a:r>
              <a:rPr lang="ru-RU" sz="2000" b="1" dirty="0" err="1" smtClean="0">
                <a:solidFill>
                  <a:srgbClr val="FF0000"/>
                </a:solidFill>
              </a:rPr>
              <a:t>Паркинен</a:t>
            </a:r>
            <a:r>
              <a:rPr lang="ru-RU" sz="2000" dirty="0"/>
              <a:t> </a:t>
            </a:r>
            <a:r>
              <a:rPr lang="ru-RU" sz="2000" dirty="0" smtClean="0"/>
              <a:t>- современная </a:t>
            </a:r>
            <a:r>
              <a:rPr lang="ru-RU" sz="2000" dirty="0"/>
              <a:t>русская Фамилия </a:t>
            </a:r>
            <a:r>
              <a:rPr lang="ru-RU" sz="2000" dirty="0" err="1"/>
              <a:t>Паркинен</a:t>
            </a:r>
            <a:r>
              <a:rPr lang="ru-RU" sz="2000" dirty="0"/>
              <a:t> берет свое начало c 1912 г. Аппаратчики производства силикатного клея - это профессия, от которой произошла фамилия в городе </a:t>
            </a:r>
            <a:r>
              <a:rPr lang="ru-RU" sz="2000" dirty="0" smtClean="0"/>
              <a:t>Лахденпохья.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80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488831" cy="52499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Segoe Script" panose="030B0504020000000003" pitchFamily="66" charset="0"/>
              </a:rPr>
              <a:t>Заключение</a:t>
            </a:r>
            <a:r>
              <a:rPr lang="ru-RU" dirty="0" smtClean="0">
                <a:latin typeface="Segoe Script" panose="030B0504020000000003" pitchFamily="66" charset="0"/>
              </a:rPr>
              <a:t/>
            </a:r>
            <a:br>
              <a:rPr lang="ru-RU" dirty="0" smtClean="0">
                <a:latin typeface="Segoe Script" panose="030B0504020000000003" pitchFamily="66" charset="0"/>
              </a:rPr>
            </a:br>
            <a:r>
              <a:rPr lang="ru-RU" dirty="0">
                <a:latin typeface="Segoe Script" panose="030B0504020000000003" pitchFamily="66" charset="0"/>
              </a:rPr>
              <a:t/>
            </a:r>
            <a:br>
              <a:rPr lang="ru-RU" dirty="0">
                <a:latin typeface="Segoe Script" panose="030B0504020000000003" pitchFamily="66" charset="0"/>
              </a:rPr>
            </a:br>
            <a:r>
              <a:rPr lang="ru-RU" dirty="0" smtClean="0">
                <a:latin typeface="Segoe Script" panose="030B0504020000000003" pitchFamily="66" charset="0"/>
              </a:rPr>
              <a:t/>
            </a:r>
            <a:br>
              <a:rPr lang="ru-RU" dirty="0" smtClean="0">
                <a:latin typeface="Segoe Script" panose="030B0504020000000003" pitchFamily="66" charset="0"/>
              </a:rPr>
            </a:br>
            <a:r>
              <a:rPr lang="ru-RU" sz="3600" dirty="0" smtClean="0"/>
              <a:t>Изучение фамилий и имен ценно для каждого из нас – ведь это часть нашего прошлого, </a:t>
            </a:r>
            <a:br>
              <a:rPr lang="ru-RU" sz="3600" dirty="0" smtClean="0"/>
            </a:br>
            <a:r>
              <a:rPr lang="ru-RU" sz="3600" dirty="0" smtClean="0"/>
              <a:t>история наших предков, история нашей семьи.</a:t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Знать свои корни, свою родословную – это святой долг каждого человека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r>
              <a:rPr lang="ru-RU" dirty="0" smtClean="0">
                <a:latin typeface="Segoe Script" panose="030B0504020000000003" pitchFamily="66" charset="0"/>
              </a:rPr>
              <a:t/>
            </a:r>
            <a:br>
              <a:rPr lang="ru-RU" dirty="0" smtClean="0">
                <a:latin typeface="Segoe Script" panose="030B0504020000000003" pitchFamily="66" charset="0"/>
              </a:rPr>
            </a:br>
            <a:endParaRPr lang="ru-RU" dirty="0">
              <a:latin typeface="Segoe Script" panose="030B0504020000000003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99592" y="2348880"/>
            <a:ext cx="7076009" cy="358625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275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Segoe Script" panose="020B0504020000000003" pitchFamily="34" charset="0"/>
              </a:rPr>
              <a:t>Источники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•	Словарь русских фамилий/ Сост. Е. Л. Крушельницкий. – М.: Школа – пресс, 1993. – 224 с.</a:t>
            </a:r>
          </a:p>
          <a:p>
            <a:pPr lvl="0"/>
            <a:r>
              <a:rPr lang="ru-RU" dirty="0"/>
              <a:t>•	Водопьянова Ю. А. Что в имени тебе моём? // Русский язык в школе. — 2006. — № 1.</a:t>
            </a:r>
          </a:p>
          <a:p>
            <a:pPr lvl="0"/>
            <a:r>
              <a:rPr lang="ru-RU" dirty="0"/>
              <a:t>•	Дорофеев Н. А. Это интересно знать // Слово. —2004.</a:t>
            </a:r>
          </a:p>
          <a:p>
            <a:pPr lvl="0"/>
            <a:r>
              <a:rPr lang="ru-RU" dirty="0"/>
              <a:t>•	Ростовцев Н. А. Наши имена. — М. : Просвещение,</a:t>
            </a:r>
          </a:p>
          <a:p>
            <a:pPr lvl="0"/>
            <a:r>
              <a:rPr lang="ru-RU" dirty="0"/>
              <a:t>•	Никонов, В.А. География фамилий/ </a:t>
            </a:r>
            <a:r>
              <a:rPr lang="ru-RU" dirty="0" err="1"/>
              <a:t>В.А.Никонов</a:t>
            </a:r>
            <a:r>
              <a:rPr lang="ru-RU" dirty="0"/>
              <a:t>. – ЛКИ, 2008. – 200с.</a:t>
            </a:r>
          </a:p>
          <a:p>
            <a:pPr lvl="0"/>
            <a:r>
              <a:rPr lang="ru-RU" dirty="0"/>
              <a:t>•	Никонов, В.А. Словарь русских фамилий/ </a:t>
            </a:r>
            <a:r>
              <a:rPr lang="ru-RU" dirty="0" err="1"/>
              <a:t>В.А.Никонов</a:t>
            </a:r>
            <a:r>
              <a:rPr lang="ru-RU" dirty="0"/>
              <a:t>. - М.: Школа-пресс, 1993. – 222с.</a:t>
            </a:r>
          </a:p>
          <a:p>
            <a:pPr lvl="0"/>
            <a:r>
              <a:rPr lang="ru-RU" dirty="0"/>
              <a:t>•	www.wikipedia.org/ru - единый сборник информации</a:t>
            </a:r>
          </a:p>
          <a:p>
            <a:pPr lvl="0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66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48680"/>
            <a:ext cx="7931224" cy="5832647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buNone/>
            </a:pPr>
            <a:r>
              <a:rPr lang="ru-RU" b="1" dirty="0" smtClean="0">
                <a:latin typeface="Segoe Script" panose="020B0504020000000003" pitchFamily="34" charset="0"/>
                <a:cs typeface="Times New Roman" panose="02020603050405020304" pitchFamily="18" charset="0"/>
              </a:rPr>
              <a:t>     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множество различных имен и фамилий.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означают наши имена?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появились фамилии?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давно они были даны людям?            </a:t>
            </a:r>
          </a:p>
          <a:p>
            <a:pPr marL="0" indent="0" fontAlgn="base">
              <a:buNone/>
            </a:pPr>
            <a:r>
              <a:rPr lang="ru-RU" b="1" dirty="0" smtClean="0">
                <a:latin typeface="Segoe Script" panose="020B0504020000000003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 algn="ctr" fontAlgn="base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</a:p>
          <a:p>
            <a:pPr marL="0" indent="0" algn="ctr" fontAlgn="base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фамилии и имена моих одноклассников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</a:p>
          <a:p>
            <a:pPr marL="0" indent="0" algn="ctr" fontAlgn="base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9»А» класса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Основные методы исследования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и обработка информации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изучение литературы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теме,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создание презентации,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составление словаря имен.</a:t>
            </a:r>
          </a:p>
          <a:p>
            <a:pPr marL="0" indent="0" fontAlgn="base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97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>
              <a:latin typeface="Segoe Script" panose="020B0504020000000003" pitchFamily="34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Segoe Script" panose="020B0504020000000003" pitchFamily="34" charset="0"/>
              </a:rPr>
              <a:t>Спасибо за внимание!</a:t>
            </a:r>
            <a:endParaRPr lang="ru-RU" sz="5400" b="1" dirty="0">
              <a:solidFill>
                <a:srgbClr val="FF0000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7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7931224" cy="5688631"/>
          </a:xfrm>
        </p:spPr>
        <p:txBody>
          <a:bodyPr>
            <a:normAutofit fontScale="92500"/>
          </a:bodyPr>
          <a:lstStyle/>
          <a:p>
            <a:pPr marL="0" indent="0" algn="ctr" fontAlgn="base">
              <a:buNone/>
            </a:pPr>
            <a:r>
              <a:rPr lang="ru-RU" b="1" dirty="0" smtClean="0">
                <a:latin typeface="Segoe Script" panose="020B0504020000000003" pitchFamily="34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latin typeface="Segoe Script" panose="020B0504020000000003" pitchFamily="34" charset="0"/>
                <a:cs typeface="Times New Roman" panose="02020603050405020304" pitchFamily="18" charset="0"/>
              </a:rPr>
              <a:t>Цель исследования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фамилии обучающихся моего класса с точки зрения разных вариантов происхождения, значения,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истории рода, изучить деятельность ученых-лингвистов в области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ономастики.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b="1" dirty="0" smtClean="0">
                <a:latin typeface="Segoe Script" pitchFamily="34" charset="0"/>
              </a:rPr>
              <a:t>          </a:t>
            </a:r>
            <a:r>
              <a:rPr lang="ru-RU" b="1" dirty="0" smtClean="0">
                <a:latin typeface="Segoe Script" pitchFamily="34" charset="0"/>
              </a:rPr>
              <a:t>                </a:t>
            </a:r>
            <a:r>
              <a:rPr lang="ru-RU" b="1" dirty="0">
                <a:latin typeface="Segoe Script" pitchFamily="34" charset="0"/>
              </a:rPr>
              <a:t>Задачи:</a:t>
            </a:r>
          </a:p>
          <a:p>
            <a:pPr>
              <a:buNone/>
            </a:pPr>
            <a:r>
              <a:rPr lang="ru-RU" b="1" dirty="0">
                <a:latin typeface="Segoe Script" pitchFamily="34" charset="0"/>
              </a:rPr>
              <a:t>•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Обозначить деятельность учёных-лингвистов в области ономастики.</a:t>
            </a: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Узнать историю возникновения фамилий и имён.</a:t>
            </a: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Исследовать фамилии и имена  одноклассников, установить историю их происхождения.</a:t>
            </a: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Обобщить наблюдения, сделать выводы.</a:t>
            </a: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Составить словарь фамилий класса.</a:t>
            </a:r>
          </a:p>
          <a:p>
            <a:pPr>
              <a:buNone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base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48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348880"/>
            <a:ext cx="7148017" cy="288032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Ономастика</a:t>
            </a:r>
            <a:r>
              <a:rPr lang="ru-RU" sz="2800" dirty="0"/>
              <a:t> (от др. -греч. </a:t>
            </a:r>
            <a:r>
              <a:rPr lang="ru-RU" sz="2800" dirty="0" err="1"/>
              <a:t>ὀνομ</a:t>
            </a:r>
            <a:r>
              <a:rPr lang="ru-RU" sz="2800" dirty="0"/>
              <a:t>αστική — искусство давать имена) — раздел языкознания, изучающий любые собственные имена, историю их возникновения и трансформации в результате длительного употребления в языке-источнике или в связи с заимствованием из других языков.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11491" y="2996952"/>
            <a:ext cx="3550673" cy="2232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692696"/>
            <a:ext cx="2448272" cy="159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7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Segoe Script" pitchFamily="34" charset="0"/>
              </a:rPr>
              <a:t>Разделы ономастики</a:t>
            </a:r>
            <a:endParaRPr lang="ru-RU" sz="4000" b="1" dirty="0"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Антропонимика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– раздел ономастики изучает собственные именования людей: имена личные, фамилии, родовые имена, прозвища, псевдонимы, а также их происхождение, эволюцию и закономерности их функционирования.</a:t>
            </a:r>
          </a:p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Топонимика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— раздел ономастики, исследующий географические названия (топонимы), их функционирование, значение и происхождение, структуру, ареал распространения, развитие и изменение во времени. </a:t>
            </a:r>
          </a:p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3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Зоонимика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— раздел ономастики, изучающий клички диких или домашних животных.</a:t>
            </a:r>
          </a:p>
          <a:p>
            <a:pPr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3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Астронимика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 — раздел ономастики, который изучает названия «точечных» небесных тел, то есть названия планет и их спутников, звёзд, метеоритов, астероидов, комет.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97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2924944"/>
            <a:ext cx="7920880" cy="25922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76672"/>
            <a:ext cx="3550673" cy="2232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620688"/>
            <a:ext cx="2448272" cy="159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42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Segoe Script" panose="020B0504020000000003" pitchFamily="34" charset="0"/>
              </a:rPr>
              <a:t>История возникновения фамилий</a:t>
            </a:r>
            <a:endParaRPr lang="ru-RU" b="1" dirty="0">
              <a:latin typeface="Segoe Script" panose="020B05040200000000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8148" y="2478505"/>
            <a:ext cx="7570276" cy="383081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 давние времена фамилий не было, а имена, само собой, повторялись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Иногда </a:t>
            </a:r>
            <a:r>
              <a:rPr lang="ru-RU" dirty="0">
                <a:solidFill>
                  <a:schemeClr val="tx1"/>
                </a:solidFill>
              </a:rPr>
              <a:t>человеку давали прозвище, которое в то время было равносильно фамилии. </a:t>
            </a:r>
          </a:p>
          <a:p>
            <a:r>
              <a:rPr lang="ru-RU" b="1" dirty="0">
                <a:solidFill>
                  <a:srgbClr val="FF0000"/>
                </a:solidFill>
              </a:rPr>
              <a:t>Первые относительно официальные фамилии зародились во времена правления Петра I, когда он проводил перепись населения по имени, фамилии и отчеству.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Однако </a:t>
            </a:r>
            <a:r>
              <a:rPr lang="ru-RU" dirty="0"/>
              <a:t>тогда не все люди имели фамилии, первыми их получили Князья и знать. </a:t>
            </a:r>
          </a:p>
        </p:txBody>
      </p:sp>
    </p:spTree>
    <p:extLst>
      <p:ext uri="{BB962C8B-B14F-4D97-AF65-F5344CB8AC3E}">
        <p14:creationId xmlns:p14="http://schemas.microsoft.com/office/powerpoint/2010/main" val="20074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56944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Segoe Script" panose="020B0504020000000003" pitchFamily="34" charset="0"/>
              </a:rPr>
              <a:t>Результат исследования фамилий</a:t>
            </a:r>
            <a:endParaRPr lang="ru-RU" b="1" dirty="0">
              <a:latin typeface="Segoe Script" panose="020B0504020000000003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589066845"/>
              </p:ext>
            </p:extLst>
          </p:nvPr>
        </p:nvGraphicFramePr>
        <p:xfrm>
          <a:off x="467544" y="1700808"/>
          <a:ext cx="799288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197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Segoe Script" panose="020B0504020000000003" pitchFamily="34" charset="0"/>
              </a:rPr>
              <a:t>История возникновения имени</a:t>
            </a:r>
            <a:endParaRPr lang="ru-RU" b="1" dirty="0">
              <a:latin typeface="Segoe Script" panose="020B05040200000000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060848"/>
            <a:ext cx="7560840" cy="39604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 </a:t>
            </a:r>
            <a:r>
              <a:rPr lang="ru-RU" b="1" dirty="0" smtClean="0">
                <a:solidFill>
                  <a:srgbClr val="FF0000"/>
                </a:solidFill>
              </a:rPr>
              <a:t>На </a:t>
            </a:r>
            <a:r>
              <a:rPr lang="ru-RU" b="1" dirty="0">
                <a:solidFill>
                  <a:srgbClr val="FF0000"/>
                </a:solidFill>
              </a:rPr>
              <a:t>Руси младенцев называли самобытными древнерусскими именами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которые</a:t>
            </a:r>
            <a:r>
              <a:rPr lang="ru-RU" b="1" dirty="0">
                <a:solidFill>
                  <a:schemeClr val="tx1"/>
                </a:solidFill>
              </a:rPr>
              <a:t>, в соответствии традициям, отражали характер человека, а также его особенности, </a:t>
            </a:r>
            <a:r>
              <a:rPr lang="ru-RU" dirty="0">
                <a:solidFill>
                  <a:schemeClr val="tx1"/>
                </a:solidFill>
              </a:rPr>
              <a:t>например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Добр, Криклив, Кудряш.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Бывало</a:t>
            </a:r>
            <a:r>
              <a:rPr lang="ru-RU" b="1" dirty="0">
                <a:solidFill>
                  <a:schemeClr val="tx1"/>
                </a:solidFill>
              </a:rPr>
              <a:t>, что сыновей в семье называли в соответствии очерёдности их рождения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Старшой, Меньшой, Первый, Второй, </a:t>
            </a:r>
            <a:r>
              <a:rPr lang="ru-RU" b="1" dirty="0" smtClean="0">
                <a:solidFill>
                  <a:srgbClr val="FF0000"/>
                </a:solidFill>
              </a:rPr>
              <a:t>Третьяк.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   У большинства народов в древности были такие же особенности в присвоении имен. </a:t>
            </a:r>
            <a:r>
              <a:rPr lang="ru-RU" b="1" dirty="0" smtClean="0">
                <a:solidFill>
                  <a:schemeClr val="tx1"/>
                </a:solidFill>
              </a:rPr>
              <a:t>Например, индейцы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smtClean="0">
                <a:solidFill>
                  <a:schemeClr val="tx1"/>
                </a:solidFill>
              </a:rPr>
              <a:t>подмечали </a:t>
            </a:r>
            <a:r>
              <a:rPr lang="ru-RU" b="1" dirty="0" smtClean="0">
                <a:solidFill>
                  <a:schemeClr val="tx1"/>
                </a:solidFill>
              </a:rPr>
              <a:t>особенности людей в </a:t>
            </a:r>
            <a:r>
              <a:rPr lang="ru-RU" b="1" dirty="0" smtClean="0">
                <a:solidFill>
                  <a:schemeClr val="tx1"/>
                </a:solidFill>
              </a:rPr>
              <a:t>именах: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соколиный </a:t>
            </a:r>
            <a:r>
              <a:rPr lang="ru-RU" b="1" dirty="0" smtClean="0">
                <a:solidFill>
                  <a:srgbClr val="FF0000"/>
                </a:solidFill>
              </a:rPr>
              <a:t>глаз, острый коготь.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77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2604</TotalTime>
  <Words>569</Words>
  <Application>Microsoft Office PowerPoint</Application>
  <PresentationFormat>Экран (4:3)</PresentationFormat>
  <Paragraphs>114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Garamond</vt:lpstr>
      <vt:lpstr>Segoe Script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Разделы ономастики</vt:lpstr>
      <vt:lpstr>Презентация PowerPoint</vt:lpstr>
      <vt:lpstr>История возникновения фамилий</vt:lpstr>
      <vt:lpstr>Результат исследования фамилий</vt:lpstr>
      <vt:lpstr>История возникновения имени</vt:lpstr>
      <vt:lpstr>Самые популярные имена  женские            мужские </vt:lpstr>
      <vt:lpstr>Результат исследования имен</vt:lpstr>
      <vt:lpstr>Знаешь ли ты историю происхождения и значение своей фамилии?</vt:lpstr>
      <vt:lpstr>Знаешь ли ты историю происхождения и значение своего имени?</vt:lpstr>
      <vt:lpstr>Интересуетесь ли вы ономастикой – наукой о происхождении имён собственных?</vt:lpstr>
      <vt:lpstr>Самые популярные имена.</vt:lpstr>
      <vt:lpstr>Презентация PowerPoint</vt:lpstr>
      <vt:lpstr>Презентация PowerPoint</vt:lpstr>
      <vt:lpstr>Заключение   Изучение фамилий и имен ценно для каждого из нас – ведь это часть нашего прошлого,  история наших предков, история нашей семьи. Знать свои корни, свою родословную – это святой долг каждого человека. </vt:lpstr>
      <vt:lpstr>Источники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презентаций  к урокам русского языка</dc:title>
  <dc:creator>olga poletaeva</dc:creator>
  <cp:lastModifiedBy>Пользователь</cp:lastModifiedBy>
  <cp:revision>69</cp:revision>
  <dcterms:created xsi:type="dcterms:W3CDTF">2017-01-16T19:08:04Z</dcterms:created>
  <dcterms:modified xsi:type="dcterms:W3CDTF">2024-04-13T16:03:17Z</dcterms:modified>
</cp:coreProperties>
</file>