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80" r:id="rId3"/>
    <p:sldId id="276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1" r:id="rId14"/>
    <p:sldId id="292" r:id="rId15"/>
    <p:sldId id="293" r:id="rId16"/>
    <p:sldId id="294" r:id="rId17"/>
    <p:sldId id="298" r:id="rId18"/>
    <p:sldId id="295" r:id="rId19"/>
    <p:sldId id="296" r:id="rId20"/>
    <p:sldId id="297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54BBDD-13B6-4FC9-92EC-65A76CC5EACE}" type="datetimeFigureOut">
              <a:rPr lang="ru-RU" smtClean="0"/>
              <a:pPr/>
              <a:t>19.09.2021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0A01C9-8DFF-4C13-8583-B6335D17DD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7759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462D512-EAF9-4E3D-BD6A-7917C19761B2}" type="datetimeFigureOut">
              <a:rPr lang="ru-RU" smtClean="0"/>
              <a:pPr/>
              <a:t>19.09.2021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E123AE0-CD49-4E53-B7F6-3C840B1331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62D512-EAF9-4E3D-BD6A-7917C19761B2}" type="datetimeFigureOut">
              <a:rPr lang="ru-RU" smtClean="0"/>
              <a:pPr/>
              <a:t>19.09.2021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123AE0-CD49-4E53-B7F6-3C840B1331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462D512-EAF9-4E3D-BD6A-7917C19761B2}" type="datetimeFigureOut">
              <a:rPr lang="ru-RU" smtClean="0"/>
              <a:pPr/>
              <a:t>19.09.2021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E123AE0-CD49-4E53-B7F6-3C840B1331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62D512-EAF9-4E3D-BD6A-7917C19761B2}" type="datetimeFigureOut">
              <a:rPr lang="ru-RU" smtClean="0"/>
              <a:pPr/>
              <a:t>19.09.2021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123AE0-CD49-4E53-B7F6-3C840B1331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462D512-EAF9-4E3D-BD6A-7917C19761B2}" type="datetimeFigureOut">
              <a:rPr lang="ru-RU" smtClean="0"/>
              <a:pPr/>
              <a:t>19.09.2021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E123AE0-CD49-4E53-B7F6-3C840B1331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62D512-EAF9-4E3D-BD6A-7917C19761B2}" type="datetimeFigureOut">
              <a:rPr lang="ru-RU" smtClean="0"/>
              <a:pPr/>
              <a:t>19.09.2021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123AE0-CD49-4E53-B7F6-3C840B1331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62D512-EAF9-4E3D-BD6A-7917C19761B2}" type="datetimeFigureOut">
              <a:rPr lang="ru-RU" smtClean="0"/>
              <a:pPr/>
              <a:t>19.09.2021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123AE0-CD49-4E53-B7F6-3C840B1331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62D512-EAF9-4E3D-BD6A-7917C19761B2}" type="datetimeFigureOut">
              <a:rPr lang="ru-RU" smtClean="0"/>
              <a:pPr/>
              <a:t>19.09.2021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123AE0-CD49-4E53-B7F6-3C840B1331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462D512-EAF9-4E3D-BD6A-7917C19761B2}" type="datetimeFigureOut">
              <a:rPr lang="ru-RU" smtClean="0"/>
              <a:pPr/>
              <a:t>19.09.2021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123AE0-CD49-4E53-B7F6-3C840B1331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62D512-EAF9-4E3D-BD6A-7917C19761B2}" type="datetimeFigureOut">
              <a:rPr lang="ru-RU" smtClean="0"/>
              <a:pPr/>
              <a:t>19.09.2021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123AE0-CD49-4E53-B7F6-3C840B1331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62D512-EAF9-4E3D-BD6A-7917C19761B2}" type="datetimeFigureOut">
              <a:rPr lang="ru-RU" smtClean="0"/>
              <a:pPr/>
              <a:t>19.09.2021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123AE0-CD49-4E53-B7F6-3C840B1331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462D512-EAF9-4E3D-BD6A-7917C19761B2}" type="datetimeFigureOut">
              <a:rPr lang="ru-RU" smtClean="0"/>
              <a:pPr/>
              <a:t>19.09.2021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E123AE0-CD49-4E53-B7F6-3C840B13314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86050" y="1142984"/>
            <a:ext cx="6357950" cy="207170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Мастер-класс «Нескучные уроки английского языка для учащихся </a:t>
            </a:r>
            <a:r>
              <a:rPr lang="ru-RU" smtClean="0"/>
              <a:t>начальной школы»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9058" y="4929198"/>
            <a:ext cx="4468724" cy="1101248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Автор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иностранного языка (английского)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Шайтан Ольга Васильевна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071546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Когда  можно использовать данный приём? 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14488"/>
            <a:ext cx="8143900" cy="492922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Объяснять  учебный материал, прибегая к сказке, у учителя получится нечасто, так как это – достаточно трудоёмкий процесс. Но эффект от этого метода может поразить учителя. Такая форма подачи нового материала или закрепления пройденного материала целесообразна в следующих случаях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-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чтобы заинтересовать ребёнка изучать тему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-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чтобы по-другому объяснить материал.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Как объяснить учебный материал в форме сказки?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 настроить учащихся на совместную работу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стимулировать творческие способности учеников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привлечь к работе всю группу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сказку можно записать, но лучше ее нарисовать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использовать необычный сюжет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сделать героями сказки части речи, подумать, как их нарисовать, где они обитают.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Пример сказки о настоящем продолженном времени</a:t>
            </a:r>
            <a:endParaRPr lang="ru-RU" dirty="0"/>
          </a:p>
        </p:txBody>
      </p:sp>
      <p:pic>
        <p:nvPicPr>
          <p:cNvPr id="1026" name="Picture 2" descr="C:\Users\Slastena\Desktop\4Xin5v0AdD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997075"/>
            <a:ext cx="7239000" cy="40719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как можно работать со сказкой?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11680"/>
            <a:ext cx="7239000" cy="484632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 учащиеся рассказывают её друг другу, учителю, членам семьи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 учащиеся перерисовывают её в альбом, раскрашивают, добавляют туда другие обучающие сказки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можно устроить конкурс рассказчиков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авторов и т.д.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7239000" cy="1143000"/>
          </a:xfrm>
        </p:spPr>
        <p:txBody>
          <a:bodyPr/>
          <a:lstStyle/>
          <a:p>
            <a:pPr algn="ctr"/>
            <a:r>
              <a:rPr lang="ru-RU" dirty="0" smtClean="0"/>
              <a:t>НАСТОЛЬНЫЕ ИГРЫ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Вписываются ли настольные игры в рамки начального общего образования?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- ДА. И НЕ ТОЛЬКО В НАЧАЛЬНОЙ ШКОЛЕ.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- они могут быть применены в небольших группах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во время проведения педагогического приёма «круглый стол» и т.д.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ПРИМЕРы</a:t>
            </a:r>
            <a:r>
              <a:rPr lang="ru-RU" dirty="0" smtClean="0"/>
              <a:t> настольных игр, используемых на уроке иностранного языка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игры-ходилки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Задача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ходилок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состоит в формировании причинно-следственных связей, расширения кругозора, тренировки навыков внимания и счета.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игры с обучающими карточками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 игры типа детского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Activity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Если проходим числа …</a:t>
            </a:r>
            <a:endParaRPr lang="ru-RU" dirty="0"/>
          </a:p>
        </p:txBody>
      </p:sp>
      <p:pic>
        <p:nvPicPr>
          <p:cNvPr id="2050" name="Picture 2" descr="C:\Users\Slastena\Desktop\61b5c68987f9713756fcddf407618e5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55776" y="1609725"/>
            <a:ext cx="3841847" cy="48466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Если проходим цвета …</a:t>
            </a:r>
            <a:endParaRPr lang="ru-RU" dirty="0"/>
          </a:p>
        </p:txBody>
      </p:sp>
      <p:pic>
        <p:nvPicPr>
          <p:cNvPr id="3074" name="Picture 2" descr="C:\Users\Slastena\Desktop\849cc04e733c19dbddae62f63ac87d8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84445" y="1609725"/>
            <a:ext cx="3784509" cy="48466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Если проходим одежду …</a:t>
            </a:r>
            <a:endParaRPr lang="ru-RU" dirty="0"/>
          </a:p>
        </p:txBody>
      </p:sp>
      <p:pic>
        <p:nvPicPr>
          <p:cNvPr id="4098" name="Picture 2" descr="C:\Users\Slastena\Desktop\bumazhnye-kukly-s-odezhdoj-dlya-vyrezaniya-raspechatat-18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4217" y="1609725"/>
            <a:ext cx="7004966" cy="48466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МНОЖЕство</a:t>
            </a:r>
            <a:r>
              <a:rPr lang="ru-RU" dirty="0" smtClean="0"/>
              <a:t> заданий. Творчество учителя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В приведённых выше слайдах показано, что существует огромное количество различных заданий, радующих учеников и мотивирующих их изучать иностранный язык. Учитель может сам, ориентируясь на своих учащихся, выбирать и придумывать игровые задания.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Ориентация на интересы ученика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011680"/>
            <a:ext cx="7239000" cy="4846320"/>
          </a:xfrm>
        </p:spPr>
        <p:txBody>
          <a:bodyPr/>
          <a:lstStyle/>
          <a:p>
            <a:pPr>
              <a:buFontTx/>
              <a:buChar char="-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Понять, чем увлекается ученик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Tx/>
              <a:buChar char="-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Создать ситуацию, в ходе которой ученик поймёт, что его сфера интересов обогатится  благодаря знанию иностранного языка.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857232"/>
            <a:ext cx="78581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Заинтересовать ребёнка предметом = сделать для него праздник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011680"/>
            <a:ext cx="8001024" cy="4846320"/>
          </a:xfrm>
        </p:spPr>
        <p:txBody>
          <a:bodyPr>
            <a:noAutofit/>
          </a:bodyPr>
          <a:lstStyle/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fontAlgn="t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 Мотивация =  интересное содержание обучения </a:t>
            </a:r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+ хорошая организация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учебного процесса +  творческий преподаватель, любящий детей и своё дело.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724204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Какие задачи выполняет на уроке ученик?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85786" y="2857496"/>
            <a:ext cx="692948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 Поздороваться и угадать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 Заинтересоваться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 Исследовать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 Энергично отдохнуть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 Поиграть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 Найти решение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Что </a:t>
            </a:r>
            <a:r>
              <a:rPr lang="ru-RU" dirty="0" err="1" smtClean="0"/>
              <a:t>мотивируеТ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 Обучающее видео (мультфильмы, песенки, знакомящие с материалом урока)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Образовательный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контент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Московской электронной школы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 Продуманная физкультминутка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Раскраски, рисование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 Карточки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 Игры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Какие игры подойдут?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 Игры на доске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листе бумаги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Индивидуальные, командные и групповые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Настольные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Творческие (например, введение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повторение темы при помощи составления сказки, привлекая к этому занятию учеников)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Подвижные (физкультминутка)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ВАЖНО!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71678"/>
            <a:ext cx="7715304" cy="28911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Упор на личность и интересы ребёнка.</a:t>
            </a:r>
          </a:p>
          <a:p>
            <a:pPr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Игры не идут вразрез с материалом учебника.</a:t>
            </a:r>
          </a:p>
          <a:p>
            <a:pPr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Игры мотивируют детей учиться.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Примеры игр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Минное поле*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 Аукцион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Спаси принца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принцессу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Соедини точки на картинке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Раскраска по сегментам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Загадочный диктант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Игры с буквами, транскрипцией, словами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Рисуем, раскрашиваем, лепим из теста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пластилина, играем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Пропавшие карточки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Лабиринт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Сюжетно-ролевые игры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Квест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 Угадай, кто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 это?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Пример подачи материала в форме сказки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11680"/>
            <a:ext cx="7239000" cy="484632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Когда можно использовать данный приём? 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Как это сделать?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Каковы дальнейшие действия ученика?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887</TotalTime>
  <Words>617</Words>
  <Application>Microsoft Office PowerPoint</Application>
  <PresentationFormat>Экран (4:3)</PresentationFormat>
  <Paragraphs>91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Calibri</vt:lpstr>
      <vt:lpstr>Times New Roman</vt:lpstr>
      <vt:lpstr>Trebuchet MS</vt:lpstr>
      <vt:lpstr>Wingdings</vt:lpstr>
      <vt:lpstr>Wingdings 2</vt:lpstr>
      <vt:lpstr>Изящная</vt:lpstr>
      <vt:lpstr>Мастер-класс «Нескучные уроки английского языка для учащихся начальной школы»</vt:lpstr>
      <vt:lpstr>Ориентация на интересы ученика</vt:lpstr>
      <vt:lpstr>Какие задачи выполняет на уроке ученик?</vt:lpstr>
      <vt:lpstr>Что мотивируеТ?</vt:lpstr>
      <vt:lpstr>Какие игры подойдут?</vt:lpstr>
      <vt:lpstr>ВАЖНО!</vt:lpstr>
      <vt:lpstr>Примеры игр</vt:lpstr>
      <vt:lpstr>Презентация PowerPoint</vt:lpstr>
      <vt:lpstr>Пример подачи материала в форме сказки</vt:lpstr>
      <vt:lpstr>Когда  можно использовать данный приём?  </vt:lpstr>
      <vt:lpstr>Как объяснить учебный материал в форме сказки?</vt:lpstr>
      <vt:lpstr>Пример сказки о настоящем продолженном времени</vt:lpstr>
      <vt:lpstr>как можно работать со сказкой?</vt:lpstr>
      <vt:lpstr>НАСТОЛЬНЫЕ ИГРЫ</vt:lpstr>
      <vt:lpstr>ПРИМЕРы настольных игр, используемых на уроке иностранного языка</vt:lpstr>
      <vt:lpstr>Если проходим числа …</vt:lpstr>
      <vt:lpstr>Если проходим цвета …</vt:lpstr>
      <vt:lpstr>Если проходим одежду …</vt:lpstr>
      <vt:lpstr>МНОЖЕство заданий. Творчество учителя</vt:lpstr>
      <vt:lpstr>Заинтересовать ребёнка предметом = сделать для него праздник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Мастер-класс «Мотивирующая подготовка к школе по английскому  языку»</dc:title>
  <dc:creator>Slastena</dc:creator>
  <cp:lastModifiedBy>Ольга Васильевна</cp:lastModifiedBy>
  <cp:revision>94</cp:revision>
  <dcterms:created xsi:type="dcterms:W3CDTF">2020-06-30T18:57:37Z</dcterms:created>
  <dcterms:modified xsi:type="dcterms:W3CDTF">2021-09-19T15:52:27Z</dcterms:modified>
</cp:coreProperties>
</file>