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302" r:id="rId3"/>
    <p:sldId id="305" r:id="rId4"/>
    <p:sldId id="319" r:id="rId5"/>
    <p:sldId id="324" r:id="rId6"/>
    <p:sldId id="329" r:id="rId7"/>
    <p:sldId id="303" r:id="rId8"/>
    <p:sldId id="301" r:id="rId9"/>
    <p:sldId id="331" r:id="rId10"/>
    <p:sldId id="322" r:id="rId11"/>
    <p:sldId id="325" r:id="rId12"/>
    <p:sldId id="323" r:id="rId13"/>
    <p:sldId id="299" r:id="rId14"/>
    <p:sldId id="330" r:id="rId15"/>
    <p:sldId id="308" r:id="rId16"/>
    <p:sldId id="315" r:id="rId17"/>
    <p:sldId id="316" r:id="rId18"/>
    <p:sldId id="327" r:id="rId19"/>
    <p:sldId id="304" r:id="rId20"/>
    <p:sldId id="328" r:id="rId21"/>
    <p:sldId id="278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E1D"/>
    <a:srgbClr val="0000FF"/>
    <a:srgbClr val="800000"/>
    <a:srgbClr val="9900CC"/>
    <a:srgbClr val="CC00CC"/>
    <a:srgbClr val="A50021"/>
    <a:srgbClr val="990000"/>
    <a:srgbClr val="CC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1" autoAdjust="0"/>
    <p:restoredTop sz="91154" autoAdjust="0"/>
  </p:normalViewPr>
  <p:slideViewPr>
    <p:cSldViewPr>
      <p:cViewPr varScale="1">
        <p:scale>
          <a:sx n="64" d="100"/>
          <a:sy n="64" d="100"/>
        </p:scale>
        <p:origin x="11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DAAD-CA26-49CA-881D-6AEF5FAA958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281E8-CDEA-4748-BB3F-6DC37938B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281E8-CDEA-4748-BB3F-6DC37938BF6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281E8-CDEA-4748-BB3F-6DC37938BF6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6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E323-112F-4AD2-89A2-F3185AA2C24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1AE8-8D5A-4FD6-9105-A84CEE126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etuchka.1c-umi.ru/images/cms/data/vesnushki/aplodismenty.jpg" TargetMode="External"/><Relationship Id="rId13" Type="http://schemas.openxmlformats.org/officeDocument/2006/relationships/hyperlink" Target="https://tvil.ru/blog/sites/blog/files/image/ckeditor/0_14ebd5_dfb0915e_orig%20(1).jpg" TargetMode="External"/><Relationship Id="rId18" Type="http://schemas.openxmlformats.org/officeDocument/2006/relationships/hyperlink" Target="http://uraldaily.ru/sites/default/files/node_images/471025433d4fdd8d.jpg" TargetMode="External"/><Relationship Id="rId26" Type="http://schemas.openxmlformats.org/officeDocument/2006/relationships/hyperlink" Target="https://roza101.ru/image/cache/catalog/rozes/25red-1500x1500.jpeg" TargetMode="External"/><Relationship Id="rId3" Type="http://schemas.openxmlformats.org/officeDocument/2006/relationships/hyperlink" Target="https://catherineasquithgallery.com/uploads/posts/2021-03/1614695247_192-p-odnotonnii-fon-s-ramkoi-225.jpg" TargetMode="External"/><Relationship Id="rId21" Type="http://schemas.openxmlformats.org/officeDocument/2006/relationships/hyperlink" Target="https://papik.pro/uploads/posts/2021-12/thumbs/1639206928_30-papik-pro-p-klipart-belka-35.png" TargetMode="External"/><Relationship Id="rId7" Type="http://schemas.openxmlformats.org/officeDocument/2006/relationships/hyperlink" Target="https://wsemoboi.ru/image/catalog/oboi/mr-perswall/nostalgic/125133_panno-mr-perswall-kollektsiya-nostalgic-artikul-p160202-0.jpg" TargetMode="External"/><Relationship Id="rId12" Type="http://schemas.openxmlformats.org/officeDocument/2006/relationships/hyperlink" Target="https://culttourism.ru/data/photos/b/b/bb20488883e59e123997707be9a918f4.jpg" TargetMode="External"/><Relationship Id="rId17" Type="http://schemas.openxmlformats.org/officeDocument/2006/relationships/hyperlink" Target="https://u24.ru/img/news/hram%20bukve%20e%201.jpg" TargetMode="External"/><Relationship Id="rId25" Type="http://schemas.openxmlformats.org/officeDocument/2006/relationships/hyperlink" Target="https://catherineasquithgallery.com/uploads/posts/2021-03/1614559306_14-p-tort-na-belom-fone-kartinki-18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mg-fotki.yandex.ru/get/46310/201655053.22b/0_17fe03_d776c014_orig.jpg" TargetMode="External"/><Relationship Id="rId20" Type="http://schemas.openxmlformats.org/officeDocument/2006/relationships/hyperlink" Target="https://yarvesta.ru/images/stories/virtuemart/product/%D1%81%D0%B0%D0%B9%D1%8237.jpg" TargetMode="External"/><Relationship Id="rId29" Type="http://schemas.openxmlformats.org/officeDocument/2006/relationships/hyperlink" Target="https://catherineasquithgallery.com/uploads/posts/2021-03/1614556417_7-p-vozdushnie-shari-na-belom-fone-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onoteka.org/uploads/posts/2021-05/1621689281_32-phonoteka_org-p-fon-dlya-teatralnogo-kruzhka-33.png" TargetMode="External"/><Relationship Id="rId11" Type="http://schemas.openxmlformats.org/officeDocument/2006/relationships/hyperlink" Target="https://jenskiymir.com/uploads/posts/2019-11-28/7704_7523_1574983131_3.jpg" TargetMode="External"/><Relationship Id="rId24" Type="http://schemas.openxmlformats.org/officeDocument/2006/relationships/hyperlink" Target="https://www.vippng.com/png/detail/214-2144603_bone-0-piles.png" TargetMode="External"/><Relationship Id="rId5" Type="http://schemas.openxmlformats.org/officeDocument/2006/relationships/hyperlink" Target="https://zagadki-dlya-detej.ru/wp-content/uploads/2021/01/bukva-yo.jpg" TargetMode="External"/><Relationship Id="rId15" Type="http://schemas.openxmlformats.org/officeDocument/2006/relationships/hyperlink" Target="https://izhlife.ru/uploads/posts/newsimg/p_img-1544536712.jpg" TargetMode="External"/><Relationship Id="rId23" Type="http://schemas.openxmlformats.org/officeDocument/2006/relationships/hyperlink" Target="https://img-fotki.yandex.ru/get/97268/200418627.163/0_170912_b5c86b41_orig.png" TargetMode="External"/><Relationship Id="rId28" Type="http://schemas.openxmlformats.org/officeDocument/2006/relationships/hyperlink" Target="https://catherineasquithgallery.com/uploads/posts/2021-03/1614561093_8-p-shari-na-belom-fone-11.png" TargetMode="External"/><Relationship Id="rId10" Type="http://schemas.openxmlformats.org/officeDocument/2006/relationships/hyperlink" Target="https://semyaivera.ru/wp-content/uploads/2020/03/ekaterina-dashkova.jpg" TargetMode="External"/><Relationship Id="rId19" Type="http://schemas.openxmlformats.org/officeDocument/2006/relationships/hyperlink" Target="https://cdn1.ozone.ru/multimedia/1034138781.jpg" TargetMode="External"/><Relationship Id="rId4" Type="http://schemas.openxmlformats.org/officeDocument/2006/relationships/hyperlink" Target="https://fs.znanio.ru/methodology/images/24/6d/246dab4561beb1883e532ba3a2a18741f83aac60.jpg" TargetMode="External"/><Relationship Id="rId9" Type="http://schemas.openxmlformats.org/officeDocument/2006/relationships/hyperlink" Target="https://fsd.videouroki.net/html/2021/01/02/v_5ff06582f1187/v99764455_1_2.png" TargetMode="External"/><Relationship Id="rId14" Type="http://schemas.openxmlformats.org/officeDocument/2006/relationships/hyperlink" Target="https://ulpressa.ru/wp-content/uploads/old/cKONHqf1dfk.jpg" TargetMode="External"/><Relationship Id="rId22" Type="http://schemas.openxmlformats.org/officeDocument/2006/relationships/hyperlink" Target="https://proprikol.ru/wp-content/uploads/2019/07/kartinki-ezhika-dlya-detej-23.jpg" TargetMode="External"/><Relationship Id="rId27" Type="http://schemas.openxmlformats.org/officeDocument/2006/relationships/hyperlink" Target="https://kak2z.ru/my_img/img/2016/12/14/01d64.gif" TargetMode="External"/><Relationship Id="rId30" Type="http://schemas.openxmlformats.org/officeDocument/2006/relationships/hyperlink" Target="http://dsroz.omr.obr55.ru/files/2021/06/balloons-png-transparent-background-4-2048x749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77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3024949"/>
            <a:ext cx="6156684" cy="276998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   в России отмечают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ru-RU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День буквы Ё.</a:t>
            </a:r>
          </a:p>
          <a:p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Сегодня ей исполнилось</a:t>
            </a:r>
          </a:p>
          <a:p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        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235 лет </a:t>
            </a:r>
            <a:endParaRPr lang="ru-RU" sz="3200" b="1" dirty="0" smtClean="0">
              <a:solidFill>
                <a:srgbClr val="9900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20608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29 ноября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balloons-png-transparent-background-4-2048x749.png"/>
          <p:cNvPicPr>
            <a:picLocks noChangeAspect="1"/>
          </p:cNvPicPr>
          <p:nvPr/>
        </p:nvPicPr>
        <p:blipFill>
          <a:blip r:embed="rId3" cstate="print"/>
          <a:srcRect b="24996"/>
          <a:stretch>
            <a:fillRect/>
          </a:stretch>
        </p:blipFill>
        <p:spPr>
          <a:xfrm>
            <a:off x="1565920" y="273776"/>
            <a:ext cx="6300192" cy="1728192"/>
          </a:xfrm>
          <a:prstGeom prst="rect">
            <a:avLst/>
          </a:prstGeom>
        </p:spPr>
      </p:pic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179560" y="152696"/>
            <a:ext cx="432000" cy="54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393123"/>
            <a:ext cx="69847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 Буква </a:t>
            </a:r>
            <a:r>
              <a:rPr lang="ru-RU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самая невезучая буква.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Печатать её дороже, писать дольше.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Неудобство доставляют 2 точки!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 Долгое время люди решали, нужна ли эта буква?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 Сначала </a:t>
            </a:r>
            <a:r>
              <a:rPr lang="ru-RU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обязательной,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желательной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написании.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 В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 году букву </a:t>
            </a:r>
            <a:r>
              <a:rPr lang="ru-RU" sz="36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признали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(Бытует легенда, что Иосиф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очень разгневался, когда заметил в документе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 генералов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буквой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«е»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«ё».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велел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двум точкам над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«ё» более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Буква «ё» возродилась на 10 лет!)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03"/>
            <a:ext cx="9144000" cy="6858000"/>
          </a:xfrm>
          <a:prstGeom prst="rect">
            <a:avLst/>
          </a:prstGeom>
        </p:spPr>
      </p:pic>
      <p:pic>
        <p:nvPicPr>
          <p:cNvPr id="3074" name="Picture 2" descr="https://ampravda.ru/files/images2/images/%D0%BC%D0%B0%D1%88%D0%B8%D0%BD%D0%BA%D0%B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0141"/>
            <a:ext cx="4752528" cy="31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середины 1950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пишущей машинке </a:t>
            </a:r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так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клавиша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</a:t>
            </a:r>
            <a:r>
              <a:rPr lang="ru-RU" sz="2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Несчастную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 </a:t>
            </a:r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до сих пор не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</a:t>
            </a:r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 печатных изданиях.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bukva-y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218136"/>
            <a:ext cx="1257189" cy="173032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3" b="21409"/>
          <a:stretch/>
        </p:blipFill>
        <p:spPr>
          <a:xfrm>
            <a:off x="5796136" y="705350"/>
            <a:ext cx="1487809" cy="2051193"/>
          </a:xfrm>
        </p:spPr>
      </p:pic>
      <p:sp>
        <p:nvSpPr>
          <p:cNvPr id="5" name="TextBox 4"/>
          <p:cNvSpPr txBox="1"/>
          <p:nvPr/>
        </p:nvSpPr>
        <p:spPr>
          <a:xfrm>
            <a:off x="759023" y="397401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Из-за неуважительного </a:t>
            </a:r>
          </a:p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отношения к букве Ё</a:t>
            </a:r>
          </a:p>
          <a:p>
            <a:endParaRPr lang="ru-RU" sz="2800" b="1" dirty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оэт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Фёт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Фетом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800" b="1" dirty="0" smtClean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Ришельё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Ришелье</a:t>
            </a:r>
            <a:r>
              <a:rPr lang="ru-RU" sz="2800" dirty="0" smtClean="0"/>
              <a:t>,</a:t>
            </a:r>
          </a:p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романа Л.Н. Толстого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Лёвин 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Левин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вёкла</a:t>
            </a:r>
            <a:r>
              <a:rPr lang="ru-RU" sz="26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люди до сих пор </a:t>
            </a:r>
          </a:p>
          <a:p>
            <a:r>
              <a:rPr lang="ru-RU" sz="26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произносят с ошибкой.</a:t>
            </a:r>
          </a:p>
          <a:p>
            <a:endParaRPr lang="ru-RU" sz="2800" b="1" dirty="0" smtClean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чемпион мира по шахматам </a:t>
            </a:r>
          </a:p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Алехин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Алёхиным</a:t>
            </a:r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012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0"/>
          <a:stretch/>
        </p:blipFill>
        <p:spPr>
          <a:xfrm>
            <a:off x="5728326" y="4437112"/>
            <a:ext cx="2732106" cy="17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7784" y="3134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Интересные факты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836712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В русском языке около 12500 слов с буквой «ё».</a:t>
            </a:r>
          </a:p>
          <a:p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Из них около 150 начинаются на эту букву и</a:t>
            </a:r>
          </a:p>
          <a:p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около 300 заканчиваются ею.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Буква «Ё» - уникальная буква. Если другие гласные могут быть и ударными, и безударными, </a:t>
            </a:r>
          </a:p>
          <a:p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то «Ё» - всегда ударная.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Встречаются слова с двумя буквами «Ё»:</a:t>
            </a:r>
          </a:p>
          <a:p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трёхзвёздный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четырёхведёрный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Есть даже слова с тремя буквами «Ё»: </a:t>
            </a:r>
          </a:p>
          <a:p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Бёрёлёх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- река в Якутии.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На Алтае три буквы «Ё»</a:t>
            </a:r>
            <a:r>
              <a:rPr lang="en-US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встречаются</a:t>
            </a:r>
            <a:r>
              <a:rPr lang="en-US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даже </a:t>
            </a:r>
          </a:p>
          <a:p>
            <a:r>
              <a:rPr lang="ru-RU" sz="280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мужских именах: </a:t>
            </a:r>
            <a:r>
              <a:rPr lang="ru-RU" sz="2800" dirty="0" err="1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Бёрёгёш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Кёгёлён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Ё есть в алфавитах нескольких языков. Она седьмая буква русского и белорусского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алфавитов.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некоторых неславянских алфавитах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казахском, киргизском,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монгольском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таджикском,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чувашском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удмуртском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3134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Буква «Ё» в наше время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8931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Все знают, что буква «Ё» - «хитрая» гласная. Может обозначать то один, то два звука. </a:t>
            </a:r>
          </a:p>
          <a:p>
            <a:pPr algn="ctr"/>
            <a:r>
              <a:rPr lang="ru-RU" sz="24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2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«Ё» </a:t>
            </a:r>
            <a:r>
              <a:rPr lang="ru-RU" sz="24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обозначает два звука, если стоит в начале слова, после мягкого или твёрдого знака и после гласного.  </a:t>
            </a:r>
          </a:p>
          <a:p>
            <a:pPr algn="ctr"/>
            <a:r>
              <a:rPr lang="ru-RU" sz="24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Буква «Ё» обозначает один звук, если стоит после согласного. </a:t>
            </a:r>
            <a:r>
              <a:rPr lang="ru-RU" sz="22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64502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Букву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напишем в строчке,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Сверху две добавим точки,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Будто глазки у неё,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Получаем букву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«Ё»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kva-y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996952"/>
            <a:ext cx="1800200" cy="247769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1349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Поиграем с буквой «Ё».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8779" y="1281534"/>
            <a:ext cx="1487908" cy="923330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320" y="1268760"/>
            <a:ext cx="1440000" cy="936000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проверки нажмите мышкой на карточку со словом.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617192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4617192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поём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5373216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бельё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5373216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ёмкость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4617192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вёсла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8264" y="4617192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728" y="5373216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ларёк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5373216"/>
            <a:ext cx="1440000" cy="5400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слёзы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00392" y="6237312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bukva-y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079836"/>
            <a:ext cx="936104" cy="128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0316 -0.31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26771 -0.317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1967 -0.322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8819 -0.322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757 -0.31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1562 -0.317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504 -0.33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0486 -0.333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3134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Отгадайте ребусы.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7332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проверки нажмите мышкой на карточку.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916952"/>
            <a:ext cx="3600400" cy="10800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ОСТРИЁ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1916832"/>
            <a:ext cx="3600400" cy="10800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568" y="3789160"/>
            <a:ext cx="3600400" cy="10800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ЁРШИК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60032" y="3788920"/>
            <a:ext cx="3600400" cy="10800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ЁМКОСТЬ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568" y="1916832"/>
            <a:ext cx="3672408" cy="1080000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ОСЁЁЁ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788024" y="1890961"/>
            <a:ext cx="3672408" cy="1105991"/>
            <a:chOff x="5004048" y="2132856"/>
            <a:chExt cx="3672408" cy="1105991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5004048" y="2158727"/>
              <a:ext cx="3672408" cy="1080000"/>
            </a:xfrm>
            <a:prstGeom prst="roundRect">
              <a:avLst/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Ё   ,,</a:t>
              </a:r>
              <a:endPara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" name="Рисунок 49" descr="1639206928_30-papik-pro-p-klipart-belka-35.png"/>
            <p:cNvPicPr>
              <a:picLocks noChangeAspect="1"/>
            </p:cNvPicPr>
            <p:nvPr/>
          </p:nvPicPr>
          <p:blipFill>
            <a:blip r:embed="rId3" cstate="print"/>
            <a:srcRect l="19757" r="2115"/>
            <a:stretch>
              <a:fillRect/>
            </a:stretch>
          </p:blipFill>
          <p:spPr>
            <a:xfrm>
              <a:off x="7380312" y="2132856"/>
              <a:ext cx="864096" cy="11059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Группа 50"/>
          <p:cNvGrpSpPr/>
          <p:nvPr/>
        </p:nvGrpSpPr>
        <p:grpSpPr>
          <a:xfrm>
            <a:off x="683568" y="3789040"/>
            <a:ext cx="3672408" cy="1095102"/>
            <a:chOff x="467544" y="5070202"/>
            <a:chExt cx="3672408" cy="109510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67544" y="5085304"/>
              <a:ext cx="3672408" cy="1080000"/>
            </a:xfrm>
            <a:prstGeom prst="roundRect">
              <a:avLst/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Рисунок 52" descr="103413878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451" r="17450"/>
            <a:stretch>
              <a:fillRect/>
            </a:stretch>
          </p:blipFill>
          <p:spPr>
            <a:xfrm>
              <a:off x="1259632" y="5157192"/>
              <a:ext cx="648072" cy="995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Рисунок 53" descr="сайт37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95205" y="5157311"/>
              <a:ext cx="1472739" cy="9351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971600" y="5077753"/>
              <a:ext cx="2880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3688" y="5070202"/>
              <a:ext cx="5760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,,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67214" y="5517352"/>
              <a:ext cx="7200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4 5 6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88024" y="3717032"/>
            <a:ext cx="3672408" cy="1204123"/>
            <a:chOff x="4932040" y="4725144"/>
            <a:chExt cx="3672408" cy="120412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32040" y="4797152"/>
              <a:ext cx="3672408" cy="1080000"/>
            </a:xfrm>
            <a:prstGeom prst="roundRect">
              <a:avLst/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,,</a:t>
              </a:r>
              <a:endPara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" name="Рисунок 59" descr="kartinki-ezhika-dlya-detej-23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6056" y="4725144"/>
              <a:ext cx="924304" cy="120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Рисунок 60" descr="0_13a0b3_2aa6fea3_ori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192" y="4797152"/>
              <a:ext cx="648072" cy="1008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Рисунок 61" descr="214-2144603_bone-0-piles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448" t="4663" r="5627" b="15997"/>
            <a:stretch>
              <a:fillRect/>
            </a:stretch>
          </p:blipFill>
          <p:spPr>
            <a:xfrm>
              <a:off x="7537701" y="4941168"/>
              <a:ext cx="922731" cy="7920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5220072" y="5085184"/>
              <a:ext cx="3600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Стрелка вправо 63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052736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Сейчас </a:t>
            </a:r>
            <a:r>
              <a:rPr lang="ru-RU" sz="2800" b="1" dirty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Ё обязательна</a:t>
            </a:r>
          </a:p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 </a:t>
            </a:r>
            <a:r>
              <a:rPr lang="ru-RU" sz="2800" b="1" dirty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словарях,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Друзья!</a:t>
            </a:r>
          </a:p>
          <a:p>
            <a:pPr algn="ctr"/>
            <a:r>
              <a:rPr lang="ru-RU" sz="2800" dirty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заменять «Ё» на «Е»! </a:t>
            </a:r>
          </a:p>
          <a:p>
            <a:pPr algn="ctr"/>
            <a:r>
              <a:rPr lang="ru-RU" sz="2800" dirty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разные буквы</a:t>
            </a:r>
            <a:r>
              <a:rPr lang="ru-RU" sz="2800" dirty="0" smtClean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800" dirty="0" smtClean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не будем лениться писать</a:t>
            </a:r>
          </a:p>
          <a:p>
            <a:pPr algn="ctr"/>
            <a:r>
              <a:rPr lang="ru-RU" sz="2800" dirty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укву «Ё»!</a:t>
            </a:r>
            <a:endParaRPr lang="ru-RU" sz="2800" dirty="0">
              <a:ln>
                <a:solidFill>
                  <a:srgbClr val="CC00CC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531E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ukva-y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899383"/>
            <a:ext cx="10986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44" y="-31034"/>
            <a:ext cx="9144000" cy="6858000"/>
          </a:xfrm>
          <a:prstGeom prst="rect">
            <a:avLst/>
          </a:prstGeom>
        </p:spPr>
      </p:pic>
      <p:pic>
        <p:nvPicPr>
          <p:cNvPr id="5" name="Рисунок 4" descr="58c09ef93bbd623991f906f72d3b7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602" y="3411150"/>
            <a:ext cx="7299883" cy="1728192"/>
          </a:xfrm>
          <a:prstGeom prst="rect">
            <a:avLst/>
          </a:prstGeom>
        </p:spPr>
      </p:pic>
      <p:sp>
        <p:nvSpPr>
          <p:cNvPr id="7" name="Блок-схема: узел суммирования 6">
            <a:hlinkClick r:id="" action="ppaction://hlinkshowjump?jump=endshow"/>
          </p:cNvPr>
          <p:cNvSpPr/>
          <p:nvPr/>
        </p:nvSpPr>
        <p:spPr>
          <a:xfrm>
            <a:off x="179512" y="6093296"/>
            <a:ext cx="540000" cy="540000"/>
          </a:xfrm>
          <a:prstGeom prst="flowChartSummingJunc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alloons-png-transparent-background-4-2048x749.png"/>
          <p:cNvPicPr>
            <a:picLocks noChangeAspect="1"/>
          </p:cNvPicPr>
          <p:nvPr/>
        </p:nvPicPr>
        <p:blipFill>
          <a:blip r:embed="rId4" cstate="print"/>
          <a:srcRect b="24996"/>
          <a:stretch>
            <a:fillRect/>
          </a:stretch>
        </p:blipFill>
        <p:spPr>
          <a:xfrm>
            <a:off x="1547664" y="548680"/>
            <a:ext cx="6300192" cy="1728192"/>
          </a:xfrm>
          <a:prstGeom prst="rect">
            <a:avLst/>
          </a:prstGeom>
        </p:spPr>
      </p:pic>
      <p:pic>
        <p:nvPicPr>
          <p:cNvPr id="9" name="Рисунок 8" descr="bukva-y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636912"/>
            <a:ext cx="722157" cy="99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8496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 чего всё началось?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30817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– самая молодая буква</a:t>
            </a:r>
          </a:p>
          <a:p>
            <a:pPr algn="ctr"/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усского алфавита.</a:t>
            </a:r>
          </a:p>
          <a:p>
            <a:pPr algn="ctr"/>
            <a:r>
              <a:rPr lang="ru-RU" sz="12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Она появилась на свет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в 1783 году. </a:t>
            </a:r>
          </a:p>
          <a:p>
            <a:pPr algn="ctr"/>
            <a:endParaRPr lang="ru-RU" sz="2800" dirty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Руководитель Академии наук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княгиня Екатерина Дашкова, </a:t>
            </a:r>
          </a:p>
          <a:p>
            <a:pPr algn="ctr"/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редложила писать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слово </a:t>
            </a:r>
          </a:p>
          <a:p>
            <a:pPr algn="ctr"/>
            <a:r>
              <a:rPr lang="ru-RU" sz="32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ln>
                  <a:solidFill>
                    <a:srgbClr val="A5002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iо</a:t>
            </a:r>
            <a:r>
              <a:rPr lang="ru-RU" sz="3200" dirty="0" err="1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32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Ё.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Получилось: </a:t>
            </a:r>
            <a:r>
              <a:rPr lang="ru-RU" sz="3600" b="1" dirty="0" smtClean="0">
                <a:ln>
                  <a:solidFill>
                    <a:srgbClr val="A50021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6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" name="Рисунок 5" descr="ekaterina-dash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72793"/>
            <a:ext cx="3456384" cy="4160462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1614695247_192-p-odnotonnii-fon-s-ramkoi-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69" y="0"/>
            <a:ext cx="9144000" cy="6858000"/>
          </a:xfrm>
          <a:prstGeom prst="rect">
            <a:avLst/>
          </a:prstGeom>
        </p:spPr>
      </p:pic>
      <p:sp>
        <p:nvSpPr>
          <p:cNvPr id="21" name="Управляющая кнопка: сведения 20">
            <a:hlinkClick r:id="rId3" action="ppaction://hlinksldjump" highlightClick="1"/>
          </p:cNvPr>
          <p:cNvSpPr/>
          <p:nvPr/>
        </p:nvSpPr>
        <p:spPr>
          <a:xfrm>
            <a:off x="179560" y="152696"/>
            <a:ext cx="432000" cy="54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7056784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День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рождения 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буквы «    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bukva-y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077072"/>
            <a:ext cx="1257189" cy="1730325"/>
          </a:xfrm>
          <a:prstGeom prst="rect">
            <a:avLst/>
          </a:prstGeom>
        </p:spPr>
      </p:pic>
      <p:pic>
        <p:nvPicPr>
          <p:cNvPr id="10" name="Рисунок 9" descr="balloons-png-transparent-background-4-2048x749.png"/>
          <p:cNvPicPr>
            <a:picLocks noChangeAspect="1"/>
          </p:cNvPicPr>
          <p:nvPr/>
        </p:nvPicPr>
        <p:blipFill>
          <a:blip r:embed="rId5" cstate="print"/>
          <a:srcRect b="24996"/>
          <a:stretch>
            <a:fillRect/>
          </a:stretch>
        </p:blipFill>
        <p:spPr>
          <a:xfrm>
            <a:off x="1417635" y="531356"/>
            <a:ext cx="6300192" cy="1728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811733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https://catherineasquithgallery.com/uploads/posts/2021-03/1614695247_192-p-odnotonnii-fon-s-ramkoi-225.jpg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https://fs.znanio.ru/methodology/images/24/6d/246dab4561beb1883e532ba3a2a18741f83aac60.jpg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буква Ё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https://zagadki-dlya-detej.ru/wp-content/uploads/2021/01/bukva-yo.jpg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буква Ё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https://phonoteka.org/uploads/posts/2021-05/1621689281_32-phonoteka_org-p-fon-dlya-teatralnogo-kruzhka-33.png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театральный занавес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https://wsemoboi.ru/image/catalog/oboi/mr-perswall/nostalgic/125133_panno-mr-perswall-kollektsiya-nostalgic-artikul-p160202-0.jpg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театральный занавес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https://letuchka.1c-umi.ru/images/cms/data/vesnushki/aplodismenty.jpg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аплодисменты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https://fsd.videouroki.net/html/2021/01/02/v_5ff06582f1187/v99764455_1_2.png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микрофон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https://semyaivera.ru/wp-content/uploads/2020/03/ekaterina-dashkova.jpg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Екатерина Дашкова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Памятники букве «Ё»: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https://jenskiymir.com/uploads/posts/2019-11-28/7704_7523_1574983131_3.jpg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https://culttourism.ru/data/photos/b/b/bb20488883e59e123997707be9a918f4.jpg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https://tvil.ru/blog/sites/blog/files/image/ckeditor/0_14ebd5_dfb0915e_orig%20(1).jpg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https://ulpressa.ru/wp-content/uploads/old/cKONHqf1dfk.jpg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https://izhlife.ru/uploads/posts/newsimg/p_img-1544536712.jpg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https://img-fotki.yandex.ru/get/46310/201655053.22b/0_17fe03_d776c014_orig.jpg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https://u24.ru/img/news/hram%20bukve%20e%201.jpg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храм букве «Ё»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http://uraldaily.ru/sites/default/files/node_images/471025433d4fdd8d.jpg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храм букве «Ё»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https://cdn1.ozone.ru/multimedia/1034138781.jpg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тёрка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https://yarvesta.ru/images/stories/virtuemart/product/%D1%81%D0%B0%D0%B9%D1%8237.jpg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ковшик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https://papik.pro/uploads/posts/2021-12/thumbs/1639206928_30-papik-pro-p-klipart-belka-35.png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белка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https://proprikol.ru/wp-content/uploads/2019/07/kartinki-ezhika-dlya-detej-23.jpg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ёжик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https://img-fotki.yandex.ru/get/97268/200418627.163/0_170912_b5c86b41_orig.png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мак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https://www.vippng.com/png/detail/214-2144603_bone-0-piles.png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кость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https://catherineasquithgallery.com/uploads/posts/2021-03/1614559306_14-p-tort-na-belom-fone-kartinki-18.png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торт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https://roza101.ru/image/cache/catalog/rozes/25red-1500x1500.jpeg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розы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https://kak2z.ru/my_img/img/2016/12/14/01d64.gif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надпись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Шары: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https://catherineasquithgallery.com/uploads/posts/2021-03/1614561093_8-p-shari-na-belom-fone-11.png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https://catherineasquithgallery.com/uploads/posts/2021-03/1614556417_7-p-vozdushnie-shari-na-belom-fone-8.png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http://dsroz.omr.obr55.ru/files/2021/06/balloons-png-transparent-background-4-2048x749.png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15816" y="188640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Малкиной Л.Н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79560" y="152696"/>
            <a:ext cx="432000" cy="540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060" y="636265"/>
            <a:ext cx="7757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уква 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стала известной благодаря </a:t>
            </a:r>
          </a:p>
          <a:p>
            <a:pPr algn="ctr"/>
            <a:r>
              <a:rPr lang="ru-RU" sz="2800" dirty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поэту и учёному Карамзину.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Он стал использовать её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первым.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b="1" dirty="0" err="1" smtClean="0">
                <a:ln>
                  <a:solidFill>
                    <a:srgbClr val="A5002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dirty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n>
                <a:solidFill>
                  <a:srgbClr val="A5002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Первое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печатное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с буквой 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  слово 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n>
                  <a:solidFill>
                    <a:srgbClr val="A5002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710437" flipH="1">
            <a:off x="1105833" y="5679386"/>
            <a:ext cx="80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752474">
            <a:off x="133429" y="5299080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9729">
            <a:off x="7610330" y="541794"/>
            <a:ext cx="927951" cy="121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52474">
            <a:off x="6793660" y="87094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52474">
            <a:off x="961053" y="4748223"/>
            <a:ext cx="85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i?id=8e951dd3b0bea73acaf5fc089c76879a880a335d-1080969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" y="1120224"/>
            <a:ext cx="3563241" cy="38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0145" y="3651121"/>
            <a:ext cx="582027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</a:t>
            </a:r>
            <a:r>
              <a:rPr lang="ru-RU" sz="2800" dirty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люди решали</a:t>
            </a:r>
            <a:r>
              <a:rPr lang="ru-RU" sz="2800" dirty="0" smtClean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нужна </a:t>
            </a:r>
            <a:r>
              <a:rPr lang="ru-RU" sz="2800" dirty="0">
                <a:ln w="22225">
                  <a:solidFill>
                    <a:srgbClr val="A5002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эта буква?</a:t>
            </a:r>
          </a:p>
          <a:p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Она была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то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необязательной.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857070">
            <a:off x="7066594" y="193123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3"/>
          <a:stretch/>
        </p:blipFill>
        <p:spPr>
          <a:xfrm rot="20169582">
            <a:off x="1087323" y="1726204"/>
            <a:ext cx="1570592" cy="169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626775">
            <a:off x="7646965" y="695507"/>
            <a:ext cx="927951" cy="121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 b="-1"/>
          <a:stretch/>
        </p:blipFill>
        <p:spPr>
          <a:xfrm rot="1300350">
            <a:off x="6490337" y="1669561"/>
            <a:ext cx="1349769" cy="172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27" y="1151281"/>
            <a:ext cx="2732336" cy="183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19927823">
            <a:off x="201887" y="4922708"/>
            <a:ext cx="927951" cy="121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383124">
            <a:off x="1119183" y="4808236"/>
            <a:ext cx="62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655988">
            <a:off x="1122840" y="5759657"/>
            <a:ext cx="927951" cy="121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196" y="489813"/>
            <a:ext cx="698456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31E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подумаем, 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можно ли обойтись без этой буквы?</a:t>
            </a:r>
          </a:p>
          <a:p>
            <a:r>
              <a:rPr lang="ru-RU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Удобно ли без неё читать? Сравните:</a:t>
            </a:r>
          </a:p>
          <a:p>
            <a:pPr algn="ctr"/>
            <a:r>
              <a:rPr lang="ru-RU" sz="3200" dirty="0" smtClean="0"/>
              <a:t>            </a:t>
            </a:r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бо - н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бо, </a:t>
            </a:r>
          </a:p>
          <a:p>
            <a:pPr algn="ctr"/>
            <a:r>
              <a:rPr lang="ru-RU" sz="2800" b="1" dirty="0" smtClean="0"/>
              <a:t>             ж</a:t>
            </a:r>
            <a:r>
              <a:rPr lang="ru-RU" sz="2800" b="1" dirty="0" smtClean="0">
                <a:solidFill>
                  <a:srgbClr val="531E1D"/>
                </a:solidFill>
              </a:rPr>
              <a:t>е</a:t>
            </a:r>
            <a:r>
              <a:rPr lang="ru-RU" sz="2800" b="1" dirty="0" smtClean="0"/>
              <a:t>л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зка  - жел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зка,</a:t>
            </a:r>
          </a:p>
          <a:p>
            <a:pPr algn="ctr"/>
            <a:r>
              <a:rPr lang="ru-RU" sz="2800" b="1" dirty="0" smtClean="0"/>
              <a:t>             бер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т – бер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т</a:t>
            </a:r>
            <a:r>
              <a:rPr lang="ru-RU" sz="2800" b="1" dirty="0"/>
              <a:t>,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             узна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м – узна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м, </a:t>
            </a:r>
          </a:p>
          <a:p>
            <a:pPr algn="ctr"/>
            <a:r>
              <a:rPr lang="ru-RU" sz="2800" b="1" dirty="0" smtClean="0"/>
              <a:t>             вс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 – вс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/>
              <a:t>,</a:t>
            </a:r>
            <a:endParaRPr lang="ru-RU" sz="2800" b="1" dirty="0" smtClean="0"/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/>
              <a:t> </a:t>
            </a:r>
            <a:r>
              <a:rPr lang="ru-RU" sz="2800" b="1" dirty="0" smtClean="0"/>
              <a:t>          отс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к – отс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к,</a:t>
            </a:r>
          </a:p>
          <a:p>
            <a:pPr algn="ctr"/>
            <a:r>
              <a:rPr lang="ru-RU" sz="2800" b="1" dirty="0" smtClean="0"/>
              <a:t>             ос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л – ос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л,</a:t>
            </a:r>
            <a:endParaRPr lang="ru-RU" sz="2800" b="1" dirty="0"/>
          </a:p>
          <a:p>
            <a:pPr algn="ctr"/>
            <a:r>
              <a:rPr lang="ru-RU" sz="2800" b="1" dirty="0" smtClean="0"/>
              <a:t>             м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л – м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л,</a:t>
            </a:r>
          </a:p>
          <a:p>
            <a:pPr algn="ctr"/>
            <a:r>
              <a:rPr lang="ru-RU" sz="2800" b="1" dirty="0" smtClean="0"/>
              <a:t>             в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сел-в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сел,</a:t>
            </a:r>
          </a:p>
          <a:p>
            <a:pPr algn="ctr"/>
            <a:r>
              <a:rPr lang="ru-RU" sz="2800" b="1" dirty="0" smtClean="0"/>
              <a:t>             сл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/>
              <a:t>з – сл</a:t>
            </a:r>
            <a:r>
              <a:rPr lang="ru-RU" sz="2800" b="1" dirty="0" smtClean="0">
                <a:solidFill>
                  <a:srgbClr val="CC00CC"/>
                </a:solidFill>
              </a:rPr>
              <a:t>ё</a:t>
            </a:r>
            <a:r>
              <a:rPr lang="ru-RU" sz="2800" b="1" dirty="0" smtClean="0"/>
              <a:t>з.     </a:t>
            </a:r>
            <a:r>
              <a:rPr lang="ru-RU" sz="3200" dirty="0" smtClean="0"/>
              <a:t> 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</a:t>
            </a:r>
          </a:p>
        </p:txBody>
      </p:sp>
      <p:sp>
        <p:nvSpPr>
          <p:cNvPr id="6" name="TextBox 5"/>
          <p:cNvSpPr txBox="1"/>
          <p:nvPr/>
        </p:nvSpPr>
        <p:spPr>
          <a:xfrm rot="20578885">
            <a:off x="133429" y="5299080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61005">
            <a:off x="740524" y="5562671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15229">
            <a:off x="7353937" y="780177"/>
            <a:ext cx="94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567021">
            <a:off x="8212951" y="1157162"/>
            <a:ext cx="8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57303">
            <a:off x="8117381" y="273676"/>
            <a:ext cx="54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3940" r="14286" b="19393"/>
          <a:stretch/>
        </p:blipFill>
        <p:spPr>
          <a:xfrm>
            <a:off x="779615" y="3644523"/>
            <a:ext cx="2005690" cy="175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2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4695247_192-p-odnotonnii-fon-s-ramkoi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1228397"/>
            <a:ext cx="65630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n>
                  <a:solidFill>
                    <a:srgbClr val="9900CC"/>
                  </a:solidFill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«Ё»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3200" b="1" dirty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доброму делу 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200" b="1" dirty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различению </a:t>
            </a:r>
            <a:r>
              <a:rPr lang="ru-RU" sz="3200" b="1" dirty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смыслов! </a:t>
            </a:r>
          </a:p>
          <a:p>
            <a:endParaRPr lang="ru-RU" sz="3200" b="1" dirty="0" smtClean="0">
              <a:ln>
                <a:solidFill>
                  <a:srgbClr val="A50021"/>
                </a:solidFill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ln>
                  <a:solidFill>
                    <a:srgbClr val="A50021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остаться с нами! </a:t>
            </a:r>
            <a:endParaRPr lang="ru-RU" sz="3200" b="1" dirty="0" smtClean="0">
              <a:ln>
                <a:solidFill>
                  <a:srgbClr val="A50021"/>
                </a:solidFill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bukva-y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955" y="3459974"/>
            <a:ext cx="1656184" cy="2279480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614556417_7-p-vozdushnie-shari-na-belom-fone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36295">
            <a:off x="833922" y="4317409"/>
            <a:ext cx="1619773" cy="1992260"/>
          </a:xfrm>
          <a:prstGeom prst="rect">
            <a:avLst/>
          </a:prstGeom>
        </p:spPr>
      </p:pic>
      <p:pic>
        <p:nvPicPr>
          <p:cNvPr id="9" name="Рисунок 8" descr="1614556417_7-p-vozdushnie-shari-na-belom-fone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09465">
            <a:off x="6813236" y="4095508"/>
            <a:ext cx="1619773" cy="19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695247_192-p-odnotonnii-fon-s-ramkoi-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3390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Буква-знаменитость!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bb20488883e59e123997707be9a918f4.jpg"/>
          <p:cNvPicPr>
            <a:picLocks noChangeAspect="1"/>
          </p:cNvPicPr>
          <p:nvPr/>
        </p:nvPicPr>
        <p:blipFill rotWithShape="1">
          <a:blip r:embed="rId5" cstate="print"/>
          <a:srcRect r="34409"/>
          <a:stretch/>
        </p:blipFill>
        <p:spPr>
          <a:xfrm>
            <a:off x="301923" y="1181753"/>
            <a:ext cx="2006645" cy="206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161300" y="3261194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В Москве.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00392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ukva-y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64" y="5120246"/>
            <a:ext cx="1153070" cy="1587022"/>
          </a:xfrm>
          <a:prstGeom prst="rect">
            <a:avLst/>
          </a:prstGeom>
        </p:spPr>
      </p:pic>
      <p:pic>
        <p:nvPicPr>
          <p:cNvPr id="5" name="о русск я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5741" y="5859252"/>
            <a:ext cx="406400" cy="406400"/>
          </a:xfrm>
          <a:prstGeom prst="rect">
            <a:avLst/>
          </a:prstGeom>
        </p:spPr>
      </p:pic>
      <p:pic>
        <p:nvPicPr>
          <p:cNvPr id="10" name="Рисунок 9" descr="bb20488883e59e123997707be9a918f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3977" y="571061"/>
            <a:ext cx="2822456" cy="21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93314" y="2682461"/>
            <a:ext cx="3499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букве «Ё»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в Ульяновске.</a:t>
            </a:r>
          </a:p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(На родине Карамзина) </a:t>
            </a:r>
          </a:p>
        </p:txBody>
      </p:sp>
      <p:pic>
        <p:nvPicPr>
          <p:cNvPr id="12" name="Рисунок 11" descr="bb20488883e59e123997707be9a918f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1695" y="3968265"/>
            <a:ext cx="2589507" cy="199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955223" y="5962163"/>
            <a:ext cx="210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В Ижевске.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bb20488883e59e123997707be9a918f4.jpg"/>
          <p:cNvPicPr>
            <a:picLocks noChangeAspect="1"/>
          </p:cNvPicPr>
          <p:nvPr/>
        </p:nvPicPr>
        <p:blipFill rotWithShape="1">
          <a:blip r:embed="rId10" cstate="print"/>
          <a:srcRect l="35747" r="585"/>
          <a:stretch/>
        </p:blipFill>
        <p:spPr>
          <a:xfrm>
            <a:off x="6723168" y="203447"/>
            <a:ext cx="2066846" cy="474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865339" y="4952447"/>
            <a:ext cx="1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Чувашии.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bb20488883e59e123997707be9a918f4.jpg"/>
          <p:cNvPicPr>
            <a:picLocks noChangeAspect="1"/>
          </p:cNvPicPr>
          <p:nvPr/>
        </p:nvPicPr>
        <p:blipFill rotWithShape="1">
          <a:blip r:embed="rId11" cstate="print"/>
          <a:srcRect l="6488" t="7467" r="7961"/>
          <a:stretch/>
        </p:blipFill>
        <p:spPr>
          <a:xfrm>
            <a:off x="1408524" y="3753490"/>
            <a:ext cx="1524738" cy="224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483634" y="5934472"/>
            <a:ext cx="177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 Перми.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6" y="488640"/>
            <a:ext cx="2678468" cy="293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7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689281_32-phonoteka_org-p-fon-dlya-teatralnogo-kruzhka-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6527"/>
            <a:ext cx="9144000" cy="55892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23606" y="5717687"/>
            <a:ext cx="9144000" cy="1124744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76736" y="5783972"/>
            <a:ext cx="8280920" cy="1008112"/>
            <a:chOff x="395536" y="5849888"/>
            <a:chExt cx="8280920" cy="1008112"/>
          </a:xfrm>
        </p:grpSpPr>
        <p:pic>
          <p:nvPicPr>
            <p:cNvPr id="6" name="Рисунок 5" descr="aplodismenty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13" t="11019" r="24170" b="32754"/>
            <a:stretch>
              <a:fillRect/>
            </a:stretch>
          </p:blipFill>
          <p:spPr>
            <a:xfrm>
              <a:off x="395536" y="5849888"/>
              <a:ext cx="1224136" cy="1008112"/>
            </a:xfrm>
            <a:prstGeom prst="rect">
              <a:avLst/>
            </a:prstGeom>
          </p:spPr>
        </p:pic>
        <p:pic>
          <p:nvPicPr>
            <p:cNvPr id="11" name="Рисунок 10" descr="aplodismenty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13" t="11019" r="24170" b="32754"/>
            <a:stretch>
              <a:fillRect/>
            </a:stretch>
          </p:blipFill>
          <p:spPr>
            <a:xfrm>
              <a:off x="5796136" y="5849888"/>
              <a:ext cx="1224136" cy="1008112"/>
            </a:xfrm>
            <a:prstGeom prst="rect">
              <a:avLst/>
            </a:prstGeom>
          </p:spPr>
        </p:pic>
        <p:pic>
          <p:nvPicPr>
            <p:cNvPr id="12" name="Рисунок 11" descr="aplodismenty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13" t="11019" r="24170" b="32754"/>
            <a:stretch>
              <a:fillRect/>
            </a:stretch>
          </p:blipFill>
          <p:spPr>
            <a:xfrm>
              <a:off x="7452320" y="5849888"/>
              <a:ext cx="1224136" cy="1008112"/>
            </a:xfrm>
            <a:prstGeom prst="rect">
              <a:avLst/>
            </a:prstGeom>
          </p:spPr>
        </p:pic>
        <p:pic>
          <p:nvPicPr>
            <p:cNvPr id="13" name="Рисунок 12" descr="aplodismenty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13" t="11019" r="24170" b="32754"/>
            <a:stretch>
              <a:fillRect/>
            </a:stretch>
          </p:blipFill>
          <p:spPr>
            <a:xfrm>
              <a:off x="2195736" y="5849888"/>
              <a:ext cx="1224136" cy="1008112"/>
            </a:xfrm>
            <a:prstGeom prst="rect">
              <a:avLst/>
            </a:prstGeom>
          </p:spPr>
        </p:pic>
      </p:grpSp>
      <p:pic>
        <p:nvPicPr>
          <p:cNvPr id="21" name="Рисунок 20" descr="balloons-png-transparent-background-4-2048x749.png"/>
          <p:cNvPicPr>
            <a:picLocks noChangeAspect="1"/>
          </p:cNvPicPr>
          <p:nvPr/>
        </p:nvPicPr>
        <p:blipFill>
          <a:blip r:embed="rId6" cstate="print"/>
          <a:srcRect b="24996"/>
          <a:stretch>
            <a:fillRect/>
          </a:stretch>
        </p:blipFill>
        <p:spPr>
          <a:xfrm>
            <a:off x="1421904" y="381267"/>
            <a:ext cx="6300192" cy="1728192"/>
          </a:xfrm>
          <a:prstGeom prst="rect">
            <a:avLst/>
          </a:prstGeom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316416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bukva-y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488" y="2768693"/>
            <a:ext cx="1479886" cy="2036833"/>
          </a:xfrm>
          <a:prstGeom prst="rect">
            <a:avLst/>
          </a:prstGeom>
        </p:spPr>
      </p:pic>
      <p:pic>
        <p:nvPicPr>
          <p:cNvPr id="23" name="Рисунок 22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2242" y="4910525"/>
            <a:ext cx="1619773" cy="1992260"/>
          </a:xfrm>
          <a:prstGeom prst="rect">
            <a:avLst/>
          </a:prstGeom>
        </p:spPr>
      </p:pic>
      <p:pic>
        <p:nvPicPr>
          <p:cNvPr id="24" name="Рисунок 23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15174">
            <a:off x="7387904" y="3966560"/>
            <a:ext cx="1491755" cy="1834802"/>
          </a:xfrm>
          <a:prstGeom prst="rect">
            <a:avLst/>
          </a:prstGeom>
        </p:spPr>
      </p:pic>
      <p:pic>
        <p:nvPicPr>
          <p:cNvPr id="25" name="Рисунок 24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64663">
            <a:off x="365460" y="3946284"/>
            <a:ext cx="1538398" cy="189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5375" y="1978121"/>
            <a:ext cx="471456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днём рождения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689281_32-phonoteka_org-p-fon-dlya-teatralnogo-kruzhka-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6527"/>
            <a:ext cx="9144000" cy="55892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23606" y="5717687"/>
            <a:ext cx="9144000" cy="1124744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balloons-png-transparent-background-4-2048x749.png"/>
          <p:cNvPicPr>
            <a:picLocks noChangeAspect="1"/>
          </p:cNvPicPr>
          <p:nvPr/>
        </p:nvPicPr>
        <p:blipFill>
          <a:blip r:embed="rId6" cstate="print"/>
          <a:srcRect b="24996"/>
          <a:stretch>
            <a:fillRect/>
          </a:stretch>
        </p:blipFill>
        <p:spPr>
          <a:xfrm>
            <a:off x="1421904" y="381267"/>
            <a:ext cx="6300192" cy="1728192"/>
          </a:xfrm>
          <a:prstGeom prst="rect">
            <a:avLst/>
          </a:prstGeom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316416" y="616530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bukva-y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488" y="2768693"/>
            <a:ext cx="1479886" cy="2036833"/>
          </a:xfrm>
          <a:prstGeom prst="rect">
            <a:avLst/>
          </a:prstGeom>
        </p:spPr>
      </p:pic>
      <p:pic>
        <p:nvPicPr>
          <p:cNvPr id="23" name="Рисунок 22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2242" y="4910525"/>
            <a:ext cx="1619773" cy="1992260"/>
          </a:xfrm>
          <a:prstGeom prst="rect">
            <a:avLst/>
          </a:prstGeom>
        </p:spPr>
      </p:pic>
      <p:pic>
        <p:nvPicPr>
          <p:cNvPr id="24" name="Рисунок 23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15174">
            <a:off x="7387904" y="3966560"/>
            <a:ext cx="1491755" cy="1834802"/>
          </a:xfrm>
          <a:prstGeom prst="rect">
            <a:avLst/>
          </a:prstGeom>
        </p:spPr>
      </p:pic>
      <p:pic>
        <p:nvPicPr>
          <p:cNvPr id="25" name="Рисунок 24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64663">
            <a:off x="365460" y="3946284"/>
            <a:ext cx="1538398" cy="189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5375" y="1978121"/>
            <a:ext cx="471456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днём рождения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Рисунок 15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54382" y="4721557"/>
            <a:ext cx="1619773" cy="1992260"/>
          </a:xfrm>
          <a:prstGeom prst="rect">
            <a:avLst/>
          </a:prstGeom>
        </p:spPr>
      </p:pic>
      <p:pic>
        <p:nvPicPr>
          <p:cNvPr id="17" name="Рисунок 16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0995" y="4714429"/>
            <a:ext cx="1619773" cy="1992260"/>
          </a:xfrm>
          <a:prstGeom prst="rect">
            <a:avLst/>
          </a:prstGeom>
        </p:spPr>
      </p:pic>
      <p:pic>
        <p:nvPicPr>
          <p:cNvPr id="20" name="Рисунок 19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602" y="3332457"/>
            <a:ext cx="1619773" cy="1992260"/>
          </a:xfrm>
          <a:prstGeom prst="rect">
            <a:avLst/>
          </a:prstGeom>
        </p:spPr>
      </p:pic>
      <p:pic>
        <p:nvPicPr>
          <p:cNvPr id="28" name="Рисунок 27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5532" y="3298788"/>
            <a:ext cx="1619773" cy="1992260"/>
          </a:xfrm>
          <a:prstGeom prst="rect">
            <a:avLst/>
          </a:prstGeom>
        </p:spPr>
      </p:pic>
      <p:pic>
        <p:nvPicPr>
          <p:cNvPr id="29" name="Рисунок 28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133" y="1724828"/>
            <a:ext cx="1619773" cy="1992260"/>
          </a:xfrm>
          <a:prstGeom prst="rect">
            <a:avLst/>
          </a:prstGeom>
        </p:spPr>
      </p:pic>
      <p:pic>
        <p:nvPicPr>
          <p:cNvPr id="30" name="Рисунок 29" descr="1614556417_7-p-vozdushnie-shari-na-belom-fon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8268" y="1755457"/>
            <a:ext cx="1619773" cy="1992260"/>
          </a:xfrm>
          <a:prstGeom prst="rect">
            <a:avLst/>
          </a:prstGeom>
        </p:spPr>
      </p:pic>
      <p:pic>
        <p:nvPicPr>
          <p:cNvPr id="5" name="Неизвестен - Happy Birthday To You (минус)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9375" y="61497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5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25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25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0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885</Words>
  <Application>Microsoft Office PowerPoint</Application>
  <PresentationFormat>Экран (4:3)</PresentationFormat>
  <Paragraphs>214</Paragraphs>
  <Slides>22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264</cp:revision>
  <dcterms:created xsi:type="dcterms:W3CDTF">2022-07-16T16:49:46Z</dcterms:created>
  <dcterms:modified xsi:type="dcterms:W3CDTF">2023-11-26T21:20:04Z</dcterms:modified>
</cp:coreProperties>
</file>