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4494-2E0E-4108-A9A9-025181E020EF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BFE4-B4A5-4163-AC4F-50F0A0E25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426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4494-2E0E-4108-A9A9-025181E020EF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BFE4-B4A5-4163-AC4F-50F0A0E25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40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4494-2E0E-4108-A9A9-025181E020EF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BFE4-B4A5-4163-AC4F-50F0A0E25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408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4494-2E0E-4108-A9A9-025181E020EF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BFE4-B4A5-4163-AC4F-50F0A0E25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48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4494-2E0E-4108-A9A9-025181E020EF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BFE4-B4A5-4163-AC4F-50F0A0E25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70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4494-2E0E-4108-A9A9-025181E020EF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BFE4-B4A5-4163-AC4F-50F0A0E25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80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4494-2E0E-4108-A9A9-025181E020EF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BFE4-B4A5-4163-AC4F-50F0A0E25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38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4494-2E0E-4108-A9A9-025181E020EF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BFE4-B4A5-4163-AC4F-50F0A0E25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76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4494-2E0E-4108-A9A9-025181E020EF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BFE4-B4A5-4163-AC4F-50F0A0E25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056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4494-2E0E-4108-A9A9-025181E020EF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BFE4-B4A5-4163-AC4F-50F0A0E25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625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4494-2E0E-4108-A9A9-025181E020EF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BFE4-B4A5-4163-AC4F-50F0A0E25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792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24494-2E0E-4108-A9A9-025181E020EF}" type="datetimeFigureOut">
              <a:rPr lang="ru-RU" smtClean="0"/>
              <a:t>15.07.2024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6BFE4-B4A5-4163-AC4F-50F0A0E25F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53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«Разминка для ума» </a:t>
            </a:r>
          </a:p>
          <a:p>
            <a:pPr>
              <a:buNone/>
            </a:pP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Какие числа называются противоположными?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Назовите самое большое трехзначное натуральное число?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Какое число нужно поставить вместо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чтобы получилось 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70C0"/>
              </a:buCl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	верное равенство:  2,6 = -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Как сложить или вычесть две дроби с разными знаменателями?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Как умножить две обыкновенные  дроби?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Какая точка на координатной прямой имеет координату  - 5?</a:t>
            </a:r>
          </a:p>
          <a:p>
            <a:pPr>
              <a:buClr>
                <a:srgbClr val="0070C0"/>
              </a:buClr>
              <a:buFont typeface="Wingdings" pitchFamily="2" charset="2"/>
              <a:buChar char="ü"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Действие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деления. Деление двух чисел с разными знаками.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31045" t="64715" r="36962" b="28971"/>
          <a:stretch>
            <a:fillRect/>
          </a:stretch>
        </p:blipFill>
        <p:spPr bwMode="auto">
          <a:xfrm>
            <a:off x="1043608" y="4221088"/>
            <a:ext cx="61436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3117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1857356" y="1571612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928662" y="642918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71472" y="1571612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928662" y="2500306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1857356" y="2928934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2786050" y="2500306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3143240" y="1571612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2786050" y="642918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1857356" y="214290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1500166" y="2000240"/>
            <a:ext cx="357190" cy="14287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27" name="Стрелка вправо 26"/>
          <p:cNvSpPr/>
          <p:nvPr/>
        </p:nvSpPr>
        <p:spPr>
          <a:xfrm rot="8116389">
            <a:off x="2591633" y="1487015"/>
            <a:ext cx="414209" cy="17909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28" name="Стрелка вправо 27"/>
          <p:cNvSpPr/>
          <p:nvPr/>
        </p:nvSpPr>
        <p:spPr>
          <a:xfrm rot="16200000">
            <a:off x="2143108" y="2643182"/>
            <a:ext cx="428628" cy="14287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29" name="Стрелка вправо 28"/>
          <p:cNvSpPr/>
          <p:nvPr/>
        </p:nvSpPr>
        <p:spPr>
          <a:xfrm rot="18694886">
            <a:off x="1707852" y="2466996"/>
            <a:ext cx="357190" cy="14287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30" name="Стрелка вправо 29"/>
          <p:cNvSpPr/>
          <p:nvPr/>
        </p:nvSpPr>
        <p:spPr>
          <a:xfrm rot="2477631">
            <a:off x="1645775" y="1528831"/>
            <a:ext cx="357190" cy="14287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31" name="Стрелка вправо 30"/>
          <p:cNvSpPr/>
          <p:nvPr/>
        </p:nvSpPr>
        <p:spPr>
          <a:xfrm rot="13778059">
            <a:off x="2624077" y="2402411"/>
            <a:ext cx="357190" cy="14287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32" name="Стрелка вправо 31"/>
          <p:cNvSpPr/>
          <p:nvPr/>
        </p:nvSpPr>
        <p:spPr>
          <a:xfrm rot="5400000">
            <a:off x="2143108" y="1285860"/>
            <a:ext cx="428628" cy="14287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33" name="Стрелка вправо 32"/>
          <p:cNvSpPr/>
          <p:nvPr/>
        </p:nvSpPr>
        <p:spPr>
          <a:xfrm rot="10800000">
            <a:off x="2786050" y="2000240"/>
            <a:ext cx="357190" cy="14287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34" name="Блок-схема: узел 33"/>
          <p:cNvSpPr/>
          <p:nvPr/>
        </p:nvSpPr>
        <p:spPr>
          <a:xfrm>
            <a:off x="6000760" y="2428868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узел 34"/>
          <p:cNvSpPr/>
          <p:nvPr/>
        </p:nvSpPr>
        <p:spPr>
          <a:xfrm>
            <a:off x="6929454" y="2786058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узел 35"/>
          <p:cNvSpPr/>
          <p:nvPr/>
        </p:nvSpPr>
        <p:spPr>
          <a:xfrm>
            <a:off x="6929454" y="4714884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лок-схема: узел 36"/>
          <p:cNvSpPr/>
          <p:nvPr/>
        </p:nvSpPr>
        <p:spPr>
          <a:xfrm>
            <a:off x="5143504" y="4786322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5000628" y="2857496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узел 38"/>
          <p:cNvSpPr/>
          <p:nvPr/>
        </p:nvSpPr>
        <p:spPr>
          <a:xfrm>
            <a:off x="4714876" y="3857628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лок-схема: узел 39"/>
          <p:cNvSpPr/>
          <p:nvPr/>
        </p:nvSpPr>
        <p:spPr>
          <a:xfrm>
            <a:off x="7286644" y="3786190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6072198" y="5143512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6000760" y="3786190"/>
            <a:ext cx="928694" cy="928694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 rot="16200000">
            <a:off x="6286512" y="4857760"/>
            <a:ext cx="428628" cy="14287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44" name="Стрелка вправо 43"/>
          <p:cNvSpPr/>
          <p:nvPr/>
        </p:nvSpPr>
        <p:spPr>
          <a:xfrm rot="13778059">
            <a:off x="6778082" y="4611476"/>
            <a:ext cx="357190" cy="14287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45" name="Стрелка вправо 44"/>
          <p:cNvSpPr/>
          <p:nvPr/>
        </p:nvSpPr>
        <p:spPr>
          <a:xfrm rot="10800000">
            <a:off x="6929454" y="4214818"/>
            <a:ext cx="357190" cy="14287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46" name="Стрелка вправо 45"/>
          <p:cNvSpPr/>
          <p:nvPr/>
        </p:nvSpPr>
        <p:spPr>
          <a:xfrm>
            <a:off x="5643570" y="4214818"/>
            <a:ext cx="357190" cy="14287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47" name="Стрелка вправо 46"/>
          <p:cNvSpPr/>
          <p:nvPr/>
        </p:nvSpPr>
        <p:spPr>
          <a:xfrm rot="18694886">
            <a:off x="5851256" y="4681575"/>
            <a:ext cx="357190" cy="14287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48" name="Стрелка вправо 47"/>
          <p:cNvSpPr/>
          <p:nvPr/>
        </p:nvSpPr>
        <p:spPr>
          <a:xfrm rot="8116389">
            <a:off x="6733593" y="3698083"/>
            <a:ext cx="431180" cy="17621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49" name="Стрелка вправо 48"/>
          <p:cNvSpPr/>
          <p:nvPr/>
        </p:nvSpPr>
        <p:spPr>
          <a:xfrm rot="5400000">
            <a:off x="6286512" y="3500438"/>
            <a:ext cx="428628" cy="14287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50" name="Стрелка вправо 49"/>
          <p:cNvSpPr/>
          <p:nvPr/>
        </p:nvSpPr>
        <p:spPr>
          <a:xfrm rot="2477631">
            <a:off x="5763107" y="3688344"/>
            <a:ext cx="426715" cy="195691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928794" y="428604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2786050" y="271462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6072198" y="264318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5</a:t>
            </a:r>
            <a:endParaRPr lang="ru-RU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7286644" y="4000504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6072198" y="5357826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5143504" y="5000636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20</a:t>
            </a:r>
            <a:endParaRPr lang="ru-RU" sz="2400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1714488"/>
            <a:ext cx="409575" cy="676275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785794"/>
            <a:ext cx="152400" cy="676275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4000504"/>
            <a:ext cx="152400" cy="676275"/>
          </a:xfrm>
          <a:prstGeom prst="rect">
            <a:avLst/>
          </a:prstGeom>
          <a:noFill/>
        </p:spPr>
      </p:pic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4857760"/>
            <a:ext cx="152400" cy="676275"/>
          </a:xfrm>
          <a:prstGeom prst="rect">
            <a:avLst/>
          </a:prstGeom>
          <a:noFill/>
        </p:spPr>
      </p:pic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643182"/>
            <a:ext cx="152400" cy="676275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3071810"/>
            <a:ext cx="409575" cy="676275"/>
          </a:xfrm>
          <a:prstGeom prst="rect">
            <a:avLst/>
          </a:prstGeom>
          <a:noFill/>
        </p:spPr>
      </p:pic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1714488"/>
            <a:ext cx="152400" cy="676275"/>
          </a:xfrm>
          <a:prstGeom prst="rect">
            <a:avLst/>
          </a:prstGeom>
          <a:noFill/>
        </p:spPr>
      </p:pic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714488"/>
            <a:ext cx="409575" cy="676275"/>
          </a:xfrm>
          <a:prstGeom prst="rect">
            <a:avLst/>
          </a:prstGeom>
          <a:noFill/>
        </p:spPr>
      </p:pic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3000372"/>
            <a:ext cx="352425" cy="676275"/>
          </a:xfrm>
          <a:prstGeom prst="rect">
            <a:avLst/>
          </a:prstGeom>
          <a:noFill/>
        </p:spPr>
      </p:pic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2928934"/>
            <a:ext cx="304800" cy="685800"/>
          </a:xfrm>
          <a:prstGeom prst="rect">
            <a:avLst/>
          </a:prstGeom>
          <a:noFill/>
        </p:spPr>
      </p:pic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785794"/>
            <a:ext cx="352425" cy="685800"/>
          </a:xfrm>
          <a:prstGeom prst="rect">
            <a:avLst/>
          </a:prstGeom>
          <a:noFill/>
        </p:spPr>
      </p:pic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3929066"/>
            <a:ext cx="285750" cy="676275"/>
          </a:xfrm>
          <a:prstGeom prst="rect">
            <a:avLst/>
          </a:prstGeom>
          <a:noFill/>
        </p:spPr>
      </p:pic>
      <p:sp>
        <p:nvSpPr>
          <p:cNvPr id="79" name="Прямоугольник 78"/>
          <p:cNvSpPr/>
          <p:nvPr/>
        </p:nvSpPr>
        <p:spPr>
          <a:xfrm>
            <a:off x="4572000" y="428604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Устный счет.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88072" y="4857760"/>
            <a:ext cx="47863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Индивидуальная работа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«Проверь себя»  стр. 56  № 1, 2, 3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8443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332656"/>
            <a:ext cx="8429684" cy="5857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Повторим правило умножения чисел с разными знаками.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- 13 · 2 =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 · (- 2) =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Рассмотрим пример:  </a:t>
            </a:r>
            <a:r>
              <a:rPr lang="ru-RU" sz="2400" dirty="0" smtClean="0"/>
              <a:t>-     :       =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Назовите компоненты деления,  решим этот пример.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Подумайте, как решить пример - 25 : 5 = ?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(Нужно найти такое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что при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 ∙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- 25)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Вычислить: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45 : (- 9) = 		- 36 : 6 = 		- 81 : 9 =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Какой алгоритм деления чисел с разными знаками можете сформулировать?</a:t>
            </a: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1259" y="1628800"/>
            <a:ext cx="142876" cy="642942"/>
          </a:xfrm>
          <a:prstGeom prst="rect">
            <a:avLst/>
          </a:prstGeom>
          <a:noFill/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1618085"/>
            <a:ext cx="147638" cy="6643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7009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Работа с учебником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 4.305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столбик (устно, с объяснениями)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 4. 306 а- г (устно, с объяснениями)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При выполнении номеров, обратить внимание, какими способами можно читать частное.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 4. 307 а, в, е,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Физкультминутка </a:t>
            </a: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Закрепление.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7580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Задание из ОГЭ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Рассмотреть два способа решения:</a:t>
            </a:r>
          </a:p>
          <a:p>
            <a:pPr indent="34290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представить все ответы и числа 0,5 и 0,6 в виде обыкновенных дробей с одинаковыми знаменателями; </a:t>
            </a:r>
          </a:p>
          <a:p>
            <a:pPr indent="34290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представить каждый ответ в виде десятичной дроби, округлив до сотых.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31066" t="55429" r="30902" b="15861"/>
          <a:stretch>
            <a:fillRect/>
          </a:stretch>
        </p:blipFill>
        <p:spPr bwMode="auto">
          <a:xfrm>
            <a:off x="500034" y="714356"/>
            <a:ext cx="864396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9367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Работа с учебником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группам)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 4.309 а, в, д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 4.315 а – д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Заполнить таблицу (с проверкой) (по группам)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036590"/>
              </p:ext>
            </p:extLst>
          </p:nvPr>
        </p:nvGraphicFramePr>
        <p:xfrm>
          <a:off x="395536" y="3068960"/>
          <a:ext cx="7816952" cy="1549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268"/>
                <a:gridCol w="637834"/>
                <a:gridCol w="868550"/>
                <a:gridCol w="868550"/>
                <a:gridCol w="868550"/>
                <a:gridCol w="868550"/>
                <a:gridCol w="868550"/>
                <a:gridCol w="1156990"/>
                <a:gridCol w="580110"/>
              </a:tblGrid>
              <a:tr h="51656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-42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-20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-100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-1000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656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-10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- 6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656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 : в 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- 5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- 3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lang="ru-RU" b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87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Что нового вы узнали на уроке? </a:t>
            </a:r>
          </a:p>
          <a:p>
            <a:pPr algn="just">
              <a:buClr>
                <a:srgbClr val="0070C0"/>
              </a:buClr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Домашнее задание: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 4.332  а, б, г, № 4.334 а - в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ü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Выберите из предложений то, которое соответствует вашим ощущениям от урока:</a:t>
            </a:r>
          </a:p>
          <a:p>
            <a:pPr algn="just">
              <a:buClr>
                <a:srgbClr val="0070C0"/>
              </a:buCl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Я все знаю, понял и могу объяснить другим!</a:t>
            </a:r>
          </a:p>
          <a:p>
            <a:pPr algn="just">
              <a:buClr>
                <a:srgbClr val="0070C0"/>
              </a:buCl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Я сам знаю, понял, но объяснить другому не смогу.</a:t>
            </a:r>
          </a:p>
          <a:p>
            <a:pPr algn="just">
              <a:buClr>
                <a:srgbClr val="0070C0"/>
              </a:buCl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 меня остались некоторые вопросы.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Итоги урока. Рефлексия.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54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</TotalTime>
  <Words>325</Words>
  <Application>Microsoft Office PowerPoint</Application>
  <PresentationFormat>Экран (4:3)</PresentationFormat>
  <Paragraphs>91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Действие деления. Деление двух чисел с разными знаками.    </vt:lpstr>
      <vt:lpstr>Презентация PowerPoint</vt:lpstr>
      <vt:lpstr>Презентация PowerPoint</vt:lpstr>
      <vt:lpstr>Закрепление. </vt:lpstr>
      <vt:lpstr>Презентация PowerPoint</vt:lpstr>
      <vt:lpstr>Презентация PowerPoint</vt:lpstr>
      <vt:lpstr>Итоги урока. Рефлексия.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Действие деления. Деление двух чисел с разными знаками.    </dc:title>
  <dc:creator>Home</dc:creator>
  <cp:lastModifiedBy>Home</cp:lastModifiedBy>
  <cp:revision>1</cp:revision>
  <dcterms:created xsi:type="dcterms:W3CDTF">2024-07-15T05:19:33Z</dcterms:created>
  <dcterms:modified xsi:type="dcterms:W3CDTF">2024-07-15T05:23:03Z</dcterms:modified>
</cp:coreProperties>
</file>