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8" r:id="rId5"/>
    <p:sldId id="260" r:id="rId6"/>
    <p:sldId id="262" r:id="rId7"/>
    <p:sldId id="263" r:id="rId8"/>
    <p:sldId id="277" r:id="rId9"/>
    <p:sldId id="273" r:id="rId10"/>
    <p:sldId id="264" r:id="rId11"/>
    <p:sldId id="266" r:id="rId12"/>
    <p:sldId id="269" r:id="rId13"/>
    <p:sldId id="265" r:id="rId14"/>
    <p:sldId id="270" r:id="rId15"/>
    <p:sldId id="276" r:id="rId16"/>
    <p:sldId id="279" r:id="rId17"/>
    <p:sldId id="280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9EC"/>
    <a:srgbClr val="00FFFF"/>
    <a:srgbClr val="DF67CB"/>
    <a:srgbClr val="995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5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C7B76-EB5F-4C98-8F56-EDFA8866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907FD9-F312-47C2-BD39-C47F6C403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245334-CE6F-449D-8A3D-DD93584D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C8873B-5403-4BB7-AE63-9503111C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4ED86-9931-45D8-960F-9F320ED2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6DEB5E-609D-407A-9F91-74C573C4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AC4EB05-0647-457F-9B6A-9A763E578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051E56-9197-4F5F-BE9B-5F3886F3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DC0C97-B8D9-4598-A9F8-760E204A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68DAF4-3F09-41AD-9B59-14169291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0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EA8134-7876-4E17-A5E3-45E46CD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339A8F-A421-46B8-86EF-EBBB504D9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9E5AF8-C424-4A13-97CE-58C60A88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B6D669-2443-41BF-B05E-03AE4757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3B143-9451-42EE-B6E1-490A28C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0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2ECA2-F751-457A-8BA7-4B80CC3B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F1A76D-946D-4405-A4EA-0299EC56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711B31-ECF5-40A7-8D41-E930F9E6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C5A811-7D80-4414-930F-2E71FF41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4D830-D824-4C65-8C2E-87040E00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20EAD-E54E-4568-9D8F-5A68CF9B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B53B3C-DB36-4878-957F-111349DC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C3E12F-5F76-415B-8639-4BB9F44B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2614F2-E14E-4452-BD34-D1F9BBF9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2535B2-0265-49F8-9428-0A758921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7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AE5904-93D1-4E73-8920-9F2CB053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2360DB-8535-421F-876F-CFFFF7D5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89EE5C-F58C-4864-AE52-5A9B0A709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13670A-B7CC-4FBA-AF89-360D48BA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3BCB13-A23E-4BA2-8AC3-B20DFD8C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891802-7C01-4B88-8A25-3579FE60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8541F-3A31-4D8A-957F-EDF3403C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983B3C-E3F4-4863-B1ED-7A97EEE0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4AD9DE-419E-406F-BC14-D58C19DA9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AB47FD-83FF-448C-B0B3-E758D5198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6EDC10-FF41-4051-B443-8E93581A7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0FDD1B-C18B-407F-9B09-C7BCD5B8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2DE54C-D1CA-4D07-A78D-62615E69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4EB805-56D5-44FB-ABC5-0EE22B3B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5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B1E18-4A83-450C-BA81-C1965C10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829ED3-93AB-4FDA-A4AB-1F167AD8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788FE3-289D-49DF-BE0C-92952310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07CC61A-11ED-4C9D-A814-8B17654D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2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B642A8-98F5-4681-A423-13FEFCF5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6E1ABD-10FD-4D65-A17E-C2CB4080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BA2A18-4225-42DD-ABEE-BD90CA45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6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6CDE8-2358-405F-A054-416B6E7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DDA13B-8EE7-4845-8421-B051C88B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FC40DD-D65E-4ADE-8535-407986E01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C9F749-A9C9-4867-9341-9E6F7631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D1B5CF-85AE-47CC-BAC7-E3CCAED9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10062A-5D54-4428-AE2C-D285ED6B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7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41118-CB0F-4475-AE70-6AF1536E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E6A548-3182-4104-97DD-B3CA505F9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AD4BD4-989A-4F1D-9B98-C464FC31E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3ACB78-AD8B-4A68-8429-7C8CE7EB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AE1BD4-3D80-4A1E-850A-13DBDCD2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545182-9D87-414C-B0BC-6231F6B3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AB06D-0AC8-4FC8-8657-5D90D5A5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520B90-067A-4B30-B874-F73BCF6FE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BABA04-3B34-427B-8207-290C0F26E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B1D7-B7C7-4D30-8B7E-2D082956593C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240616-23E2-4237-9F6E-02A87F10B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B04AFC-CBD0-499E-80F1-09CECCD9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B55B-6350-4CBC-8350-EAE14E9AF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462007-48B0-4C1C-8961-2EB519D9AC04}"/>
              </a:ext>
            </a:extLst>
          </p:cNvPr>
          <p:cNvSpPr/>
          <p:nvPr/>
        </p:nvSpPr>
        <p:spPr>
          <a:xfrm>
            <a:off x="6320971" y="377371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xmlns="" id="{8F67A726-1E08-4CED-8B5D-31DBC5EBEF0B}"/>
              </a:ext>
            </a:extLst>
          </p:cNvPr>
          <p:cNvSpPr/>
          <p:nvPr/>
        </p:nvSpPr>
        <p:spPr>
          <a:xfrm>
            <a:off x="6001656" y="304799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7B04FAB-DF07-4E71-B59A-388C3C5813C2}"/>
              </a:ext>
            </a:extLst>
          </p:cNvPr>
          <p:cNvSpPr/>
          <p:nvPr/>
        </p:nvSpPr>
        <p:spPr>
          <a:xfrm>
            <a:off x="6320971" y="724353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xmlns="" id="{BFDB9FF7-5526-4D4F-88B4-4A479387A67D}"/>
              </a:ext>
            </a:extLst>
          </p:cNvPr>
          <p:cNvSpPr/>
          <p:nvPr/>
        </p:nvSpPr>
        <p:spPr>
          <a:xfrm>
            <a:off x="6001656" y="651781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05C17DF-5838-44CF-B74C-2CB56E35428E}"/>
              </a:ext>
            </a:extLst>
          </p:cNvPr>
          <p:cNvSpPr/>
          <p:nvPr/>
        </p:nvSpPr>
        <p:spPr>
          <a:xfrm>
            <a:off x="6320971" y="1091745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498D3784-C731-4B64-87BF-87D495DEC522}"/>
              </a:ext>
            </a:extLst>
          </p:cNvPr>
          <p:cNvSpPr/>
          <p:nvPr/>
        </p:nvSpPr>
        <p:spPr>
          <a:xfrm>
            <a:off x="6001656" y="1019173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3ED9D86-B437-4C59-90F4-49DD3F6C1FB8}"/>
              </a:ext>
            </a:extLst>
          </p:cNvPr>
          <p:cNvSpPr/>
          <p:nvPr/>
        </p:nvSpPr>
        <p:spPr>
          <a:xfrm>
            <a:off x="6320971" y="1438727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xmlns="" id="{B0E0BAA3-C973-43AF-8C64-0069213D5E29}"/>
              </a:ext>
            </a:extLst>
          </p:cNvPr>
          <p:cNvSpPr/>
          <p:nvPr/>
        </p:nvSpPr>
        <p:spPr>
          <a:xfrm>
            <a:off x="6001656" y="1366155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CE6EBFB-705C-4066-9929-4DAFF2ED2ABD}"/>
              </a:ext>
            </a:extLst>
          </p:cNvPr>
          <p:cNvSpPr/>
          <p:nvPr/>
        </p:nvSpPr>
        <p:spPr>
          <a:xfrm>
            <a:off x="6320971" y="1823129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xmlns="" id="{EF67760A-A3AC-4095-8ACC-D83EC9F0227E}"/>
              </a:ext>
            </a:extLst>
          </p:cNvPr>
          <p:cNvSpPr/>
          <p:nvPr/>
        </p:nvSpPr>
        <p:spPr>
          <a:xfrm>
            <a:off x="6001656" y="1750557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9274DD1-EC85-4C62-9596-C899585F0BD8}"/>
              </a:ext>
            </a:extLst>
          </p:cNvPr>
          <p:cNvSpPr/>
          <p:nvPr/>
        </p:nvSpPr>
        <p:spPr>
          <a:xfrm>
            <a:off x="6320971" y="2227941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xmlns="" id="{9072E755-424A-401F-B33E-C780E9E972E5}"/>
              </a:ext>
            </a:extLst>
          </p:cNvPr>
          <p:cNvSpPr/>
          <p:nvPr/>
        </p:nvSpPr>
        <p:spPr>
          <a:xfrm>
            <a:off x="6001656" y="2155369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93EA497-22D2-41A4-995E-843856280787}"/>
              </a:ext>
            </a:extLst>
          </p:cNvPr>
          <p:cNvSpPr/>
          <p:nvPr/>
        </p:nvSpPr>
        <p:spPr>
          <a:xfrm>
            <a:off x="6320971" y="2593065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xmlns="" id="{2A8C2810-EA71-45FC-8CD4-20598EE3767F}"/>
              </a:ext>
            </a:extLst>
          </p:cNvPr>
          <p:cNvSpPr/>
          <p:nvPr/>
        </p:nvSpPr>
        <p:spPr>
          <a:xfrm>
            <a:off x="6001656" y="2520493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486CB0A-8660-4E52-8690-9A8F5BF2830D}"/>
              </a:ext>
            </a:extLst>
          </p:cNvPr>
          <p:cNvSpPr/>
          <p:nvPr/>
        </p:nvSpPr>
        <p:spPr>
          <a:xfrm>
            <a:off x="6320971" y="2997877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xmlns="" id="{69EA6E7F-DF96-4AED-A741-04E88CC5B169}"/>
              </a:ext>
            </a:extLst>
          </p:cNvPr>
          <p:cNvSpPr/>
          <p:nvPr/>
        </p:nvSpPr>
        <p:spPr>
          <a:xfrm>
            <a:off x="6001656" y="2925305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E94F6EA-1531-4A12-8D6E-A53CFA9748BD}"/>
              </a:ext>
            </a:extLst>
          </p:cNvPr>
          <p:cNvSpPr/>
          <p:nvPr/>
        </p:nvSpPr>
        <p:spPr>
          <a:xfrm>
            <a:off x="6320971" y="3344859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xmlns="" id="{3A39EC12-B7E6-4238-82E6-2E0A43DF2393}"/>
              </a:ext>
            </a:extLst>
          </p:cNvPr>
          <p:cNvSpPr/>
          <p:nvPr/>
        </p:nvSpPr>
        <p:spPr>
          <a:xfrm>
            <a:off x="6001656" y="3272287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9FBC8A0-AAE7-447F-AF94-46C751E9B496}"/>
              </a:ext>
            </a:extLst>
          </p:cNvPr>
          <p:cNvSpPr/>
          <p:nvPr/>
        </p:nvSpPr>
        <p:spPr>
          <a:xfrm>
            <a:off x="6320971" y="3709983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xmlns="" id="{3BB93A2F-A65E-4E0F-BEB2-190AD5E33570}"/>
              </a:ext>
            </a:extLst>
          </p:cNvPr>
          <p:cNvSpPr/>
          <p:nvPr/>
        </p:nvSpPr>
        <p:spPr>
          <a:xfrm>
            <a:off x="6001656" y="3637411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0B8AE0D-745B-40C9-9A43-545AEF5A28A6}"/>
              </a:ext>
            </a:extLst>
          </p:cNvPr>
          <p:cNvSpPr/>
          <p:nvPr/>
        </p:nvSpPr>
        <p:spPr>
          <a:xfrm>
            <a:off x="6320971" y="4112527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xmlns="" id="{400F675C-1DE4-4FED-AC64-37B4AC4EFCAE}"/>
              </a:ext>
            </a:extLst>
          </p:cNvPr>
          <p:cNvSpPr/>
          <p:nvPr/>
        </p:nvSpPr>
        <p:spPr>
          <a:xfrm>
            <a:off x="6001656" y="4039955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A56F52C-CD39-4FCA-9803-3711F837EBC0}"/>
              </a:ext>
            </a:extLst>
          </p:cNvPr>
          <p:cNvSpPr/>
          <p:nvPr/>
        </p:nvSpPr>
        <p:spPr>
          <a:xfrm>
            <a:off x="6320971" y="4535481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xmlns="" id="{8BA65473-80B0-47C1-AB08-41362A8258F1}"/>
              </a:ext>
            </a:extLst>
          </p:cNvPr>
          <p:cNvSpPr/>
          <p:nvPr/>
        </p:nvSpPr>
        <p:spPr>
          <a:xfrm>
            <a:off x="6001656" y="4462909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F872D04-43F6-4AC7-B499-1D236788E4A4}"/>
              </a:ext>
            </a:extLst>
          </p:cNvPr>
          <p:cNvSpPr/>
          <p:nvPr/>
        </p:nvSpPr>
        <p:spPr>
          <a:xfrm>
            <a:off x="6320971" y="4907075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xmlns="" id="{53BCE373-57EB-4951-B556-D425F258A5F4}"/>
              </a:ext>
            </a:extLst>
          </p:cNvPr>
          <p:cNvSpPr/>
          <p:nvPr/>
        </p:nvSpPr>
        <p:spPr>
          <a:xfrm>
            <a:off x="6001656" y="4834503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9D1DC70-1809-4FA4-846D-9CF1DC303E6E}"/>
              </a:ext>
            </a:extLst>
          </p:cNvPr>
          <p:cNvSpPr/>
          <p:nvPr/>
        </p:nvSpPr>
        <p:spPr>
          <a:xfrm>
            <a:off x="6320971" y="5288407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xmlns="" id="{38E04487-3198-4166-AD9B-6F7DC3B420CD}"/>
              </a:ext>
            </a:extLst>
          </p:cNvPr>
          <p:cNvSpPr/>
          <p:nvPr/>
        </p:nvSpPr>
        <p:spPr>
          <a:xfrm>
            <a:off x="6001656" y="5215835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D254533-C8B1-4764-9C6D-429C2D292A70}"/>
              </a:ext>
            </a:extLst>
          </p:cNvPr>
          <p:cNvSpPr/>
          <p:nvPr/>
        </p:nvSpPr>
        <p:spPr>
          <a:xfrm>
            <a:off x="6320971" y="5690149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>
            <a:extLst>
              <a:ext uri="{FF2B5EF4-FFF2-40B4-BE49-F238E27FC236}">
                <a16:creationId xmlns:a16="http://schemas.microsoft.com/office/drawing/2014/main" xmlns="" id="{432CA252-0F2C-4D49-80AC-E801DE1CECD5}"/>
              </a:ext>
            </a:extLst>
          </p:cNvPr>
          <p:cNvSpPr/>
          <p:nvPr/>
        </p:nvSpPr>
        <p:spPr>
          <a:xfrm>
            <a:off x="6001656" y="5617577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795130B-E772-4DFD-A0C9-9A2188649639}"/>
              </a:ext>
            </a:extLst>
          </p:cNvPr>
          <p:cNvSpPr/>
          <p:nvPr/>
        </p:nvSpPr>
        <p:spPr>
          <a:xfrm>
            <a:off x="6320971" y="6112301"/>
            <a:ext cx="326572" cy="181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xmlns="" id="{0633C0F8-0897-4BF5-98B7-D8B9C4D92CC8}"/>
              </a:ext>
            </a:extLst>
          </p:cNvPr>
          <p:cNvSpPr/>
          <p:nvPr/>
        </p:nvSpPr>
        <p:spPr>
          <a:xfrm>
            <a:off x="6001656" y="6039729"/>
            <a:ext cx="457201" cy="437696"/>
          </a:xfrm>
          <a:prstGeom prst="arc">
            <a:avLst>
              <a:gd name="adj1" fmla="val 7235607"/>
              <a:gd name="adj2" fmla="val 360551"/>
            </a:avLst>
          </a:prstGeom>
          <a:ln w="63500">
            <a:gradFill>
              <a:gsLst>
                <a:gs pos="0">
                  <a:schemeClr val="tx1"/>
                </a:gs>
                <a:gs pos="45000">
                  <a:schemeClr val="bg1"/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4C3BB47-1583-4D39-BCDA-01834E9AF06E}"/>
              </a:ext>
            </a:extLst>
          </p:cNvPr>
          <p:cNvSpPr txBox="1"/>
          <p:nvPr/>
        </p:nvSpPr>
        <p:spPr>
          <a:xfrm>
            <a:off x="6647543" y="2155369"/>
            <a:ext cx="4717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Отрицательные числа</a:t>
            </a:r>
            <a:endParaRPr lang="ru-RU" sz="4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2A39F94-798C-4066-9EFB-B032637AA474}"/>
              </a:ext>
            </a:extLst>
          </p:cNvPr>
          <p:cNvSpPr txBox="1"/>
          <p:nvPr/>
        </p:nvSpPr>
        <p:spPr>
          <a:xfrm>
            <a:off x="7532710" y="5272199"/>
            <a:ext cx="257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6 класс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s://documents.infourok.ru/d796fa6e-9bba-4566-9967-f41dc1170497/0/image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9" y="691014"/>
            <a:ext cx="2286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285" y="2691713"/>
            <a:ext cx="5370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626"/>
                </a:solidFill>
                <a:latin typeface="ui-sans-serif"/>
              </a:rPr>
              <a:t>„</a:t>
            </a:r>
            <a:r>
              <a:rPr lang="ru-RU" dirty="0"/>
              <a:t>Часто говорят, что цифры управляют миром; по крайней мере нет сомнения в том, что цифры показывают, как он управляется.“ —  Иоганн Вольфганг Гёте немецкий поэт </a:t>
            </a:r>
            <a:r>
              <a:rPr lang="ru-RU" dirty="0" smtClean="0"/>
              <a:t>1749–1832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7" y="4373675"/>
            <a:ext cx="486954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9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584198" y="160555"/>
            <a:ext cx="5370286" cy="6566132"/>
            <a:chOff x="6183087" y="168603"/>
            <a:chExt cx="5370286" cy="6566132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183087" y="168603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113" y="1022610"/>
            <a:ext cx="4876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Физика - предмет, изучающий различные физические величины, описывающие разнообразные свойства окружающих нас явлений и предметов</a:t>
            </a:r>
            <a:r>
              <a:rPr lang="ru-RU" dirty="0" smtClean="0">
                <a:solidFill>
                  <a:srgbClr val="000000"/>
                </a:solidFill>
              </a:rPr>
              <a:t>. Для </a:t>
            </a:r>
            <a:r>
              <a:rPr lang="ru-RU" dirty="0">
                <a:solidFill>
                  <a:srgbClr val="000000"/>
                </a:solidFill>
              </a:rPr>
              <a:t>измерения температуры воздуха применяется шкала с отрицательными числами: в случае, если на улице тепло, то температура воздуха выражается положительным числом, а если на улице холодно – отрицательным числом. Температура льда, снега также выражаются отрицательными значениями. Температура, при которой начинается таяние – </a:t>
            </a:r>
            <a:r>
              <a:rPr lang="ru-RU" dirty="0" smtClean="0">
                <a:solidFill>
                  <a:srgbClr val="000000"/>
                </a:solidFill>
              </a:rPr>
              <a:t>0 С</a:t>
            </a:r>
            <a:r>
              <a:rPr lang="ru-RU" dirty="0">
                <a:solidFill>
                  <a:srgbClr val="000000"/>
                </a:solidFill>
              </a:rPr>
              <a:t>, при повышении температуры можно наблюдать </a:t>
            </a:r>
            <a:r>
              <a:rPr lang="ru-RU" dirty="0" smtClean="0">
                <a:solidFill>
                  <a:srgbClr val="000000"/>
                </a:solidFill>
              </a:rPr>
              <a:t>нагревание предмета.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5" name="Picture 6" descr="http://as-school9.edu.tomsk.ru/wp-content/uploads/2014/01/mor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129" y="4997789"/>
            <a:ext cx="2087770" cy="17062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77762" y="529770"/>
            <a:ext cx="4586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измерении сил, действующих на пружину, целесообразно считать положительными силы, растягивающих пружину, и отрицательными- сжимающие пружину.</a:t>
            </a:r>
            <a:endParaRPr lang="ru-RU" dirty="0"/>
          </a:p>
        </p:txBody>
      </p:sp>
      <p:pic>
        <p:nvPicPr>
          <p:cNvPr id="67" name="Picture 10" descr="http://1.bp.blogspot.com/-BlDfCWs5z_Q/Vqcr2G3svpI/AAAAAAAABg8/QYhFSF112jE/s1600/images%2B%25285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1142" y="4687880"/>
            <a:ext cx="1915887" cy="1915887"/>
          </a:xfrm>
          <a:prstGeom prst="rect">
            <a:avLst/>
          </a:prstGeom>
          <a:noFill/>
        </p:spPr>
      </p:pic>
      <p:pic>
        <p:nvPicPr>
          <p:cNvPr id="5122" name="Picture 2" descr="https://avatars.mds.yandex.net/i?id=90269e159973a56931a689cd40f0e468_sr-526962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62" y="4889301"/>
            <a:ext cx="4202295" cy="16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96314" y="2105891"/>
            <a:ext cx="4568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Вставляя батарейку в часы, находим «+» и «-». Выяснил, что результате химической реакции, корпус батарейки заряжается «-», а стержень «+». Если с помощью проводков присоединить к батарейке лампочку, то отрицательные заряды будут двигаться к положительным, она загорится. Так появляется электрический 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74719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71285" y="982451"/>
            <a:ext cx="4699001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 географии принято отсчитывать высоту географических пунктов от уровня океана. Эта высота считается положительной, если пункт расположен выше этого уровня, и отрицательной, если ниже. Например, высота самой высокой горы ХМАО-Югры Народной 1895 м, а самого глубокого озера </a:t>
            </a:r>
            <a:r>
              <a:rPr lang="ru-RU" dirty="0" err="1">
                <a:ea typeface="Times New Roman"/>
                <a:cs typeface="Times New Roman"/>
              </a:rPr>
              <a:t>Кинтус</a:t>
            </a:r>
            <a:r>
              <a:rPr lang="ru-RU" dirty="0">
                <a:ea typeface="Times New Roman"/>
                <a:cs typeface="Times New Roman"/>
              </a:rPr>
              <a:t> 48 м. За точку отсчета принимается высота поверхности воды в Мировом океане. В отличие от этого, в быту мы обычно за нулевую высоту принимаем высоту поверхности земли (в том месте, в котором мы находимся</a:t>
            </a:r>
            <a:r>
              <a:rPr lang="ru-RU" dirty="0" smtClean="0">
                <a:ea typeface="Times New Roman"/>
                <a:cs typeface="Times New Roman"/>
              </a:rPr>
              <a:t>).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64" y="587038"/>
            <a:ext cx="2286643" cy="20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6" descr="http://www.hasslefreeclipart.com/clipart_sports/images/mountain_cl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0885" y="4227728"/>
            <a:ext cx="2401686" cy="2121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22886" y="2781017"/>
            <a:ext cx="4093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Говоря об изменении уровня воды в реке, подъем можно выразить положительным числом, а спад – отрицательным числом. Аналогично приливы и отливы в морях и океанах.</a:t>
            </a:r>
          </a:p>
        </p:txBody>
      </p:sp>
    </p:spTree>
    <p:extLst>
      <p:ext uri="{BB962C8B-B14F-4D97-AF65-F5344CB8AC3E}">
        <p14:creationId xmlns:p14="http://schemas.microsoft.com/office/powerpoint/2010/main" val="348699202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285" y="1091745"/>
            <a:ext cx="4699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Мы с бабушкой носим  очки. Оказывается есть очки на «+» и «-». Бабушка мне пояснила, что у неё развивается дальнозоркость, причиной которой является возраст. С возрастом у человека уменьшается способность хрусталика изменять кривизну, что приводит к снижению остроты зрения на расстоянии 25-30 см. Для того, чтобы при дальнозоркости глаз мог видеть приближенные предметы, применяют собирающие (положительные)линзы.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47543" y="529770"/>
            <a:ext cx="4836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Существует и другая болезнь глаз «близорукость», при которой человек плохо видит далеко расположенные предметы, однако хорошо видит вблизи. Для того чтобы при близорукости глаз мог ясно видеть отдаленные предметы, применяют рассеивающие (отрицательные ) линзы.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56" y="4244456"/>
            <a:ext cx="2211271" cy="221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53" y="2774493"/>
            <a:ext cx="1773465" cy="25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759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070607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67648" y="942750"/>
            <a:ext cx="4818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Компьютеру приходится иметь дело не только с положительными, но и с отрицательными числами. Они могут находиться и среди исходных данных задачи, и получаться в процессе ее решения. </a:t>
            </a:r>
            <a:r>
              <a:rPr lang="ru-RU" dirty="0" smtClean="0"/>
              <a:t>Разработчики </a:t>
            </a:r>
            <a:r>
              <a:rPr lang="ru-RU" dirty="0"/>
              <a:t>первых ЭВМ со знаком числа распорядились просто: для положительных чисел в знаковый разряд записывается нуль, а для отрицательных – единицу. Такой способ представления двоичных чисел получил название прямого </a:t>
            </a:r>
            <a:r>
              <a:rPr lang="ru-RU" dirty="0" smtClean="0"/>
              <a:t>кода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14035" y="348342"/>
            <a:ext cx="4158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Однако он оказался не очень удачным, т. к. такие простые и часто используемые операции, как сложение/вычитание, машине иногда приходилось выполнять в два этапа. </a:t>
            </a:r>
            <a:r>
              <a:rPr lang="ru-RU" dirty="0" smtClean="0"/>
              <a:t>Когда  </a:t>
            </a:r>
            <a:r>
              <a:rPr lang="ru-RU" dirty="0"/>
              <a:t>приходится вычитать 7 из </a:t>
            </a:r>
            <a:r>
              <a:rPr lang="ru-RU" dirty="0" smtClean="0"/>
              <a:t>2 , машина </a:t>
            </a:r>
            <a:r>
              <a:rPr lang="ru-RU" dirty="0"/>
              <a:t>«сообразит» об этом только после неудачной попытки произвести заем из несуществующих разрядов. После этого она произведет обратное вычитание (2 из 7) и сменит у результата знак. И такие два действия вместо одного машине приходилось делать ровно в 25% всевозможных сочетаний знаков и абсолютных величин слагаемых.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поисках более эффективных решений сначала был предложен обратный код для хранения отрицательных чисел, в котором все разряды числа заменялись на </a:t>
            </a:r>
            <a:r>
              <a:rPr lang="ru-RU" dirty="0" smtClean="0"/>
              <a:t>противоположные.</a:t>
            </a:r>
            <a:endParaRPr lang="ru-RU" dirty="0"/>
          </a:p>
        </p:txBody>
      </p:sp>
      <p:pic>
        <p:nvPicPr>
          <p:cNvPr id="9220" name="Picture 4" descr="https://avatars.dzeninfra.ru/get-zen_doc/1718701/pub_5ccf744214686000b30282b5_5ccf746e5b121f00ae33f11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7" y="189421"/>
            <a:ext cx="925284" cy="8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71" y="4007738"/>
            <a:ext cx="3799114" cy="268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506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483008" y="115430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0180" y="821366"/>
            <a:ext cx="4883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Задача 1.</a:t>
            </a:r>
            <a:r>
              <a:rPr lang="ru-RU" b="1" dirty="0"/>
              <a:t> </a:t>
            </a:r>
            <a:r>
              <a:rPr lang="ru-RU" dirty="0"/>
              <a:t>Птица клёст-</a:t>
            </a:r>
            <a:r>
              <a:rPr lang="ru-RU" dirty="0" err="1"/>
              <a:t>еловик</a:t>
            </a:r>
            <a:r>
              <a:rPr lang="ru-RU" dirty="0"/>
              <a:t> несёт яйца и высиживает птенцов зимой. На улице температура воздуха –35°С, а  в гнезде температура на  49°С выше. Какова температура в гнезде ?</a:t>
            </a:r>
          </a:p>
          <a:p>
            <a:r>
              <a:rPr lang="ru-RU" dirty="0"/>
              <a:t>Решение: -35+49=14(°С) - температура в гнезде.</a:t>
            </a:r>
          </a:p>
          <a:p>
            <a:r>
              <a:rPr lang="ru-RU" dirty="0"/>
              <a:t>Ответ:14°С .</a:t>
            </a:r>
          </a:p>
          <a:p>
            <a:r>
              <a:rPr lang="ru-RU" dirty="0"/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987" y="4651483"/>
            <a:ext cx="5071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Задача </a:t>
            </a:r>
            <a:r>
              <a:rPr lang="ru-RU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2.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 Чёрное море имеет глубину  -2500м,  а Средиземное море на 3000м глубже. Какая глубина Средиземного моря?  </a:t>
            </a:r>
            <a:endParaRPr lang="ru-RU" sz="16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Решение: -2500+(-3000)=-5500(м) - глубина Средиземного моря.</a:t>
            </a:r>
            <a:endParaRPr lang="ru-RU" sz="16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Ответ:-5500метров.</a:t>
            </a:r>
            <a:endParaRPr lang="ru-RU" sz="1600" dirty="0">
              <a:effectLst/>
              <a:ea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7543" y="468085"/>
            <a:ext cx="5014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Задача 3</a:t>
            </a:r>
            <a:r>
              <a:rPr lang="ru-RU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 Если на балансе вашего телефона было 48 рублей, а ты с другом проговорил 84 рубля. Каким будет твой баланс? Мама тебе положила 100 рублей. Сколько теперь будет у тебя на счету?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Решение:1)48+(-84)=-36(руб.) - баланс после разговора.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                2)-36+100=64(руб.)- будет на счету.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Ответ:64 рубля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effectLst/>
              <a:ea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1043" y="4739063"/>
            <a:ext cx="4609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Задача 4</a:t>
            </a:r>
            <a:r>
              <a:rPr lang="ru-RU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 Пифагор умер в 500году до нашей эры, а прожил 70 лет. В каком году родился Пифагор? 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Решение:-500+(-70)= -570(год)- до нашей эры родился Пифагор.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Ответ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: в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570 году до н.э.</a:t>
            </a:r>
            <a:endParaRPr lang="ru-RU" dirty="0">
              <a:effectLst/>
              <a:ea typeface="Times New Roman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58" y="3059562"/>
            <a:ext cx="2115452" cy="163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2862060"/>
            <a:ext cx="2543769" cy="16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5627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55484" y="846042"/>
            <a:ext cx="37682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Сколько веток у </a:t>
            </a:r>
            <a:r>
              <a:rPr lang="ru-RU" dirty="0" smtClean="0"/>
              <a:t>сосны</a:t>
            </a:r>
            <a:endParaRPr lang="ru-RU" dirty="0"/>
          </a:p>
          <a:p>
            <a:endParaRPr lang="ru-RU" dirty="0"/>
          </a:p>
          <a:p>
            <a:r>
              <a:rPr lang="ru-RU" dirty="0"/>
              <a:t>Прошу подумать в тишине,</a:t>
            </a:r>
          </a:p>
          <a:p>
            <a:endParaRPr lang="ru-RU" dirty="0"/>
          </a:p>
          <a:p>
            <a:r>
              <a:rPr lang="ru-RU" dirty="0"/>
              <a:t>Учтите, случай редкий,</a:t>
            </a:r>
          </a:p>
          <a:p>
            <a:endParaRPr lang="ru-RU" dirty="0"/>
          </a:p>
          <a:p>
            <a:r>
              <a:rPr lang="ru-RU" dirty="0"/>
              <a:t>Сидела белка на сосне,</a:t>
            </a:r>
          </a:p>
          <a:p>
            <a:endParaRPr lang="ru-RU" dirty="0"/>
          </a:p>
          <a:p>
            <a:r>
              <a:rPr lang="ru-RU" dirty="0"/>
              <a:t>На самой средней ветке,</a:t>
            </a:r>
          </a:p>
          <a:p>
            <a:endParaRPr lang="ru-RU" dirty="0"/>
          </a:p>
          <a:p>
            <a:r>
              <a:rPr lang="ru-RU" dirty="0"/>
              <a:t>Потом вскочила вверх на пять,</a:t>
            </a:r>
          </a:p>
          <a:p>
            <a:endParaRPr lang="ru-RU" dirty="0"/>
          </a:p>
          <a:p>
            <a:r>
              <a:rPr lang="ru-RU" dirty="0"/>
              <a:t>Потом на семь спустилась,</a:t>
            </a:r>
          </a:p>
          <a:p>
            <a:endParaRPr lang="ru-RU" dirty="0"/>
          </a:p>
          <a:p>
            <a:r>
              <a:rPr lang="ru-RU" dirty="0"/>
              <a:t>Потом на девять взобралась</a:t>
            </a:r>
          </a:p>
          <a:p>
            <a:endParaRPr lang="ru-RU" dirty="0"/>
          </a:p>
          <a:p>
            <a:r>
              <a:rPr lang="ru-RU" dirty="0"/>
              <a:t>И на вершине очутилась.</a:t>
            </a:r>
          </a:p>
          <a:p>
            <a:endParaRPr lang="ru-RU" dirty="0"/>
          </a:p>
          <a:p>
            <a:r>
              <a:rPr lang="ru-RU" dirty="0"/>
              <a:t>А сколько веток у сосны –</a:t>
            </a:r>
          </a:p>
          <a:p>
            <a:endParaRPr lang="ru-RU" dirty="0"/>
          </a:p>
          <a:p>
            <a:r>
              <a:rPr lang="ru-RU" dirty="0"/>
              <a:t>Вы быстро вычислить должны! </a:t>
            </a:r>
          </a:p>
        </p:txBody>
      </p:sp>
      <p:pic>
        <p:nvPicPr>
          <p:cNvPr id="4100" name="Picture 4" descr="https://documents.infourok.ru/d796fa6e-9bba-4566-9967-f41dc1170497/0/image0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0" y="348342"/>
            <a:ext cx="3294270" cy="28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57" y="3463792"/>
            <a:ext cx="4205515" cy="220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021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393700" y="159986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14" y="830901"/>
            <a:ext cx="33353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1" y="3393955"/>
            <a:ext cx="4370849" cy="312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16" y="218521"/>
            <a:ext cx="4055931" cy="28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17" y="3714862"/>
            <a:ext cx="3768613" cy="269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8236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99939" y="871769"/>
            <a:ext cx="411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Легко и весело учим первоклашку отрицательным </a:t>
            </a:r>
            <a:r>
              <a:rPr lang="ru-RU" dirty="0" smtClean="0"/>
              <a:t>числам. </a:t>
            </a:r>
            <a:r>
              <a:rPr lang="ru-RU" dirty="0" err="1" smtClean="0"/>
              <a:t>Петерсон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75" y="1569213"/>
            <a:ext cx="4469877" cy="119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9" y="3051010"/>
            <a:ext cx="4472214" cy="16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01" y="4958423"/>
            <a:ext cx="4384516" cy="143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12865" y="582294"/>
            <a:ext cx="477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Возьмите </a:t>
            </a:r>
            <a:r>
              <a:rPr lang="ru-RU" dirty="0"/>
              <a:t>любой длинный пример, и пусть малыш обведет в нем все числа с принадлежащими им </a:t>
            </a:r>
            <a:r>
              <a:rPr lang="ru-RU" dirty="0" smtClean="0"/>
              <a:t>знаками.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43907" y="1605637"/>
            <a:ext cx="4840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А </a:t>
            </a:r>
            <a:r>
              <a:rPr lang="ru-RU" dirty="0"/>
              <a:t>еще мы дорисовали плюсик (зелёным) к первому числу: потому что, если в первого числа не нарисован знак - значит там плюс.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79226" y="2591315"/>
            <a:ext cx="4805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А </a:t>
            </a:r>
            <a:r>
              <a:rPr lang="ru-RU" dirty="0"/>
              <a:t>теперь пусть перекладывает кусочки так, как ему удобнее считать.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75529" y="3324803"/>
            <a:ext cx="4481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4.Расскажите </a:t>
            </a:r>
            <a:r>
              <a:rPr lang="ru-RU" dirty="0"/>
              <a:t>малышу, что любой длинный пример из учебника можно посчитать не «подряд» (как пишет наш учебник - "цепочкой"), а удобным способом.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79226" y="4551702"/>
            <a:ext cx="4509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Кстати</a:t>
            </a:r>
            <a:r>
              <a:rPr lang="ru-RU" dirty="0"/>
              <a:t>, обратите внимание на обведенные в кружочки отрицательные числа. Кто спрашивал, зачем первоклашке отрицательные числа - вот вам один из ответов. Даже первоклашке с отрицательными числами живется гораздо легче, чем без них.</a:t>
            </a:r>
          </a:p>
        </p:txBody>
      </p:sp>
    </p:spTree>
    <p:extLst>
      <p:ext uri="{BB962C8B-B14F-4D97-AF65-F5344CB8AC3E}">
        <p14:creationId xmlns:p14="http://schemas.microsoft.com/office/powerpoint/2010/main" val="29657824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247150" y="0"/>
            <a:ext cx="556582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983E024-278A-4E36-B5C6-99D3E792BA66}"/>
              </a:ext>
            </a:extLst>
          </p:cNvPr>
          <p:cNvGrpSpPr/>
          <p:nvPr/>
        </p:nvGrpSpPr>
        <p:grpSpPr>
          <a:xfrm flipH="1">
            <a:off x="5290456" y="246742"/>
            <a:ext cx="645887" cy="6172626"/>
            <a:chOff x="6001656" y="304799"/>
            <a:chExt cx="645887" cy="617262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6001656" y="304799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xmlns="" id="{BFDB9FF7-5526-4D4F-88B4-4A479387A67D}"/>
                </a:ext>
              </a:extLst>
            </p:cNvPr>
            <p:cNvSpPr/>
            <p:nvPr/>
          </p:nvSpPr>
          <p:spPr>
            <a:xfrm>
              <a:off x="6001656" y="651781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>
              <a:extLst>
                <a:ext uri="{FF2B5EF4-FFF2-40B4-BE49-F238E27FC236}">
                  <a16:creationId xmlns:a16="http://schemas.microsoft.com/office/drawing/2014/main" xmlns="" id="{498D3784-C731-4B64-87BF-87D495DEC522}"/>
                </a:ext>
              </a:extLst>
            </p:cNvPr>
            <p:cNvSpPr/>
            <p:nvPr/>
          </p:nvSpPr>
          <p:spPr>
            <a:xfrm>
              <a:off x="6001656" y="1019173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>
              <a:extLst>
                <a:ext uri="{FF2B5EF4-FFF2-40B4-BE49-F238E27FC236}">
                  <a16:creationId xmlns:a16="http://schemas.microsoft.com/office/drawing/2014/main" xmlns="" id="{B0E0BAA3-C973-43AF-8C64-0069213D5E29}"/>
                </a:ext>
              </a:extLst>
            </p:cNvPr>
            <p:cNvSpPr/>
            <p:nvPr/>
          </p:nvSpPr>
          <p:spPr>
            <a:xfrm>
              <a:off x="6001656" y="1366155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xmlns="" id="{EF67760A-A3AC-4095-8ACC-D83EC9F0227E}"/>
                </a:ext>
              </a:extLst>
            </p:cNvPr>
            <p:cNvSpPr/>
            <p:nvPr/>
          </p:nvSpPr>
          <p:spPr>
            <a:xfrm>
              <a:off x="6001656" y="1750557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9072E755-424A-401F-B33E-C780E9E972E5}"/>
                </a:ext>
              </a:extLst>
            </p:cNvPr>
            <p:cNvSpPr/>
            <p:nvPr/>
          </p:nvSpPr>
          <p:spPr>
            <a:xfrm>
              <a:off x="6001656" y="2155369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xmlns="" id="{2A8C2810-EA71-45FC-8CD4-20598EE3767F}"/>
                </a:ext>
              </a:extLst>
            </p:cNvPr>
            <p:cNvSpPr/>
            <p:nvPr/>
          </p:nvSpPr>
          <p:spPr>
            <a:xfrm>
              <a:off x="6001656" y="2520493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69EA6E7F-DF96-4AED-A741-04E88CC5B169}"/>
                </a:ext>
              </a:extLst>
            </p:cNvPr>
            <p:cNvSpPr/>
            <p:nvPr/>
          </p:nvSpPr>
          <p:spPr>
            <a:xfrm>
              <a:off x="6001656" y="2925305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xmlns="" id="{3A39EC12-B7E6-4238-82E6-2E0A43DF2393}"/>
                </a:ext>
              </a:extLst>
            </p:cNvPr>
            <p:cNvSpPr/>
            <p:nvPr/>
          </p:nvSpPr>
          <p:spPr>
            <a:xfrm>
              <a:off x="6001656" y="3272287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3BB93A2F-A65E-4E0F-BEB2-190AD5E33570}"/>
                </a:ext>
              </a:extLst>
            </p:cNvPr>
            <p:cNvSpPr/>
            <p:nvPr/>
          </p:nvSpPr>
          <p:spPr>
            <a:xfrm>
              <a:off x="6001656" y="3637411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>
              <a:extLst>
                <a:ext uri="{FF2B5EF4-FFF2-40B4-BE49-F238E27FC236}">
                  <a16:creationId xmlns:a16="http://schemas.microsoft.com/office/drawing/2014/main" xmlns="" id="{400F675C-1DE4-4FED-AC64-37B4AC4EFCAE}"/>
                </a:ext>
              </a:extLst>
            </p:cNvPr>
            <p:cNvSpPr/>
            <p:nvPr/>
          </p:nvSpPr>
          <p:spPr>
            <a:xfrm>
              <a:off x="6001656" y="4039955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>
              <a:extLst>
                <a:ext uri="{FF2B5EF4-FFF2-40B4-BE49-F238E27FC236}">
                  <a16:creationId xmlns:a16="http://schemas.microsoft.com/office/drawing/2014/main" xmlns="" id="{8BA65473-80B0-47C1-AB08-41362A8258F1}"/>
                </a:ext>
              </a:extLst>
            </p:cNvPr>
            <p:cNvSpPr/>
            <p:nvPr/>
          </p:nvSpPr>
          <p:spPr>
            <a:xfrm>
              <a:off x="6001656" y="4462909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>
              <a:extLst>
                <a:ext uri="{FF2B5EF4-FFF2-40B4-BE49-F238E27FC236}">
                  <a16:creationId xmlns:a16="http://schemas.microsoft.com/office/drawing/2014/main" xmlns="" id="{53BCE373-57EB-4951-B556-D425F258A5F4}"/>
                </a:ext>
              </a:extLst>
            </p:cNvPr>
            <p:cNvSpPr/>
            <p:nvPr/>
          </p:nvSpPr>
          <p:spPr>
            <a:xfrm>
              <a:off x="6001656" y="4834503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уга 35">
              <a:extLst>
                <a:ext uri="{FF2B5EF4-FFF2-40B4-BE49-F238E27FC236}">
                  <a16:creationId xmlns:a16="http://schemas.microsoft.com/office/drawing/2014/main" xmlns="" id="{38E04487-3198-4166-AD9B-6F7DC3B420CD}"/>
                </a:ext>
              </a:extLst>
            </p:cNvPr>
            <p:cNvSpPr/>
            <p:nvPr/>
          </p:nvSpPr>
          <p:spPr>
            <a:xfrm>
              <a:off x="6001656" y="5215835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>
              <a:extLst>
                <a:ext uri="{FF2B5EF4-FFF2-40B4-BE49-F238E27FC236}">
                  <a16:creationId xmlns:a16="http://schemas.microsoft.com/office/drawing/2014/main" xmlns="" id="{432CA252-0F2C-4D49-80AC-E801DE1CECD5}"/>
                </a:ext>
              </a:extLst>
            </p:cNvPr>
            <p:cNvSpPr/>
            <p:nvPr/>
          </p:nvSpPr>
          <p:spPr>
            <a:xfrm>
              <a:off x="6001656" y="5617577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xmlns="" id="{0633C0F8-0897-4BF5-98B7-D8B9C4D92CC8}"/>
                </a:ext>
              </a:extLst>
            </p:cNvPr>
            <p:cNvSpPr/>
            <p:nvPr/>
          </p:nvSpPr>
          <p:spPr>
            <a:xfrm>
              <a:off x="6001656" y="6039729"/>
              <a:ext cx="457201" cy="437696"/>
            </a:xfrm>
            <a:prstGeom prst="arc">
              <a:avLst>
                <a:gd name="adj1" fmla="val 7235607"/>
                <a:gd name="adj2" fmla="val 360551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Елена\Desktop\пп\slide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27" y="2509496"/>
            <a:ext cx="2719798" cy="2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4914" y="1124402"/>
            <a:ext cx="397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Научиться можно только тому, что любишь</a:t>
            </a:r>
            <a:r>
              <a:rPr lang="ru-RU" sz="2400" b="1" dirty="0" smtClean="0">
                <a:solidFill>
                  <a:srgbClr val="FF0000"/>
                </a:solidFill>
              </a:rPr>
              <a:t>. Гёте </a:t>
            </a:r>
            <a:r>
              <a:rPr lang="ru-RU" sz="2400" b="1" dirty="0">
                <a:solidFill>
                  <a:srgbClr val="FF0000"/>
                </a:solidFill>
              </a:rPr>
              <a:t>И.</a:t>
            </a:r>
          </a:p>
        </p:txBody>
      </p:sp>
    </p:spTree>
    <p:extLst>
      <p:ext uri="{BB962C8B-B14F-4D97-AF65-F5344CB8AC3E}">
        <p14:creationId xmlns:p14="http://schemas.microsoft.com/office/powerpoint/2010/main" val="319394582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44458"/>
            <a:ext cx="5417458" cy="6567607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 smtClean="0"/>
                <a:t>Ви</a:t>
              </a:r>
              <a:endParaRPr lang="ru-RU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98481" y="2508035"/>
            <a:ext cx="4582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Индийцы называли положительные числа «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дхана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» или «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сва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» (имущество), а отрицательные – «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рина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» или «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кшайя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» (долг). Впрочем, и в Индии с пониманием и принятием отрицательных чисел были проблемы.</a:t>
            </a:r>
            <a:endParaRPr lang="ru-RU" sz="1600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7" name="Picture 2" descr="https://documents.infourok.ru/d796fa6e-9bba-4566-9967-f41dc1170497/0/image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3" y="237668"/>
            <a:ext cx="1724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08800" y="635867"/>
            <a:ext cx="447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en-US" dirty="0" smtClean="0"/>
              <a:t>V-VI </a:t>
            </a:r>
            <a:r>
              <a:rPr lang="ru-RU" dirty="0" smtClean="0"/>
              <a:t>столетии отрицательные числа систематически использовались в основном так, как это мы делаем сейчас. </a:t>
            </a:r>
            <a:r>
              <a:rPr lang="ru-RU" dirty="0" err="1" smtClean="0"/>
              <a:t>Брахмагупта</a:t>
            </a:r>
            <a:r>
              <a:rPr lang="ru-RU" dirty="0" smtClean="0"/>
              <a:t>  сформулировал правила арифметических действий с ними. В его произведениях мы  читаем «имущество и имущество есть имущество. Сумма двух долгов есть долг. Сумма имущества и нуля есть имущество. Сумма двух нулей есть нуль. Долг, который отнимают от  нуля есть имущество. , имущество-долгом, Если нужно имущество отнять от долга, а долг от имущества, то берут их сумму».</a:t>
            </a:r>
            <a:endParaRPr lang="ru-RU" dirty="0"/>
          </a:p>
        </p:txBody>
      </p:sp>
      <p:sp>
        <p:nvSpPr>
          <p:cNvPr id="16" name="AutoShape 4" descr="https://prezentacii.org/upload/cloud/19/09/161202/images/scree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40" y="4425776"/>
            <a:ext cx="2889460" cy="21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1219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67649" y="206144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4821" y="1053408"/>
            <a:ext cx="49130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П</a:t>
            </a:r>
            <a:r>
              <a:rPr lang="ru-RU" dirty="0" smtClean="0"/>
              <a:t>римерно </a:t>
            </a:r>
            <a:r>
              <a:rPr lang="ru-RU" dirty="0"/>
              <a:t>во II веке до н.э. </a:t>
            </a:r>
            <a:r>
              <a:rPr lang="ru-RU" dirty="0" smtClean="0"/>
              <a:t>возможно</a:t>
            </a:r>
            <a:r>
              <a:rPr lang="ru-RU" dirty="0"/>
              <a:t>, в Китае </a:t>
            </a:r>
            <a:r>
              <a:rPr lang="ru-RU" dirty="0" smtClean="0"/>
              <a:t>и знали отрицательные числа, </a:t>
            </a:r>
            <a:r>
              <a:rPr lang="ru-RU" dirty="0"/>
              <a:t>но первое упоминание относится именно к тому времени. </a:t>
            </a:r>
            <a:r>
              <a:rPr lang="ru-RU" dirty="0">
                <a:solidFill>
                  <a:prstClr val="black"/>
                </a:solidFill>
              </a:rPr>
              <a:t>У</a:t>
            </a:r>
            <a:r>
              <a:rPr lang="ru-RU" dirty="0" smtClean="0">
                <a:solidFill>
                  <a:prstClr val="black"/>
                </a:solidFill>
              </a:rPr>
              <a:t>поминание </a:t>
            </a:r>
            <a:r>
              <a:rPr lang="ru-RU" dirty="0">
                <a:solidFill>
                  <a:prstClr val="black"/>
                </a:solidFill>
              </a:rPr>
              <a:t>отрицательных чисел мы находим в книге </a:t>
            </a:r>
            <a:r>
              <a:rPr lang="ru-RU" dirty="0" smtClean="0">
                <a:solidFill>
                  <a:prstClr val="black"/>
                </a:solidFill>
              </a:rPr>
              <a:t>«Арифметика </a:t>
            </a:r>
            <a:r>
              <a:rPr lang="ru-RU" dirty="0">
                <a:solidFill>
                  <a:prstClr val="black"/>
                </a:solidFill>
              </a:rPr>
              <a:t>в девяти главах» китайского ученого </a:t>
            </a:r>
            <a:r>
              <a:rPr lang="ru-RU" dirty="0" err="1">
                <a:solidFill>
                  <a:prstClr val="black"/>
                </a:solidFill>
              </a:rPr>
              <a:t>Чжан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Цань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err="1" smtClean="0"/>
              <a:t>ам</a:t>
            </a:r>
            <a:r>
              <a:rPr lang="ru-RU" dirty="0" smtClean="0"/>
              <a:t>.  </a:t>
            </a:r>
            <a:r>
              <a:rPr lang="ru-RU" dirty="0"/>
              <a:t>О</a:t>
            </a:r>
            <a:r>
              <a:rPr lang="ru-RU" dirty="0" smtClean="0"/>
              <a:t>трицательные </a:t>
            </a:r>
            <a:r>
              <a:rPr lang="ru-RU" dirty="0"/>
              <a:t>числа </a:t>
            </a:r>
            <a:r>
              <a:rPr lang="ru-RU" dirty="0" smtClean="0"/>
              <a:t>считали  </a:t>
            </a:r>
            <a:r>
              <a:rPr lang="ru-RU" dirty="0"/>
              <a:t>«долгами», при этом положительные называли «имуществом». </a:t>
            </a:r>
            <a:r>
              <a:rPr lang="ru-RU" dirty="0" err="1" smtClean="0">
                <a:solidFill>
                  <a:srgbClr val="000000"/>
                </a:solidFill>
              </a:rPr>
              <a:t>Чжань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Цань</a:t>
            </a:r>
            <a:r>
              <a:rPr lang="ru-RU" dirty="0">
                <a:solidFill>
                  <a:srgbClr val="000000"/>
                </a:solidFill>
              </a:rPr>
              <a:t> использовал другие чернила для их </a:t>
            </a:r>
            <a:r>
              <a:rPr lang="ru-RU" dirty="0" smtClean="0">
                <a:solidFill>
                  <a:srgbClr val="000000"/>
                </a:solidFill>
              </a:rPr>
              <a:t>написания. В </a:t>
            </a:r>
            <a:r>
              <a:rPr lang="ru-RU" dirty="0">
                <a:solidFill>
                  <a:srgbClr val="000000"/>
                </a:solidFill>
              </a:rPr>
              <a:t>китайской математике положительные числа называли «</a:t>
            </a:r>
            <a:r>
              <a:rPr lang="ru-RU" dirty="0" err="1">
                <a:solidFill>
                  <a:srgbClr val="000000"/>
                </a:solidFill>
              </a:rPr>
              <a:t>чен</a:t>
            </a:r>
            <a:r>
              <a:rPr lang="ru-RU" dirty="0">
                <a:solidFill>
                  <a:srgbClr val="000000"/>
                </a:solidFill>
              </a:rPr>
              <a:t>». И писали их красным цветом.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Отрицательные числа назвали – «фу» и писали черным цветом.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Этот </a:t>
            </a:r>
            <a:r>
              <a:rPr lang="ru-RU" dirty="0">
                <a:solidFill>
                  <a:srgbClr val="000000"/>
                </a:solidFill>
              </a:rPr>
              <a:t>способ обозначения чисел в Китае использовался до середины XII столетия.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Затем Ли Е предложил обозначать отрицательные числа иначе – эти цифры перечеркивали черточкой наискось справа налево.</a:t>
            </a:r>
          </a:p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3" y="3843340"/>
            <a:ext cx="2857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3" y="332006"/>
            <a:ext cx="4723796" cy="35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241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44458"/>
            <a:ext cx="5417458" cy="6567607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 smtClean="0"/>
                <a:t>Ви</a:t>
              </a:r>
              <a:endParaRPr lang="ru-RU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98481" y="2508035"/>
            <a:ext cx="458288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8800" y="635867"/>
            <a:ext cx="447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Труды Диофанта изложены в 13 книгах, 6 из которых дошли до наших дней . В  5 книгах  содержатся методы решения неопределенных уравнений,  решение этих уравнений актуально и в наши дни.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Задача: В клетке сидят кролики и фазаны вместе  у них 18 ног. Узнайте  сколько в клетке тех и других.           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Пусть :    Х - число кроликов  </a:t>
            </a:r>
          </a:p>
          <a:p>
            <a:pPr algn="just"/>
            <a:r>
              <a:rPr lang="ru-RU" dirty="0"/>
              <a:t>                У- число фазанов .</a:t>
            </a:r>
          </a:p>
          <a:p>
            <a:pPr algn="just"/>
            <a:r>
              <a:rPr lang="ru-RU" dirty="0"/>
              <a:t>Тогда      4Х+2У=18.     Это и есть    </a:t>
            </a:r>
            <a:r>
              <a:rPr lang="ru-RU" dirty="0" err="1"/>
              <a:t>Диофантово</a:t>
            </a:r>
            <a:r>
              <a:rPr lang="ru-RU" dirty="0"/>
              <a:t>  или неопределённое  уравнение.</a:t>
            </a:r>
          </a:p>
        </p:txBody>
      </p:sp>
      <p:sp>
        <p:nvSpPr>
          <p:cNvPr id="16" name="AutoShape 4" descr="https://prezentacii.org/upload/cloud/19/09/161202/images/scree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179506"/>
            <a:ext cx="1694546" cy="24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7648" y="3899785"/>
            <a:ext cx="4960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В 3 веке до н. э. </a:t>
            </a:r>
            <a:r>
              <a:rPr lang="ru-RU" dirty="0" smtClean="0"/>
              <a:t>древнегреческий </a:t>
            </a:r>
            <a:r>
              <a:rPr lang="ru-RU" dirty="0"/>
              <a:t>учёный Диофант в  своей книге «Арифметика» использовал отрицательные числа. </a:t>
            </a:r>
          </a:p>
          <a:p>
            <a:pPr algn="just"/>
            <a:r>
              <a:rPr lang="ru-RU" dirty="0"/>
              <a:t>       Например,  -3   называл вычитаемое, </a:t>
            </a:r>
          </a:p>
          <a:p>
            <a:pPr algn="just"/>
            <a:r>
              <a:rPr lang="ru-RU" dirty="0"/>
              <a:t>а 3 прибавляемое. Диофант вводит отрицательные </a:t>
            </a:r>
            <a:r>
              <a:rPr lang="ru-RU" dirty="0" smtClean="0"/>
              <a:t>числа, определяет </a:t>
            </a:r>
            <a:r>
              <a:rPr lang="ru-RU" dirty="0"/>
              <a:t>их как недостаток и формулирует правила действий  с </a:t>
            </a:r>
            <a:r>
              <a:rPr lang="ru-RU" dirty="0" smtClean="0"/>
              <a:t>ними.</a:t>
            </a:r>
            <a:endParaRPr lang="ru-RU" dirty="0"/>
          </a:p>
          <a:p>
            <a:r>
              <a:rPr lang="ru-RU" dirty="0"/>
              <a:t>   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35" y="4632629"/>
            <a:ext cx="1814036" cy="15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473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39798" y="786038"/>
            <a:ext cx="4459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Штифель </a:t>
            </a:r>
            <a:r>
              <a:rPr lang="ru-RU" dirty="0"/>
              <a:t>писал: «Нуль находится между   истинными и абсурдными числами…» </a:t>
            </a:r>
            <a:r>
              <a:rPr lang="ru-RU" dirty="0" smtClean="0"/>
              <a:t>.</a:t>
            </a:r>
            <a:r>
              <a:rPr lang="ru-RU" dirty="0"/>
              <a:t> Немецкий математик Михаил Штифель впервые в 1554 году дал определение отрицательных чисел, как чисел «меньше, чем ничто», то есть меньше нуля. Это был очень большой шаг вперёд в деле обоснования отрицательных чисел.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7543" y="204949"/>
            <a:ext cx="46899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Михаэль Штифель (1487-1567) был монахом, но и математиком он тоже был. Он написал книгу "Полная арифметика", где использовал знаки "+", "-", знак корня, числовые таблицы, очень похожие на логарифмические. Штифель увлекался составлением гороскопов, в одном из которых предсказал конец света на 1533 год. Конец света не состоялся, мир устоял, а Штифелю пришлось спрятаться в тюрьму. Причины опасаться за свою жизнь у него были. Манипулируя числами, он опрометчиво связал "звериное" число 666 с именем Папы Римского Льва Х. Монаха преследовали, но обошлось.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60" y="3900023"/>
            <a:ext cx="3946916" cy="25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27" y="4127261"/>
            <a:ext cx="3825918" cy="203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317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320562" y="12127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483008" y="76915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DF67CB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71" y="3962056"/>
            <a:ext cx="1833770" cy="247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7058" y="5333694"/>
            <a:ext cx="426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3033" y="927352"/>
            <a:ext cx="4609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Знаменитый французский математик Рене Декарт в «Геометрии»(1637 г.) описывает геометрическое истолкование положительных и отрицательных чисел. Положительные числа изображаются на числовой оси точками, лежащими вправо от начала 0, отрицательные –влево. Геометрическое истолкование  положительных и отрицательных чисел привело к более ясному пониманию природы отрицательных чисел и способствовало их признанию.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08" y="3195305"/>
            <a:ext cx="2622293" cy="262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7058" y="333101"/>
            <a:ext cx="4626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Он</a:t>
            </a:r>
            <a:r>
              <a:rPr lang="ru-RU" dirty="0"/>
              <a:t> </a:t>
            </a:r>
            <a:r>
              <a:rPr lang="ru-RU" dirty="0">
                <a:solidFill>
                  <a:srgbClr val="222222"/>
                </a:solidFill>
              </a:rPr>
              <a:t>изобрел декартову систему </a:t>
            </a:r>
            <a:r>
              <a:rPr lang="ru-RU" dirty="0" smtClean="0">
                <a:solidFill>
                  <a:srgbClr val="222222"/>
                </a:solidFill>
              </a:rPr>
              <a:t>координат</a:t>
            </a:r>
            <a:r>
              <a:rPr lang="ru-RU" dirty="0" smtClean="0"/>
              <a:t>.</a:t>
            </a:r>
            <a:r>
              <a:rPr lang="ru-RU" dirty="0"/>
              <a:t>  В книге "Геометрия" Декарт также ввел </a:t>
            </a:r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>
                <a:solidFill>
                  <a:srgbClr val="222222"/>
                </a:solidFill>
              </a:rPr>
              <a:t>использование строчных букв a, b и c</a:t>
            </a:r>
            <a:r>
              <a:rPr lang="ru-RU" dirty="0"/>
              <a:t> для </a:t>
            </a:r>
            <a:r>
              <a:rPr lang="ru-RU" dirty="0">
                <a:solidFill>
                  <a:srgbClr val="222222"/>
                </a:solidFill>
              </a:rPr>
              <a:t>известных величин</a:t>
            </a:r>
            <a:r>
              <a:rPr lang="ru-RU" dirty="0"/>
              <a:t> и </a:t>
            </a:r>
            <a:r>
              <a:rPr lang="ru-RU" dirty="0">
                <a:solidFill>
                  <a:srgbClr val="222222"/>
                </a:solidFill>
              </a:rPr>
              <a:t>x, y и z</a:t>
            </a:r>
            <a:r>
              <a:rPr lang="ru-RU" dirty="0"/>
              <a:t> для </a:t>
            </a:r>
            <a:r>
              <a:rPr lang="ru-RU" dirty="0">
                <a:solidFill>
                  <a:srgbClr val="222222"/>
                </a:solidFill>
              </a:rPr>
              <a:t>неизвестных величин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Помимо аналитической геометрии, Декарт разработал свое </a:t>
            </a:r>
            <a:r>
              <a:rPr lang="ru-RU" dirty="0">
                <a:solidFill>
                  <a:srgbClr val="222222"/>
                </a:solidFill>
              </a:rPr>
              <a:t>правило знаков</a:t>
            </a:r>
            <a:r>
              <a:rPr lang="ru-RU" dirty="0"/>
              <a:t>, метод для </a:t>
            </a:r>
            <a:r>
              <a:rPr lang="ru-RU" dirty="0">
                <a:solidFill>
                  <a:srgbClr val="222222"/>
                </a:solidFill>
              </a:rPr>
              <a:t>определения количества положительных или отрицательных действительных корней многочлена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08969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29838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8" y="338694"/>
            <a:ext cx="2071430" cy="273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255" y="3139209"/>
            <a:ext cx="4630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Рафаэль </a:t>
            </a:r>
            <a:r>
              <a:rPr lang="ru-RU" dirty="0" err="1">
                <a:solidFill>
                  <a:srgbClr val="000000"/>
                </a:solidFill>
              </a:rPr>
              <a:t>Маццоли</a:t>
            </a:r>
            <a:r>
              <a:rPr lang="ru-RU" dirty="0">
                <a:solidFill>
                  <a:srgbClr val="000000"/>
                </a:solidFill>
              </a:rPr>
              <a:t> родился в Болонье. Он был старшим из шести их детей. Учился архитектуре. Как раз в это время открытия </a:t>
            </a:r>
            <a:r>
              <a:rPr lang="ru-RU" dirty="0" err="1">
                <a:solidFill>
                  <a:srgbClr val="000000"/>
                </a:solidFill>
              </a:rPr>
              <a:t>дель</a:t>
            </a:r>
            <a:r>
              <a:rPr lang="ru-RU" dirty="0">
                <a:solidFill>
                  <a:srgbClr val="000000"/>
                </a:solidFill>
              </a:rPr>
              <a:t> Ферро и Тартальи вызвали подъём массового интереса к математике, который захватил и Бомбелли.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Главный труд Бомбелли — «Алгебра», написана около 1560 года и издана в 1572 году. «Алгебра» примечательна во многих отношениях.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26514" y="786038"/>
            <a:ext cx="4130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ащищал идею отрицательных чисел, вместе с </a:t>
            </a:r>
            <a:r>
              <a:rPr lang="ru-RU" dirty="0" err="1" smtClean="0"/>
              <a:t>Жирар</a:t>
            </a:r>
            <a:r>
              <a:rPr lang="ru-RU" dirty="0" smtClean="0"/>
              <a:t> считал отрицательные числа допустимыми и полезными, в частности, для обозначения недостачи чего-либо. Выражение «ниже, чем ничего» показывает, что математики мысленно воображали положительные и отрицательные числа на вертикальной шкале (вроде шкалы термометра).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41" y="3771668"/>
            <a:ext cx="21764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770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114143" y="14445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624113" y="144458"/>
            <a:ext cx="5417458" cy="6567607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 smtClean="0"/>
                <a:t>Ви</a:t>
              </a:r>
              <a:endParaRPr lang="ru-RU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AutoShape 4" descr="https://prezentacii.org/upload/cloud/19/09/161202/images/scree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96" y="4617001"/>
            <a:ext cx="2422628" cy="181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1285" y="2908841"/>
            <a:ext cx="48921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В Европе отрицательные числа не признавали очень долго. Их считали «мнимыми» и «абсурдными», «ложными». Никаких действий с ними не совершали, а просто отбрасывали, если ответ получался отрицательным. Считали, что, если из 0 вычесть любое число, то ответом будет 0, так как ничто не может быть меньше нуля — пустоты. Впервые в Европе </a:t>
            </a:r>
            <a:r>
              <a:rPr lang="ru-RU" dirty="0" smtClean="0">
                <a:solidFill>
                  <a:srgbClr val="000000"/>
                </a:solidFill>
              </a:rPr>
              <a:t>на </a:t>
            </a:r>
            <a:r>
              <a:rPr lang="ru-RU" dirty="0">
                <a:solidFill>
                  <a:srgbClr val="000000"/>
                </a:solidFill>
              </a:rPr>
              <a:t>отрицательные числа обратил Леонардо Пизанский (Фибоначчи), который описал их в своем произведении «Книга Абака» в 1202 году для решения финансовых задач с долгами.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3657" y="317952"/>
            <a:ext cx="47207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те годы были развиты так называемые математические поединки. На состязании в решении задач с придворными математиками Фридриха II </a:t>
            </a:r>
            <a:r>
              <a:rPr lang="ru-RU" dirty="0" smtClean="0"/>
              <a:t>ему было </a:t>
            </a:r>
            <a:r>
              <a:rPr lang="ru-RU" dirty="0"/>
              <a:t>предложено решить задачу: требовалось найти капитал нескольких лиц. Фибоначчи получил отрицательное значение. «Этот случай, - сказал Фибоначчи, - невозможен, разве только принять, что один имел не капитал, а долг».</a:t>
            </a:r>
          </a:p>
          <a:p>
            <a:r>
              <a:rPr lang="ru-RU" dirty="0"/>
              <a:t>Тем не менее до XVII века отрицательные числа были не востребованы </a:t>
            </a:r>
            <a:r>
              <a:rPr lang="ru-RU" dirty="0" smtClean="0"/>
              <a:t>.И </a:t>
            </a:r>
            <a:r>
              <a:rPr lang="ru-RU" dirty="0"/>
              <a:t>даже в XVII веке знаменитый математик </a:t>
            </a:r>
            <a:r>
              <a:rPr lang="ru-RU" dirty="0" err="1"/>
              <a:t>Блез</a:t>
            </a:r>
            <a:r>
              <a:rPr lang="ru-RU" dirty="0"/>
              <a:t> Паскаль утверждал, что 0-4=0 ибо нет такого числа, которое может быть меньше ничего.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5" y="216117"/>
            <a:ext cx="2225354" cy="262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143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A6C6629-1FA2-436A-8039-68F9A45FF647}"/>
              </a:ext>
            </a:extLst>
          </p:cNvPr>
          <p:cNvSpPr/>
          <p:nvPr/>
        </p:nvSpPr>
        <p:spPr>
          <a:xfrm>
            <a:off x="483008" y="-6573"/>
            <a:ext cx="5565820" cy="6864573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E05C44-4C45-4354-8F8B-2CAECBA3BA22}"/>
              </a:ext>
            </a:extLst>
          </p:cNvPr>
          <p:cNvSpPr/>
          <p:nvPr/>
        </p:nvSpPr>
        <p:spPr>
          <a:xfrm>
            <a:off x="6096000" y="0"/>
            <a:ext cx="5565820" cy="6858000"/>
          </a:xfrm>
          <a:prstGeom prst="rect">
            <a:avLst/>
          </a:prstGeom>
          <a:blipFill>
            <a:blip r:embed="rId2"/>
            <a:stretch>
              <a:fillRect b="-3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B14502D-CACE-4D80-A423-C1813FC464C6}"/>
              </a:ext>
            </a:extLst>
          </p:cNvPr>
          <p:cNvGrpSpPr/>
          <p:nvPr/>
        </p:nvGrpSpPr>
        <p:grpSpPr>
          <a:xfrm>
            <a:off x="6309178" y="165889"/>
            <a:ext cx="5417458" cy="6582228"/>
            <a:chOff x="6096000" y="137886"/>
            <a:chExt cx="5417458" cy="658222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BDBCDA-1E4A-43C3-89CC-8CFCACAEE137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xmlns="" id="{3192D89A-EB92-4CF9-A968-BDC8C29CC20C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8FA3DCE-4BAD-4522-809B-035A6F2D3307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75C3AA3E-C181-4153-B990-16C6113E7EEA}"/>
              </a:ext>
            </a:extLst>
          </p:cNvPr>
          <p:cNvGrpSpPr/>
          <p:nvPr/>
        </p:nvGrpSpPr>
        <p:grpSpPr>
          <a:xfrm flipH="1">
            <a:off x="557189" y="102841"/>
            <a:ext cx="5417458" cy="6582228"/>
            <a:chOff x="6096000" y="137886"/>
            <a:chExt cx="5417458" cy="658222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44900D1E-F62B-4511-A75C-D0ABAA302C76}"/>
                </a:ext>
              </a:extLst>
            </p:cNvPr>
            <p:cNvSpPr/>
            <p:nvPr/>
          </p:nvSpPr>
          <p:spPr>
            <a:xfrm>
              <a:off x="10882087" y="4401470"/>
              <a:ext cx="631371" cy="2318644"/>
            </a:xfrm>
            <a:prstGeom prst="rect">
              <a:avLst/>
            </a:prstGeom>
            <a:solidFill>
              <a:srgbClr val="4069EC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524338B2-19C7-4EB7-94FA-D575F21E57DA}"/>
                </a:ext>
              </a:extLst>
            </p:cNvPr>
            <p:cNvSpPr/>
            <p:nvPr/>
          </p:nvSpPr>
          <p:spPr>
            <a:xfrm>
              <a:off x="6096000" y="137886"/>
              <a:ext cx="5370286" cy="6566132"/>
            </a:xfrm>
            <a:custGeom>
              <a:avLst/>
              <a:gdLst>
                <a:gd name="connsiteX0" fmla="*/ 0 w 5370286"/>
                <a:gd name="connsiteY0" fmla="*/ 0 h 6566132"/>
                <a:gd name="connsiteX1" fmla="*/ 5370286 w 5370286"/>
                <a:gd name="connsiteY1" fmla="*/ 0 h 6566132"/>
                <a:gd name="connsiteX2" fmla="*/ 5370286 w 5370286"/>
                <a:gd name="connsiteY2" fmla="*/ 4568427 h 6566132"/>
                <a:gd name="connsiteX3" fmla="*/ 5336010 w 5370286"/>
                <a:gd name="connsiteY3" fmla="*/ 4564971 h 6566132"/>
                <a:gd name="connsiteX4" fmla="*/ 5113459 w 5370286"/>
                <a:gd name="connsiteY4" fmla="*/ 4564971 h 6566132"/>
                <a:gd name="connsiteX5" fmla="*/ 4883649 w 5370286"/>
                <a:gd name="connsiteY5" fmla="*/ 4794781 h 6566132"/>
                <a:gd name="connsiteX6" fmla="*/ 4883649 w 5370286"/>
                <a:gd name="connsiteY6" fmla="*/ 6490304 h 6566132"/>
                <a:gd name="connsiteX7" fmla="*/ 4888318 w 5370286"/>
                <a:gd name="connsiteY7" fmla="*/ 6536619 h 6566132"/>
                <a:gd name="connsiteX8" fmla="*/ 4897479 w 5370286"/>
                <a:gd name="connsiteY8" fmla="*/ 6566132 h 6566132"/>
                <a:gd name="connsiteX9" fmla="*/ 0 w 5370286"/>
                <a:gd name="connsiteY9" fmla="*/ 6566132 h 656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0286" h="6566132">
                  <a:moveTo>
                    <a:pt x="0" y="0"/>
                  </a:moveTo>
                  <a:lnTo>
                    <a:pt x="5370286" y="0"/>
                  </a:lnTo>
                  <a:lnTo>
                    <a:pt x="5370286" y="4568427"/>
                  </a:lnTo>
                  <a:lnTo>
                    <a:pt x="5336010" y="4564971"/>
                  </a:lnTo>
                  <a:lnTo>
                    <a:pt x="5113459" y="4564971"/>
                  </a:lnTo>
                  <a:cubicBezTo>
                    <a:pt x="4986538" y="4564971"/>
                    <a:pt x="4883649" y="4667860"/>
                    <a:pt x="4883649" y="4794781"/>
                  </a:cubicBezTo>
                  <a:lnTo>
                    <a:pt x="4883649" y="6490304"/>
                  </a:lnTo>
                  <a:cubicBezTo>
                    <a:pt x="4883649" y="6506169"/>
                    <a:pt x="4885257" y="6521659"/>
                    <a:pt x="4888318" y="6536619"/>
                  </a:cubicBezTo>
                  <a:lnTo>
                    <a:pt x="4897479" y="6566132"/>
                  </a:lnTo>
                  <a:lnTo>
                    <a:pt x="0" y="6566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C7D1C-5461-478B-A434-3CA690B7944B}"/>
                </a:ext>
              </a:extLst>
            </p:cNvPr>
            <p:cNvSpPr txBox="1"/>
            <p:nvPr/>
          </p:nvSpPr>
          <p:spPr>
            <a:xfrm>
              <a:off x="11008257" y="6162847"/>
              <a:ext cx="461665" cy="3792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3964500-BD6A-4473-AD95-1AE4EDF909D1}"/>
              </a:ext>
            </a:extLst>
          </p:cNvPr>
          <p:cNvGrpSpPr/>
          <p:nvPr/>
        </p:nvGrpSpPr>
        <p:grpSpPr>
          <a:xfrm>
            <a:off x="5627912" y="304798"/>
            <a:ext cx="1019631" cy="6399220"/>
            <a:chOff x="5627912" y="304798"/>
            <a:chExt cx="1019631" cy="639922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85462007-48B0-4C1C-8961-2EB519D9AC04}"/>
                </a:ext>
              </a:extLst>
            </p:cNvPr>
            <p:cNvSpPr/>
            <p:nvPr/>
          </p:nvSpPr>
          <p:spPr>
            <a:xfrm>
              <a:off x="6320971" y="37737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7B04FAB-DF07-4E71-B59A-388C3C5813C2}"/>
                </a:ext>
              </a:extLst>
            </p:cNvPr>
            <p:cNvSpPr/>
            <p:nvPr/>
          </p:nvSpPr>
          <p:spPr>
            <a:xfrm>
              <a:off x="6320971" y="72435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05C17DF-5838-44CF-B74C-2CB56E35428E}"/>
                </a:ext>
              </a:extLst>
            </p:cNvPr>
            <p:cNvSpPr/>
            <p:nvPr/>
          </p:nvSpPr>
          <p:spPr>
            <a:xfrm>
              <a:off x="6320971" y="109174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3ED9D86-B437-4C59-90F4-49DD3F6C1FB8}"/>
                </a:ext>
              </a:extLst>
            </p:cNvPr>
            <p:cNvSpPr/>
            <p:nvPr/>
          </p:nvSpPr>
          <p:spPr>
            <a:xfrm>
              <a:off x="6320971" y="14387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CE6EBFB-705C-4066-9929-4DAFF2ED2ABD}"/>
                </a:ext>
              </a:extLst>
            </p:cNvPr>
            <p:cNvSpPr/>
            <p:nvPr/>
          </p:nvSpPr>
          <p:spPr>
            <a:xfrm>
              <a:off x="6320971" y="182312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9274DD1-EC85-4C62-9596-C899585F0BD8}"/>
                </a:ext>
              </a:extLst>
            </p:cNvPr>
            <p:cNvSpPr/>
            <p:nvPr/>
          </p:nvSpPr>
          <p:spPr>
            <a:xfrm>
              <a:off x="6320971" y="22279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993EA497-22D2-41A4-995E-843856280787}"/>
                </a:ext>
              </a:extLst>
            </p:cNvPr>
            <p:cNvSpPr/>
            <p:nvPr/>
          </p:nvSpPr>
          <p:spPr>
            <a:xfrm>
              <a:off x="6320971" y="259306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486CB0A-8660-4E52-8690-9A8F5BF2830D}"/>
                </a:ext>
              </a:extLst>
            </p:cNvPr>
            <p:cNvSpPr/>
            <p:nvPr/>
          </p:nvSpPr>
          <p:spPr>
            <a:xfrm>
              <a:off x="6320971" y="299787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E94F6EA-1531-4A12-8D6E-A53CFA9748BD}"/>
                </a:ext>
              </a:extLst>
            </p:cNvPr>
            <p:cNvSpPr/>
            <p:nvPr/>
          </p:nvSpPr>
          <p:spPr>
            <a:xfrm>
              <a:off x="6320971" y="334485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19FBC8A0-AAE7-447F-AF94-46C751E9B496}"/>
                </a:ext>
              </a:extLst>
            </p:cNvPr>
            <p:cNvSpPr/>
            <p:nvPr/>
          </p:nvSpPr>
          <p:spPr>
            <a:xfrm>
              <a:off x="6320971" y="3709983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0B8AE0D-745B-40C9-9A43-545AEF5A28A6}"/>
                </a:ext>
              </a:extLst>
            </p:cNvPr>
            <p:cNvSpPr/>
            <p:nvPr/>
          </p:nvSpPr>
          <p:spPr>
            <a:xfrm>
              <a:off x="6320971" y="411252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BA56F52C-CD39-4FCA-9803-3711F837EBC0}"/>
                </a:ext>
              </a:extLst>
            </p:cNvPr>
            <p:cNvSpPr/>
            <p:nvPr/>
          </p:nvSpPr>
          <p:spPr>
            <a:xfrm>
              <a:off x="6320971" y="453548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F872D04-43F6-4AC7-B499-1D236788E4A4}"/>
                </a:ext>
              </a:extLst>
            </p:cNvPr>
            <p:cNvSpPr/>
            <p:nvPr/>
          </p:nvSpPr>
          <p:spPr>
            <a:xfrm>
              <a:off x="6320971" y="4907075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89D1DC70-1809-4FA4-846D-9CF1DC303E6E}"/>
                </a:ext>
              </a:extLst>
            </p:cNvPr>
            <p:cNvSpPr/>
            <p:nvPr/>
          </p:nvSpPr>
          <p:spPr>
            <a:xfrm>
              <a:off x="6320971" y="5288407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D254533-C8B1-4764-9C6D-429C2D292A70}"/>
                </a:ext>
              </a:extLst>
            </p:cNvPr>
            <p:cNvSpPr/>
            <p:nvPr/>
          </p:nvSpPr>
          <p:spPr>
            <a:xfrm>
              <a:off x="6320971" y="5690149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795130B-E772-4DFD-A0C9-9A2188649639}"/>
                </a:ext>
              </a:extLst>
            </p:cNvPr>
            <p:cNvSpPr/>
            <p:nvPr/>
          </p:nvSpPr>
          <p:spPr>
            <a:xfrm>
              <a:off x="6320971" y="611230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546DD7DC-A749-4A32-B5BC-C8A46601188D}"/>
                </a:ext>
              </a:extLst>
            </p:cNvPr>
            <p:cNvSpPr/>
            <p:nvPr/>
          </p:nvSpPr>
          <p:spPr>
            <a:xfrm>
              <a:off x="5627912" y="34834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4AE56F99-BC00-4CC1-856D-4C4E8BF3C76B}"/>
                </a:ext>
              </a:extLst>
            </p:cNvPr>
            <p:cNvSpPr/>
            <p:nvPr/>
          </p:nvSpPr>
          <p:spPr>
            <a:xfrm>
              <a:off x="5627912" y="69532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6AAA704-A9A2-4F77-A0D4-937A8091CF7E}"/>
                </a:ext>
              </a:extLst>
            </p:cNvPr>
            <p:cNvSpPr/>
            <p:nvPr/>
          </p:nvSpPr>
          <p:spPr>
            <a:xfrm>
              <a:off x="5627912" y="106271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8E659183-20C6-4E2C-94A1-8AF14B7C8DFA}"/>
                </a:ext>
              </a:extLst>
            </p:cNvPr>
            <p:cNvSpPr/>
            <p:nvPr/>
          </p:nvSpPr>
          <p:spPr>
            <a:xfrm>
              <a:off x="5627912" y="14096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B34459E9-FA8C-44F2-9BCE-30574E0CFF79}"/>
                </a:ext>
              </a:extLst>
            </p:cNvPr>
            <p:cNvSpPr/>
            <p:nvPr/>
          </p:nvSpPr>
          <p:spPr>
            <a:xfrm>
              <a:off x="5627912" y="179410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FD9F2677-8BAB-4C49-84A5-0E20D94F28EC}"/>
                </a:ext>
              </a:extLst>
            </p:cNvPr>
            <p:cNvSpPr/>
            <p:nvPr/>
          </p:nvSpPr>
          <p:spPr>
            <a:xfrm>
              <a:off x="5627912" y="219891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8A9859C-E4F9-46C2-B66F-B32575D86668}"/>
                </a:ext>
              </a:extLst>
            </p:cNvPr>
            <p:cNvSpPr/>
            <p:nvPr/>
          </p:nvSpPr>
          <p:spPr>
            <a:xfrm>
              <a:off x="5627912" y="256403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F835ABF-F981-4679-9A85-96EAB471EB94}"/>
                </a:ext>
              </a:extLst>
            </p:cNvPr>
            <p:cNvSpPr/>
            <p:nvPr/>
          </p:nvSpPr>
          <p:spPr>
            <a:xfrm>
              <a:off x="5627912" y="296884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83D923C1-88E9-4F1C-9375-481C2824C8F5}"/>
                </a:ext>
              </a:extLst>
            </p:cNvPr>
            <p:cNvSpPr/>
            <p:nvPr/>
          </p:nvSpPr>
          <p:spPr>
            <a:xfrm>
              <a:off x="5627912" y="331583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FA7F4282-7797-4ABA-AE45-1CEEE3F934ED}"/>
                </a:ext>
              </a:extLst>
            </p:cNvPr>
            <p:cNvSpPr/>
            <p:nvPr/>
          </p:nvSpPr>
          <p:spPr>
            <a:xfrm>
              <a:off x="5627912" y="3680954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15FCA6F-2CF2-429C-AA39-74492C4A06B9}"/>
                </a:ext>
              </a:extLst>
            </p:cNvPr>
            <p:cNvSpPr/>
            <p:nvPr/>
          </p:nvSpPr>
          <p:spPr>
            <a:xfrm>
              <a:off x="5627912" y="408349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15A6D53C-9D77-41D9-8312-55469383B758}"/>
                </a:ext>
              </a:extLst>
            </p:cNvPr>
            <p:cNvSpPr/>
            <p:nvPr/>
          </p:nvSpPr>
          <p:spPr>
            <a:xfrm>
              <a:off x="5627912" y="450645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61CCFFEE-A6A0-4517-BA19-08C6D0F61D11}"/>
                </a:ext>
              </a:extLst>
            </p:cNvPr>
            <p:cNvSpPr/>
            <p:nvPr/>
          </p:nvSpPr>
          <p:spPr>
            <a:xfrm>
              <a:off x="5627912" y="4878046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9547162-C7E5-4036-B382-13D20697AE8D}"/>
                </a:ext>
              </a:extLst>
            </p:cNvPr>
            <p:cNvSpPr/>
            <p:nvPr/>
          </p:nvSpPr>
          <p:spPr>
            <a:xfrm>
              <a:off x="5627912" y="5259378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DBB0FA4D-3C0B-4C34-9291-AF1A5F5A986D}"/>
                </a:ext>
              </a:extLst>
            </p:cNvPr>
            <p:cNvSpPr/>
            <p:nvPr/>
          </p:nvSpPr>
          <p:spPr>
            <a:xfrm>
              <a:off x="5627912" y="5661120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9E90A94-CF2D-450F-A282-8BF961F32545}"/>
                </a:ext>
              </a:extLst>
            </p:cNvPr>
            <p:cNvSpPr/>
            <p:nvPr/>
          </p:nvSpPr>
          <p:spPr>
            <a:xfrm>
              <a:off x="5627912" y="6083272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xmlns="" id="{8F67A726-1E08-4CED-8B5D-31DBC5EBEF0B}"/>
                </a:ext>
              </a:extLst>
            </p:cNvPr>
            <p:cNvSpPr/>
            <p:nvPr/>
          </p:nvSpPr>
          <p:spPr>
            <a:xfrm>
              <a:off x="5767614" y="30479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>
              <a:extLst>
                <a:ext uri="{FF2B5EF4-FFF2-40B4-BE49-F238E27FC236}">
                  <a16:creationId xmlns:a16="http://schemas.microsoft.com/office/drawing/2014/main" xmlns="" id="{D05C0C5C-448A-4A3F-AD71-12A9E1E80EC3}"/>
                </a:ext>
              </a:extLst>
            </p:cNvPr>
            <p:cNvSpPr/>
            <p:nvPr/>
          </p:nvSpPr>
          <p:spPr>
            <a:xfrm>
              <a:off x="5791200" y="675101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>
              <a:extLst>
                <a:ext uri="{FF2B5EF4-FFF2-40B4-BE49-F238E27FC236}">
                  <a16:creationId xmlns:a16="http://schemas.microsoft.com/office/drawing/2014/main" xmlns="" id="{D2D76A3C-ABDD-419B-A6A5-FB86B07ECB67}"/>
                </a:ext>
              </a:extLst>
            </p:cNvPr>
            <p:cNvSpPr/>
            <p:nvPr/>
          </p:nvSpPr>
          <p:spPr>
            <a:xfrm>
              <a:off x="5791200" y="104540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>
              <a:extLst>
                <a:ext uri="{FF2B5EF4-FFF2-40B4-BE49-F238E27FC236}">
                  <a16:creationId xmlns:a16="http://schemas.microsoft.com/office/drawing/2014/main" xmlns="" id="{18409E8A-4B56-4D53-BE79-A89EA8A8D8B7}"/>
                </a:ext>
              </a:extLst>
            </p:cNvPr>
            <p:cNvSpPr/>
            <p:nvPr/>
          </p:nvSpPr>
          <p:spPr>
            <a:xfrm>
              <a:off x="5791200" y="133724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>
              <a:extLst>
                <a:ext uri="{FF2B5EF4-FFF2-40B4-BE49-F238E27FC236}">
                  <a16:creationId xmlns:a16="http://schemas.microsoft.com/office/drawing/2014/main" xmlns="" id="{115C08E4-1853-4257-ABB8-D9ECC80BB8F2}"/>
                </a:ext>
              </a:extLst>
            </p:cNvPr>
            <p:cNvSpPr/>
            <p:nvPr/>
          </p:nvSpPr>
          <p:spPr>
            <a:xfrm>
              <a:off x="5791200" y="17748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>
              <a:extLst>
                <a:ext uri="{FF2B5EF4-FFF2-40B4-BE49-F238E27FC236}">
                  <a16:creationId xmlns:a16="http://schemas.microsoft.com/office/drawing/2014/main" xmlns="" id="{234C4D35-82AC-4FF9-91B7-6B2A2FDCD73D}"/>
                </a:ext>
              </a:extLst>
            </p:cNvPr>
            <p:cNvSpPr/>
            <p:nvPr/>
          </p:nvSpPr>
          <p:spPr>
            <a:xfrm>
              <a:off x="5812972" y="215204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>
              <a:extLst>
                <a:ext uri="{FF2B5EF4-FFF2-40B4-BE49-F238E27FC236}">
                  <a16:creationId xmlns:a16="http://schemas.microsoft.com/office/drawing/2014/main" xmlns="" id="{FAB33C65-6C5D-4FD9-9791-FB5750B6ECC1}"/>
                </a:ext>
              </a:extLst>
            </p:cNvPr>
            <p:cNvSpPr/>
            <p:nvPr/>
          </p:nvSpPr>
          <p:spPr>
            <a:xfrm>
              <a:off x="5812972" y="2490594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>
              <a:extLst>
                <a:ext uri="{FF2B5EF4-FFF2-40B4-BE49-F238E27FC236}">
                  <a16:creationId xmlns:a16="http://schemas.microsoft.com/office/drawing/2014/main" xmlns="" id="{DD85A7F3-33CE-40B2-93FF-82D4D419D8DF}"/>
                </a:ext>
              </a:extLst>
            </p:cNvPr>
            <p:cNvSpPr/>
            <p:nvPr/>
          </p:nvSpPr>
          <p:spPr>
            <a:xfrm>
              <a:off x="5803900" y="2903253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B691382E-4880-4193-A16B-8ED23B841DF4}"/>
                </a:ext>
              </a:extLst>
            </p:cNvPr>
            <p:cNvSpPr/>
            <p:nvPr/>
          </p:nvSpPr>
          <p:spPr>
            <a:xfrm>
              <a:off x="5627912" y="3303241"/>
              <a:ext cx="326572" cy="181428"/>
            </a:xfrm>
            <a:prstGeom prst="rect">
              <a:avLst/>
            </a:prstGeom>
            <a:solidFill>
              <a:srgbClr val="995D4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xmlns="" id="{3BDCAF2F-00F7-470C-810D-88463ACD650C}"/>
                </a:ext>
              </a:extLst>
            </p:cNvPr>
            <p:cNvSpPr/>
            <p:nvPr/>
          </p:nvSpPr>
          <p:spPr>
            <a:xfrm>
              <a:off x="5803900" y="3237646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xmlns="" id="{90668817-DA13-44B1-BB98-BB84313FCA75}"/>
                </a:ext>
              </a:extLst>
            </p:cNvPr>
            <p:cNvSpPr/>
            <p:nvPr/>
          </p:nvSpPr>
          <p:spPr>
            <a:xfrm>
              <a:off x="5767614" y="363098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>
              <a:extLst>
                <a:ext uri="{FF2B5EF4-FFF2-40B4-BE49-F238E27FC236}">
                  <a16:creationId xmlns:a16="http://schemas.microsoft.com/office/drawing/2014/main" xmlns="" id="{B0F6F64A-55FA-4BB0-96A5-674CA09E4FA7}"/>
                </a:ext>
              </a:extLst>
            </p:cNvPr>
            <p:cNvSpPr/>
            <p:nvPr/>
          </p:nvSpPr>
          <p:spPr>
            <a:xfrm>
              <a:off x="5767614" y="4024622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xmlns="" id="{663CDAB5-034B-47A3-8EA4-9FA3F5C05277}"/>
                </a:ext>
              </a:extLst>
            </p:cNvPr>
            <p:cNvSpPr/>
            <p:nvPr/>
          </p:nvSpPr>
          <p:spPr>
            <a:xfrm>
              <a:off x="5767614" y="4401470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xmlns="" id="{B5190FD0-17AC-420C-B3AF-4AA3B15F135F}"/>
                </a:ext>
              </a:extLst>
            </p:cNvPr>
            <p:cNvSpPr/>
            <p:nvPr/>
          </p:nvSpPr>
          <p:spPr>
            <a:xfrm>
              <a:off x="5789386" y="4794808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xmlns="" id="{EFFE8006-94B8-4433-8C6E-98F92B2AB446}"/>
                </a:ext>
              </a:extLst>
            </p:cNvPr>
            <p:cNvSpPr/>
            <p:nvPr/>
          </p:nvSpPr>
          <p:spPr>
            <a:xfrm>
              <a:off x="5811158" y="517501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xmlns="" id="{072EDFFC-E178-4580-9F1D-8822E6622A22}"/>
                </a:ext>
              </a:extLst>
            </p:cNvPr>
            <p:cNvSpPr/>
            <p:nvPr/>
          </p:nvSpPr>
          <p:spPr>
            <a:xfrm>
              <a:off x="5767614" y="5590447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xmlns="" id="{90768B6C-AA48-4AC7-8170-660525F3F276}"/>
                </a:ext>
              </a:extLst>
            </p:cNvPr>
            <p:cNvSpPr/>
            <p:nvPr/>
          </p:nvSpPr>
          <p:spPr>
            <a:xfrm>
              <a:off x="5822043" y="6041879"/>
              <a:ext cx="609600" cy="662139"/>
            </a:xfrm>
            <a:prstGeom prst="arc">
              <a:avLst>
                <a:gd name="adj1" fmla="val 12425036"/>
                <a:gd name="adj2" fmla="val 20000899"/>
              </a:avLst>
            </a:prstGeom>
            <a:ln w="63500">
              <a:gradFill>
                <a:gsLst>
                  <a:gs pos="0">
                    <a:schemeClr val="tx1"/>
                  </a:gs>
                  <a:gs pos="45000">
                    <a:schemeClr val="bg1"/>
                  </a:gs>
                  <a:gs pos="7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8" name="Picture 4" descr="https://fsd.multiurok.ru/html/2019/07/03/s_5d1cddd332b9d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5" y="714144"/>
            <a:ext cx="4933043" cy="36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79" y="4518915"/>
            <a:ext cx="2552903" cy="14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842080" y="304798"/>
            <a:ext cx="48197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современном </a:t>
            </a:r>
            <a:r>
              <a:rPr lang="ru-RU" dirty="0"/>
              <a:t>мире мы даже помыслить не можем о том, как жить без</a:t>
            </a:r>
          </a:p>
          <a:p>
            <a:pPr algn="just"/>
            <a:r>
              <a:rPr lang="ru-RU" dirty="0"/>
              <a:t>отрицательных чисел. Даже не задумываясь о том, что они были далеко не</a:t>
            </a:r>
          </a:p>
          <a:p>
            <a:pPr algn="just"/>
            <a:r>
              <a:rPr lang="ru-RU" dirty="0"/>
              <a:t>всегда. Сколько препятствий им пришлось пройти от полного непринятия в</a:t>
            </a:r>
          </a:p>
          <a:p>
            <a:pPr algn="just"/>
            <a:r>
              <a:rPr lang="ru-RU" dirty="0"/>
              <a:t>Древности, до незаменимости в современности. И как развитие общества</a:t>
            </a:r>
          </a:p>
          <a:p>
            <a:pPr algn="just"/>
            <a:r>
              <a:rPr lang="ru-RU" dirty="0"/>
              <a:t>отразилось на необходимости появления новых величин измерения и</a:t>
            </a:r>
          </a:p>
          <a:p>
            <a:pPr algn="just"/>
            <a:r>
              <a:rPr lang="ru-RU" dirty="0"/>
              <a:t>отрицательных чисел в частности.</a:t>
            </a:r>
          </a:p>
          <a:p>
            <a:pPr algn="just"/>
            <a:r>
              <a:rPr lang="ru-RU" dirty="0"/>
              <a:t>Если бы ученые, математики, не заинтересовались свойствами</a:t>
            </a:r>
          </a:p>
          <a:p>
            <a:pPr algn="just"/>
            <a:r>
              <a:rPr lang="ru-RU" dirty="0"/>
              <a:t>отрицательных чисел, то как бы мы сейчас обозначали свои убытки, расходы,</a:t>
            </a:r>
          </a:p>
          <a:p>
            <a:pPr algn="just"/>
            <a:r>
              <a:rPr lang="ru-RU" dirty="0"/>
              <a:t>долги? В современном мире просто не обойтись без этих чисел, ведь они</a:t>
            </a:r>
          </a:p>
          <a:p>
            <a:pPr algn="just"/>
            <a:r>
              <a:rPr lang="ru-RU" dirty="0"/>
              <a:t>применяются постоянно, они просто окружают </a:t>
            </a:r>
            <a:r>
              <a:rPr lang="ru-RU" dirty="0" smtClean="0"/>
              <a:t>нас.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3950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1715</Words>
  <Application>Microsoft Office PowerPoint</Application>
  <PresentationFormat>Произвольный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Пчелинцева</dc:creator>
  <cp:lastModifiedBy>пользователь</cp:lastModifiedBy>
  <cp:revision>45</cp:revision>
  <dcterms:created xsi:type="dcterms:W3CDTF">2024-01-13T15:54:42Z</dcterms:created>
  <dcterms:modified xsi:type="dcterms:W3CDTF">2024-07-09T08:43:03Z</dcterms:modified>
</cp:coreProperties>
</file>