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302" r:id="rId5"/>
    <p:sldId id="258" r:id="rId6"/>
    <p:sldId id="264" r:id="rId7"/>
    <p:sldId id="276" r:id="rId8"/>
    <p:sldId id="263" r:id="rId9"/>
    <p:sldId id="284" r:id="rId10"/>
    <p:sldId id="293" r:id="rId11"/>
    <p:sldId id="262" r:id="rId12"/>
    <p:sldId id="261" r:id="rId13"/>
    <p:sldId id="280" r:id="rId14"/>
    <p:sldId id="283" r:id="rId15"/>
    <p:sldId id="289" r:id="rId16"/>
    <p:sldId id="273" r:id="rId17"/>
    <p:sldId id="274" r:id="rId18"/>
    <p:sldId id="279" r:id="rId19"/>
    <p:sldId id="275" r:id="rId20"/>
    <p:sldId id="294" r:id="rId21"/>
    <p:sldId id="292" r:id="rId22"/>
    <p:sldId id="288" r:id="rId23"/>
    <p:sldId id="290" r:id="rId24"/>
    <p:sldId id="267" r:id="rId25"/>
    <p:sldId id="266" r:id="rId26"/>
    <p:sldId id="265" r:id="rId27"/>
    <p:sldId id="285" r:id="rId28"/>
    <p:sldId id="278" r:id="rId29"/>
    <p:sldId id="287" r:id="rId30"/>
    <p:sldId id="286" r:id="rId31"/>
    <p:sldId id="291" r:id="rId32"/>
    <p:sldId id="268" r:id="rId33"/>
    <p:sldId id="269" r:id="rId34"/>
    <p:sldId id="270" r:id="rId35"/>
    <p:sldId id="301" r:id="rId36"/>
    <p:sldId id="303" r:id="rId37"/>
    <p:sldId id="281" r:id="rId38"/>
    <p:sldId id="282" r:id="rId39"/>
    <p:sldId id="296" r:id="rId40"/>
    <p:sldId id="295" r:id="rId41"/>
    <p:sldId id="299" r:id="rId42"/>
    <p:sldId id="297" r:id="rId43"/>
    <p:sldId id="298" r:id="rId44"/>
  </p:sldIdLst>
  <p:sldSz cx="9144000" cy="6858000" type="screen4x3"/>
  <p:notesSz cx="6759575" cy="9867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39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.mobilmusic.ru/67/ab/be/594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Селекция растений, животных и микроорганизмов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5949280"/>
            <a:ext cx="6400800" cy="10549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Гетерозис</a:t>
            </a:r>
            <a:r>
              <a:rPr lang="ru-RU" dirty="0"/>
              <a:t> (гибридная сила) – повышенная продуктивность и жизнеспособность гибридов первого поколения, связанная с переходом всех генов в гетерозиготное состояние. Эффект гетерозиса наиболее полно проявляется в первом поколении, а во втором поколении (в потомстве гетерозисных организмов) часть генов переходит в гомозиготное состояние, и эффект гетерозиса исчезает.</a:t>
            </a:r>
          </a:p>
        </p:txBody>
      </p:sp>
    </p:spTree>
    <p:extLst>
      <p:ext uri="{BB962C8B-B14F-4D97-AF65-F5344CB8AC3E}">
        <p14:creationId xmlns:p14="http://schemas.microsoft.com/office/powerpoint/2010/main" val="34365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Явление гибридной силы или гетерозис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2880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-в первом поколении гибридов повышается жизнеспособность и наблюдается мощное развитие (более крупные размеры), более высокая урожайность, более активный синтез органических веществ</a:t>
            </a:r>
            <a:endParaRPr lang="ru-RU" dirty="0"/>
          </a:p>
        </p:txBody>
      </p:sp>
      <p:pic>
        <p:nvPicPr>
          <p:cNvPr id="19458" name="Picture 2" descr="geter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564904"/>
            <a:ext cx="3384376" cy="2752626"/>
          </a:xfrm>
          <a:prstGeom prst="rect">
            <a:avLst/>
          </a:prstGeom>
          <a:noFill/>
        </p:spPr>
      </p:pic>
      <p:pic>
        <p:nvPicPr>
          <p:cNvPr id="19460" name="Picture 4" descr="geteroz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708920"/>
            <a:ext cx="3548218" cy="2448272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564904"/>
            <a:ext cx="151227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07504" y="544522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Объясняется гетерозис переходом многих генов в гетерозиготное состояние и взаимодействием благоприятных доминантных генов. </a:t>
            </a:r>
          </a:p>
          <a:p>
            <a:pPr indent="45000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последующих скрещиваниях гибридов между собой гетерозис затухает вследствие выщепления гомозигот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0115"/>
            <a:ext cx="8229600" cy="7060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 можно преодолеть бесплодие межвидовых гибридов?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124744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Необходимо создать нормальные возможности для мейоза, чтобы каждая хромосома имела себе пару, а это достигается путем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аллоплоидии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объединения разных геномов, а затем их кратного увеличения.</a:t>
            </a: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836712"/>
            <a:ext cx="1682587" cy="2376264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4077072"/>
            <a:ext cx="2088232" cy="1900953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267744" y="3717032"/>
            <a:ext cx="2592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 растение не было похоже ни на редьку, ни на капусту. Стручки занимали как бы промежуточное положение и состояли из двух половинок, из которых одна напоминала стручок капусты, другая- редьки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7809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Впервые это удалось осуществить 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1924 г.  советскому генетику 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Георгию Дмитриевичу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Карпеченко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52120" y="2636912"/>
            <a:ext cx="3375312" cy="15121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72000" y="42210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Тритикале </a:t>
            </a:r>
          </a:p>
          <a:p>
            <a:pPr algn="ctr"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(от лат.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triticum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— пшеница и лат.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secale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— рожь) — злак, гибрид ржи и пшеницы. </a:t>
            </a:r>
          </a:p>
          <a:p>
            <a:pPr algn="ctr"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Тритикале обладает повышенной морозостойкостью (больше чем у озимой пшеницы), устойчивостью против грибных и вирусных болезней, пониженной требовательностью к плодородию почвы, содержат много белка в зерне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7931224" cy="62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b="1" dirty="0">
                <a:solidFill>
                  <a:srgbClr val="357EB3"/>
                </a:solidFill>
                <a:latin typeface="Arial" panose="020B0604020202020204" pitchFamily="34" charset="0"/>
              </a:rPr>
              <a:t>Выберите три верных ответа из шести и запишите цифры, под которыми они указаны. Какие из перечисленных ниже методов используют в селекции растений при выведении новых сортов?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1) полиплоидия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2) гибридизация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3) пикировка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4) подкормка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5) клонирование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6) окучивание</a:t>
            </a:r>
          </a:p>
          <a:p>
            <a:pPr algn="just"/>
            <a:r>
              <a:rPr lang="ru-RU" u="sng" dirty="0">
                <a:solidFill>
                  <a:srgbClr val="009900"/>
                </a:solidFill>
                <a:latin typeface="Arial" panose="020B0604020202020204" pitchFamily="34" charset="0"/>
              </a:rPr>
              <a:t>Ответ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125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66843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57EB3"/>
                </a:solidFill>
                <a:latin typeface="Arial" panose="020B0604020202020204" pitchFamily="34" charset="0"/>
              </a:rPr>
              <a:t>. </a:t>
            </a:r>
            <a:r>
              <a:rPr lang="ru-RU" sz="2400" b="1" dirty="0">
                <a:solidFill>
                  <a:srgbClr val="357EB3"/>
                </a:solidFill>
                <a:latin typeface="Arial" panose="020B0604020202020204" pitchFamily="34" charset="0"/>
              </a:rPr>
              <a:t>Установите последовательность действий селекционера при выведении полиплоидных растений. Запишите в таблицу соответствующую последовательность цифр.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1) нарушение расхождения хромосом при делении клеток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2) оплодотворение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3) воздействие на генеративные органы колхицином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4) образование диплоидных гамет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5) формирование тетраплоидного растения</a:t>
            </a:r>
          </a:p>
          <a:p>
            <a:pPr algn="just"/>
            <a:r>
              <a:rPr lang="ru-RU" sz="2400" u="sng" dirty="0">
                <a:solidFill>
                  <a:srgbClr val="009900"/>
                </a:solidFill>
                <a:latin typeface="Arial" panose="020B0604020202020204" pitchFamily="34" charset="0"/>
              </a:rPr>
              <a:t>Ответ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31425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78497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Селекция</a:t>
            </a:r>
            <a:endParaRPr lang="ru-RU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08720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наука о создании новых и улучшении ранее известных пород домашних животных,  сортов культурных растений  и штаммов микроорганизмов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0080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«Селекция представляет собой эволюцию, направляемую волей человека»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5226" y="1988840"/>
            <a:ext cx="1608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Н.И. Вавилов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ruskline.ru/images/2011/19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492896"/>
            <a:ext cx="2092991" cy="25202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99592" y="1988840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российский и советский учёный- генетик, ботаник, селекционер, географ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420888"/>
            <a:ext cx="669674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 закона гомологических рядов в наследственной изменчивости организмов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Создатель учения о биологических основах селекции и центрах происхождения и разнообразия культурных растений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Организатор и участник ботанико-агрономических экспедиций, охвативших большинство континентов, в ходе которых выявил древние очаги формообразования культурных растений 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Теория центров происхождения культурных растений помогла Николаю Вавилову и его сотрудникам собрать крупнейшую в мире мировую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коллекцию семян культурных растений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насчитывающую к 1940 году 250 тысяч образцов (36 тысяч образцов пшеницы, 10022 — кукурузы, 23636 — зернобобовых и т. д.). С использованием коллекции селекционерами было выведено свыше 450 сортов сельскохозяйственных растений.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Мировая коллекция семян культурных растений, собранная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Н. Вавиловым, его сотрудниками и последователями, служит делу сохранения на земном шаре генетических ресурсов полезных растений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64288" y="5301208"/>
            <a:ext cx="1587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(1887-1943г.г.)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57EB3"/>
                </a:solidFill>
                <a:latin typeface="Arial" panose="020B0604020202020204" pitchFamily="34" charset="0"/>
              </a:rPr>
              <a:t>«Метод ментора»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 был разработан И.В. Мичуриным. </a:t>
            </a:r>
            <a:endParaRPr lang="ru-RU" sz="3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Сущность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: селекционер может изменять свойства гибридного растения прививкой его черенков в крону старого сорта (ментора). Под влиянием веществ, вырабатываемых ментором, могут меняться качества плодов гибрида. Признак передается только при вегетативном размножении.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44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51344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357EB3"/>
                </a:solidFill>
                <a:latin typeface="Arial" panose="020B0604020202020204" pitchFamily="34" charset="0"/>
              </a:rPr>
              <a:t>Выберите три верных ответа из шести и запишите в таблицу цифры, под которыми они указаны. К методам и приемам классической селекции относятся</a:t>
            </a:r>
            <a:r>
              <a:rPr lang="ru-RU" sz="2400" b="1" dirty="0" smtClean="0">
                <a:solidFill>
                  <a:srgbClr val="357EB3"/>
                </a:solidFill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1) микроклональное размножение земляники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2) получение межвидовых гибридов терна и алычи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3) выведение сои с генами бактерии (тюрингской палочки)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4) получение гетерозисных форм кукурузы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5) встраивание хромосомы ржи в геном пшеницы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6) выведение чистых линий томата при самоопылении</a:t>
            </a:r>
          </a:p>
          <a:p>
            <a:pPr algn="just"/>
            <a:r>
              <a:rPr lang="ru-RU" sz="2400" u="sng" dirty="0">
                <a:solidFill>
                  <a:srgbClr val="009900"/>
                </a:solidFill>
                <a:latin typeface="Arial" panose="020B0604020202020204" pitchFamily="34" charset="0"/>
              </a:rPr>
              <a:t>Ответ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246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66843"/>
            <a:ext cx="80752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357EB3"/>
                </a:solidFill>
                <a:latin typeface="Arial" panose="020B0604020202020204" pitchFamily="34" charset="0"/>
              </a:rPr>
              <a:t>Установите последовательность действий селекционера для получения гетерозисных организмов. Запишите соответствующую последовательность цифр.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1) получение гомозиготных линий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2) многократное самоопыление родительских растений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3) подбор исходных растений с определёнными признаками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4) получение высокопродуктивных гибридов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5) скрещивание организмов двух разных чистых линий</a:t>
            </a:r>
          </a:p>
          <a:p>
            <a:pPr algn="just"/>
            <a:r>
              <a:rPr lang="ru-RU" sz="2400" u="sng" dirty="0">
                <a:solidFill>
                  <a:srgbClr val="009900"/>
                </a:solidFill>
                <a:latin typeface="Arial" panose="020B0604020202020204" pitchFamily="34" charset="0"/>
              </a:rPr>
              <a:t>Ответ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32154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9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836712"/>
            <a:ext cx="85072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57EB3"/>
                </a:solidFill>
                <a:latin typeface="Arial" panose="020B0604020202020204" pitchFamily="34" charset="0"/>
              </a:rPr>
              <a:t>. </a:t>
            </a:r>
            <a:r>
              <a:rPr lang="ru-RU" sz="2800" b="1" dirty="0">
                <a:solidFill>
                  <a:srgbClr val="357EB3"/>
                </a:solidFill>
                <a:latin typeface="Arial" panose="020B0604020202020204" pitchFamily="34" charset="0"/>
              </a:rPr>
              <a:t>Установите последовательность действий </a:t>
            </a:r>
            <a:r>
              <a:rPr lang="ru-RU" sz="2800" b="1" dirty="0" err="1">
                <a:solidFill>
                  <a:srgbClr val="357EB3"/>
                </a:solidFill>
                <a:latin typeface="Arial" panose="020B0604020202020204" pitchFamily="34" charset="0"/>
              </a:rPr>
              <a:t>Г.Д.Карпеченко</a:t>
            </a:r>
            <a:r>
              <a:rPr lang="ru-RU" sz="2800" b="1" dirty="0">
                <a:solidFill>
                  <a:srgbClr val="357EB3"/>
                </a:solidFill>
                <a:latin typeface="Arial" panose="020B0604020202020204" pitchFamily="34" charset="0"/>
              </a:rPr>
              <a:t> при получении капустно-редечного гибрида. Запишите соответствующую последовательность цифр.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1) получение стерильного гибрида</a:t>
            </a:r>
            <a:b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2) искусственная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полиплоидизация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3) скрещивание редьки с капустой</a:t>
            </a:r>
            <a:b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4) слияние диплоидных гамет</a:t>
            </a:r>
            <a:b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5) формирование плодовитого гибрида</a:t>
            </a:r>
          </a:p>
          <a:p>
            <a:pPr algn="just"/>
            <a:r>
              <a:rPr lang="ru-RU" sz="2800" u="sng" dirty="0">
                <a:solidFill>
                  <a:srgbClr val="009900"/>
                </a:solidFill>
                <a:latin typeface="Arial" panose="020B0604020202020204" pitchFamily="34" charset="0"/>
              </a:rPr>
              <a:t>Ответ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31245</a:t>
            </a:r>
            <a:endParaRPr lang="ru-RU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Особенности селекции животных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008" y="404664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latin typeface="Times New Roman" pitchFamily="18" charset="0"/>
              </a:rPr>
              <a:t>Только половое размножение            2. Небольшое количество особей в потомстве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</a:rPr>
              <a:t>3.   Затруднительно выведение чистых линий, так как животные не способны к самооплодотворению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411760" y="1124744"/>
            <a:ext cx="4071938" cy="5000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селекции животных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22503" y="2199236"/>
            <a:ext cx="4229817" cy="9361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Гибридизация: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1.Внутривидовая     2.межвидовая-отдаленная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08428" y="2060848"/>
            <a:ext cx="1512044" cy="6429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отбор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7198" y="1981995"/>
            <a:ext cx="2571750" cy="10149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подбор родительских пар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(по экстерьеру и хозяйственным признакам)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71600" y="3212976"/>
            <a:ext cx="228600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близкородственная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инбридинг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563888" y="3212976"/>
            <a:ext cx="2289993" cy="8572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неродственная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аутбридинг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801394" y="3179459"/>
            <a:ext cx="2143125" cy="7858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индивидуальный</a:t>
            </a:r>
          </a:p>
        </p:txBody>
      </p:sp>
      <p:cxnSp>
        <p:nvCxnSpPr>
          <p:cNvPr id="34" name="Прямая соединительная линия 33"/>
          <p:cNvCxnSpPr>
            <a:stCxn id="27" idx="2"/>
          </p:cNvCxnSpPr>
          <p:nvPr/>
        </p:nvCxnSpPr>
        <p:spPr>
          <a:xfrm rot="5400000">
            <a:off x="2714973" y="250031"/>
            <a:ext cx="357188" cy="3106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4286598" y="1821656"/>
            <a:ext cx="428625" cy="34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7" idx="2"/>
            <a:endCxn id="29" idx="0"/>
          </p:cNvCxnSpPr>
          <p:nvPr/>
        </p:nvCxnSpPr>
        <p:spPr>
          <a:xfrm>
            <a:off x="4447729" y="1624806"/>
            <a:ext cx="3616721" cy="4360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2555776" y="2708920"/>
            <a:ext cx="1671142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716016" y="2757770"/>
            <a:ext cx="72009" cy="4552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9" idx="2"/>
          </p:cNvCxnSpPr>
          <p:nvPr/>
        </p:nvCxnSpPr>
        <p:spPr>
          <a:xfrm flipH="1">
            <a:off x="7740352" y="2703786"/>
            <a:ext cx="324098" cy="509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21298" y="4631432"/>
            <a:ext cx="2365398" cy="2109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Скрещивание внутри одной породы между близкими родственниками для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сохранения качественно важных признаков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Может привести к вырождению породы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257600" y="4725144"/>
            <a:ext cx="2592288" cy="1883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Скрещивание отдаленных пород , отличающихся контрастными признаками, для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проявления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гетерозиса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!2.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Потомство бесплодно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516215" y="4725144"/>
            <a:ext cx="2428303" cy="18104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Жесткий индивидуальный отбор по хозяйственно ценным признакам, выносливости,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экстерьеру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186608" y="4149080"/>
            <a:ext cx="9128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4538564" y="4398541"/>
            <a:ext cx="642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596336" y="4005064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Отдаленная  гибридизация в животноводстве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96752"/>
            <a:ext cx="3961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зубр + американский бизон = зубробизон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212976"/>
            <a:ext cx="3672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Порода была создана, чтобы объединить характеристики обоих животных и с целью увеличить производство говядины</a:t>
            </a:r>
            <a:endParaRPr lang="ru-RU" sz="14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628800"/>
            <a:ext cx="2241856" cy="1493341"/>
          </a:xfrm>
          <a:ln w="38100" cap="sq">
            <a:solidFill>
              <a:srgbClr val="558ED5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1960" y="1196752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архар(горный баран) + меринос </a:t>
            </a:r>
          </a:p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(тонкорунная овца) = архаромеринос</a:t>
            </a:r>
            <a:endParaRPr lang="ru-RU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9992" y="1772816"/>
            <a:ext cx="3624443" cy="1152128"/>
          </a:xfrm>
          <a:prstGeom prst="rect">
            <a:avLst/>
          </a:prstGeom>
          <a:ln w="38100" cap="sq">
            <a:solidFill>
              <a:srgbClr val="558ED5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067944" y="321297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Стада их круглогодично пасутся на высокогорных пастбищах в таких условиях, при которых не могут существовать тонкорунные овцы - мериносы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861048"/>
            <a:ext cx="33073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самец осла + самка лошади = мул</a:t>
            </a:r>
            <a:endParaRPr lang="ru-RU" sz="1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1560" y="4221088"/>
            <a:ext cx="2376264" cy="1572955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1520" y="5805264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Мулы более терпеливы, устойчивы,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выносливы и живут дольше, чем лошади,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менее упрямые, более быстрые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 умные, чем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ослы.Б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/плод, самки-иногда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3861048"/>
            <a:ext cx="2636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як + корова = </a:t>
            </a:r>
            <a:r>
              <a:rPr lang="ru-RU" sz="1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дзо</a:t>
            </a: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хайнак</a:t>
            </a: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60032" y="4221088"/>
            <a:ext cx="2210438" cy="1657673"/>
          </a:xfrm>
          <a:prstGeom prst="rect">
            <a:avLst/>
          </a:prstGeom>
          <a:noFill/>
          <a:ln w="38100" cap="sq">
            <a:solidFill>
              <a:srgbClr val="558ED5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572000" y="602128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Монголии и Тибете этих животных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используют для получения молока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мяса.самки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-плодовиты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3897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зебра + любые другие лошади = зеброид</a:t>
            </a:r>
            <a:endParaRPr lang="ru-RU" sz="1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548680"/>
            <a:ext cx="2664296" cy="1774908"/>
          </a:xfrm>
          <a:ln w="38100" cap="sq">
            <a:solidFill>
              <a:srgbClr val="558ED5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2492896"/>
            <a:ext cx="4355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Зеброиды обычно очертаниями тела больше похожи на мать и имеют отцовские полоски на ногах или частично на шее и туловище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88640"/>
            <a:ext cx="18085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лев + тигр = </a:t>
            </a:r>
            <a:r>
              <a:rPr lang="ru-RU" sz="1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лигр</a:t>
            </a:r>
            <a:endParaRPr lang="ru-RU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48680"/>
            <a:ext cx="3888432" cy="1768927"/>
          </a:xfrm>
          <a:prstGeom prst="rect">
            <a:avLst/>
          </a:prstGeom>
          <a:noFill/>
          <a:ln w="38100" cap="sq">
            <a:solidFill>
              <a:srgbClr val="558ED5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067944" y="2348880"/>
            <a:ext cx="49685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Bef>
                <a:spcPct val="0"/>
              </a:spcBef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Лигры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— крупнейшие кошки на Земле. </a:t>
            </a:r>
          </a:p>
          <a:p>
            <a:pPr indent="342900" algn="ctr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Самый большой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лигр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 имени Геркулес, весом как два льва, проживает в парке «Остров джунглей» в Майами. В отличие от самок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лигры-самцы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обычно бесплодны, поэтому их нельзя разводить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284984"/>
            <a:ext cx="5040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африканский сервал + домашняя кошка = саванна</a:t>
            </a:r>
            <a:endParaRPr lang="ru-RU" sz="16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99592" y="3645024"/>
            <a:ext cx="2330506" cy="1852811"/>
          </a:xfrm>
          <a:ln w="38100" cap="sq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9512" y="551723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Саванны гораздо более общительные, чем обычные домашние кошки, и их часто сравнивают с собаками благодаря их преданности хозяину. Их можно обучить ходить на поводке и даже приносить брошенные хозяином предметы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3573016"/>
            <a:ext cx="273630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Другие межвидовые гибриды: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лошак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= ослица + жеребец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кама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= лама + верблюд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хонорик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= хорек + норка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индоутка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= индюк + утка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бестер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= белуга + стерлядь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m7-tub-ru.yandex.net/i?id=221455017-6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501008"/>
            <a:ext cx="1244298" cy="864096"/>
          </a:xfrm>
          <a:prstGeom prst="rect">
            <a:avLst/>
          </a:prstGeom>
          <a:noFill/>
        </p:spPr>
      </p:pic>
      <p:pic>
        <p:nvPicPr>
          <p:cNvPr id="24580" name="Picture 4" descr="http://im1-tub-ru.yandex.net/i?id=462748576-15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3717032"/>
            <a:ext cx="1008112" cy="756084"/>
          </a:xfrm>
          <a:prstGeom prst="rect">
            <a:avLst/>
          </a:prstGeom>
          <a:noFill/>
        </p:spPr>
      </p:pic>
      <p:pic>
        <p:nvPicPr>
          <p:cNvPr id="24582" name="Picture 6" descr="http://im6-tub-ru.yandex.net/i?id=335957137-22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437112"/>
            <a:ext cx="1143000" cy="1428750"/>
          </a:xfrm>
          <a:prstGeom prst="rect">
            <a:avLst/>
          </a:prstGeom>
          <a:noFill/>
        </p:spPr>
      </p:pic>
      <p:pic>
        <p:nvPicPr>
          <p:cNvPr id="24584" name="Picture 8" descr="http://im1-tub-ru.yandex.net/i?id=304241273-08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870" y="5301208"/>
            <a:ext cx="1285130" cy="905021"/>
          </a:xfrm>
          <a:prstGeom prst="rect">
            <a:avLst/>
          </a:prstGeom>
          <a:noFill/>
        </p:spPr>
      </p:pic>
      <p:pic>
        <p:nvPicPr>
          <p:cNvPr id="24586" name="Picture 10" descr="http://im5-tub-ru.yandex.net/i?id=238686594-08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5661248"/>
            <a:ext cx="1656184" cy="1005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43841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357EB3"/>
                </a:solidFill>
                <a:latin typeface="Arial" panose="020B0604020202020204" pitchFamily="34" charset="0"/>
              </a:rPr>
              <a:t>. Выберите три верных ответа из шести и запишите в таблицу цифры, под которыми они указаны. Какие из перечисленных ниже методов используют в селекции крупного рогатого скота?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1) полиплоидия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2) клонирование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3) радиационный мутагенез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4) индивидуальный отбор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5) отбор по экстерьеру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6) отбор производителя по потомству</a:t>
            </a:r>
          </a:p>
          <a:p>
            <a:pPr algn="just"/>
            <a:r>
              <a:rPr lang="ru-RU" sz="2400" u="sng" dirty="0">
                <a:solidFill>
                  <a:srgbClr val="009900"/>
                </a:solidFill>
                <a:latin typeface="Arial" panose="020B0604020202020204" pitchFamily="34" charset="0"/>
              </a:rPr>
              <a:t>Ответ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456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784976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28343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357EB3"/>
                </a:solidFill>
                <a:latin typeface="Arial" panose="020B0604020202020204" pitchFamily="34" charset="0"/>
              </a:rPr>
              <a:t>Выберите три верных ответа из шести и запишите цифры, под которыми они указаны. Признаками гетерозисной формы растения или животного являются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1)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гомозиготность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по определённому признаку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2) повышенная урожайность гибридов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3) способность давать плодовитое потомство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4) устойчивость к болезням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5) мощное развитие вегетативных органов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6) усиление полученных признаков в последующих поколениях</a:t>
            </a:r>
          </a:p>
          <a:p>
            <a:pPr algn="just"/>
            <a:r>
              <a:rPr lang="ru-RU" sz="2400" u="sng" dirty="0">
                <a:solidFill>
                  <a:srgbClr val="009900"/>
                </a:solidFill>
                <a:latin typeface="Arial" panose="020B0604020202020204" pitchFamily="34" charset="0"/>
              </a:rPr>
              <a:t>Ответ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245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324528" cy="49006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Центры происхождения культурных растений (по Н.И.Вавилову)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620688"/>
          <a:ext cx="8856984" cy="5361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центра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Географическое положение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Культурные растения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Южноазиатский тропический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Индия, Индокитай, Южный Китай, о-ва Юго-Восточной Азии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Рис, сахарный тростник, цитрусовые, огурец, баклажан, черный перец (33%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к.р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9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Восточноазиатский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Центральный и Восточный Китай, Япония, Корея, Тайвань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Соя, просо, гречиха, плодовые и овощные- слива, вишня, редька (20%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к.р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8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Юго-Западноазиатский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Малая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Средняя Азия , Афганистан, Юго-Западная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Пшеница, рожь,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бобовые, лен, репа, морковь, чеснок, виноград, абрикос, груша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(4%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к.р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Средиземноморский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Побережье Средиземного моря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Капуста, сахарная свекла, маслины, кормовые травы(11%к.р)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59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Абиссинский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Абиссинское нагорье Африки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Твердая пшеница, ячмень, кофе, бананы (4%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к.р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66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Центральноамериканский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Южная Мексика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Кукуруза, какао, тыква, табак, хлопчатник, арахис, фасоль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88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Южноамериканский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Южная Америка вдоль западного побережья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Картофель, ананас, хинное дерево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59340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357EB3"/>
                </a:solidFill>
                <a:latin typeface="Arial" panose="020B0604020202020204" pitchFamily="34" charset="0"/>
              </a:rPr>
              <a:t>Определите </a:t>
            </a:r>
            <a:r>
              <a:rPr lang="ru-RU" sz="2400" b="1" dirty="0">
                <a:solidFill>
                  <a:srgbClr val="357EB3"/>
                </a:solidFill>
                <a:latin typeface="Arial" panose="020B0604020202020204" pitchFamily="34" charset="0"/>
              </a:rPr>
              <a:t>последовательность этапов работы по выведению новых пород животных.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1) подбор родительских форм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2) анализ родословных исходных форм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3) анализ полученного потомства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4) скрещивание исходных форм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5) скрещивание особей разных линий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6) создание нескольких линий</a:t>
            </a:r>
          </a:p>
          <a:p>
            <a:pPr algn="just"/>
            <a:r>
              <a:rPr lang="ru-RU" sz="2400" u="sng" dirty="0">
                <a:solidFill>
                  <a:srgbClr val="009900"/>
                </a:solidFill>
                <a:latin typeface="Arial" panose="020B0604020202020204" pitchFamily="34" charset="0"/>
              </a:rPr>
              <a:t>Ответ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214365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96448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9807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Микробиология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(от греч. mikros — малый, bios —жизнь, logos  — наука) -  наука о строении и жизнедеятельности мельчайших живых существ, называемых микроорганизмами</a:t>
            </a:r>
            <a:endParaRPr lang="ru-RU" sz="1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347864" y="1484784"/>
            <a:ext cx="2714625" cy="714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Микроорганизмы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2492896"/>
            <a:ext cx="1357312" cy="5715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Бактерии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23728" y="2492896"/>
            <a:ext cx="1357312" cy="5715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Вирусы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995936" y="2492896"/>
            <a:ext cx="914400" cy="5715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Грибы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220072" y="2492896"/>
            <a:ext cx="1571625" cy="5715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Простейшие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020272" y="2492896"/>
            <a:ext cx="2000250" cy="5715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Сине-зеленые водоросли</a:t>
            </a: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140968"/>
            <a:ext cx="7920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140968"/>
            <a:ext cx="800645" cy="90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12976"/>
            <a:ext cx="8815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Прямая соединительная линия 31"/>
          <p:cNvCxnSpPr>
            <a:stCxn id="23" idx="2"/>
            <a:endCxn id="24" idx="0"/>
          </p:cNvCxnSpPr>
          <p:nvPr/>
        </p:nvCxnSpPr>
        <p:spPr>
          <a:xfrm flipH="1">
            <a:off x="1074192" y="2199159"/>
            <a:ext cx="3630985" cy="293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3" idx="2"/>
            <a:endCxn id="25" idx="0"/>
          </p:cNvCxnSpPr>
          <p:nvPr/>
        </p:nvCxnSpPr>
        <p:spPr>
          <a:xfrm flipH="1">
            <a:off x="2802384" y="2199159"/>
            <a:ext cx="1902793" cy="293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23" idx="2"/>
            <a:endCxn id="26" idx="0"/>
          </p:cNvCxnSpPr>
          <p:nvPr/>
        </p:nvCxnSpPr>
        <p:spPr>
          <a:xfrm flipH="1">
            <a:off x="4453136" y="2199159"/>
            <a:ext cx="252041" cy="293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3" idx="2"/>
            <a:endCxn id="27" idx="0"/>
          </p:cNvCxnSpPr>
          <p:nvPr/>
        </p:nvCxnSpPr>
        <p:spPr>
          <a:xfrm>
            <a:off x="4705177" y="2199159"/>
            <a:ext cx="1300708" cy="293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3" idx="2"/>
            <a:endCxn id="28" idx="0"/>
          </p:cNvCxnSpPr>
          <p:nvPr/>
        </p:nvCxnSpPr>
        <p:spPr>
          <a:xfrm>
            <a:off x="4705177" y="2199159"/>
            <a:ext cx="3315220" cy="293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27"/>
          <p:cNvSpPr>
            <a:spLocks noChangeArrowheads="1"/>
          </p:cNvSpPr>
          <p:nvPr/>
        </p:nvSpPr>
        <p:spPr bwMode="auto">
          <a:xfrm>
            <a:off x="0" y="836712"/>
            <a:ext cx="8964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Микроорганизмы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группа прокариотических и эукариотических одноклеточных организмов, различаемых только под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микроскопом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4077072"/>
            <a:ext cx="1512168" cy="7920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Кокки - возбудители бактериального менингита</a:t>
            </a:r>
            <a:endParaRPr lang="ru-RU" sz="1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051720" y="4077072"/>
            <a:ext cx="1512168" cy="7920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Герпес-вирус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6-го типа</a:t>
            </a:r>
            <a:endParaRPr lang="ru-RU" sz="1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779912" y="4077072"/>
            <a:ext cx="1512168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Дрожжеподоб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грибы вида C.albicans</a:t>
            </a:r>
            <a:endParaRPr lang="ru-RU" sz="1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508104" y="4077072"/>
            <a:ext cx="1440160" cy="7920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Paramecium, род простейших одноклеточных </a:t>
            </a:r>
            <a:endParaRPr lang="ru-RU" sz="1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092280" y="4077072"/>
            <a:ext cx="1656184" cy="7920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Цианобактерии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3140968"/>
            <a:ext cx="1008112" cy="91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11560" y="3140968"/>
            <a:ext cx="829532" cy="864096"/>
          </a:xfrm>
        </p:spPr>
      </p:pic>
      <p:sp>
        <p:nvSpPr>
          <p:cNvPr id="45" name="Прямоугольник 44"/>
          <p:cNvSpPr/>
          <p:nvPr/>
        </p:nvSpPr>
        <p:spPr>
          <a:xfrm>
            <a:off x="251520" y="486916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Любое производство, в основе которого лежит биологический процесс, можно рассматривать как биотехнологию.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Примеры промышленного получения и использования продуктов жизнедеятельности микроорганизмов: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79512" y="58052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хлебопечение;  - пивоварение;  - виноделие;  -  приготовление молочных продуктов;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 производство кормового белка;  -  производство ферментных и витаминных  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препаратов используемых в пищевой промышленности, медицине, животноводстве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leziosa.com/images/cocom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24944"/>
            <a:ext cx="1722679" cy="2160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Биотехнология</a:t>
            </a: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технология получения из живых клеток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или с их помощью необходимых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человеку продуктов</a:t>
            </a:r>
            <a:endParaRPr lang="ru-RU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3568" y="1700808"/>
            <a:ext cx="3096344" cy="2867599"/>
          </a:xfrm>
        </p:spPr>
      </p:pic>
      <p:sp>
        <p:nvSpPr>
          <p:cNvPr id="8" name="Прямоугольник 7"/>
          <p:cNvSpPr/>
          <p:nvPr/>
        </p:nvSpPr>
        <p:spPr>
          <a:xfrm>
            <a:off x="4355976" y="188640"/>
            <a:ext cx="4499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Генная инженерия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комплекс технологий, методов, посредством которых получают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рекомбинантные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(созданные благодаря биотехнологии на основе ДНК) РНК и ДНК, а также гены из клеток организмов, осуществляют различные манипуляции с генами и вводят их в другие организмы</a:t>
            </a:r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492896"/>
            <a:ext cx="1857474" cy="1485396"/>
          </a:xfrm>
          <a:prstGeom prst="rect">
            <a:avLst/>
          </a:prstGeom>
          <a:noFill/>
        </p:spPr>
      </p:pic>
      <p:pic>
        <p:nvPicPr>
          <p:cNvPr id="25604" name="Picture 4" descr="http://im6-tub-ru.yandex.net/i?id=134484295-6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509120"/>
            <a:ext cx="1812681" cy="1152128"/>
          </a:xfrm>
          <a:prstGeom prst="rect">
            <a:avLst/>
          </a:prstGeom>
          <a:noFill/>
        </p:spPr>
      </p:pic>
      <p:pic>
        <p:nvPicPr>
          <p:cNvPr id="25608" name="Picture 8" descr="http://www.a7lashare.com/viewimages/b1ec13e10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492896"/>
            <a:ext cx="1656184" cy="1958438"/>
          </a:xfrm>
          <a:prstGeom prst="rect">
            <a:avLst/>
          </a:prstGeom>
          <a:noFill/>
        </p:spPr>
      </p:pic>
      <p:pic>
        <p:nvPicPr>
          <p:cNvPr id="25610" name="Picture 10" descr="http://im0-tub-ru.yandex.net/i?id=282670153-01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005064"/>
            <a:ext cx="1098362" cy="158417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932040" y="5661248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Перенос генов дает возможность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преодолевать межвидовые барьеры и передавать отдельные признаки одних организмов другим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501317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биотехнологии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5805264"/>
            <a:ext cx="2193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Генная инженерия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5805264"/>
            <a:ext cx="170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Клонирование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1259632" y="5517232"/>
            <a:ext cx="79208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915816" y="5517232"/>
            <a:ext cx="79208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9695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 генной инженерии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0872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1978  г - создан  генно-инженерный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инсулин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 который  практически полностью  идентичен естественному  белку.  Это  открытие  позволило  спасти миллионы жизней больных диабетом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1978 г - синтезирован генно-инженерный гормон роста человека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соматотропин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1978 г - рождение в Англии Луизы Браун, первого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ребенка «из пробирки»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1983 г -  учеными США, Бельгии, Германии получены первые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трансгенные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растения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1986 г - создана генно-инженерная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вакцина против гепатита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генно-инженерный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интерферон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против различных вирусных заболеваний и злокачественных новообразований.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1997 г - Я.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Уилмут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К.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Кэмпбелл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институте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города Эдинбурга из эмбриона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клонируют животное - шотландская «овечка Долли»  </a:t>
            </a:r>
          </a:p>
        </p:txBody>
      </p:sp>
      <p:pic>
        <p:nvPicPr>
          <p:cNvPr id="27650" name="Picture 2" descr="http://im0-tub-ru.yandex.net/i?id=185253610-4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293096"/>
            <a:ext cx="2952328" cy="2214246"/>
          </a:xfrm>
          <a:prstGeom prst="rect">
            <a:avLst/>
          </a:prstGeom>
          <a:noFill/>
        </p:spPr>
      </p:pic>
      <p:pic>
        <p:nvPicPr>
          <p:cNvPr id="27652" name="Picture 4" descr="http://www.limm.mgimo.ru/science/files/lecture_11/l11_fi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65104"/>
            <a:ext cx="3816424" cy="233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74638"/>
            <a:ext cx="878497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9900"/>
                </a:solidFill>
                <a:latin typeface="Arial" panose="020B0604020202020204" pitchFamily="34" charset="0"/>
              </a:rPr>
              <a:t>Клеточная инженерия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Это конструирование новых клеток (с новыми свойствами). Примеры:</a:t>
            </a:r>
            <a:b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000" b="1" dirty="0">
                <a:solidFill>
                  <a:srgbClr val="357EB3"/>
                </a:solidFill>
                <a:latin typeface="Arial" panose="020B0604020202020204" pitchFamily="34" charset="0"/>
              </a:rPr>
              <a:t>1) Клонирование. 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Ядро соматической клетки животного пересаживают в яйцеклетку и выращивают новый организм, при этом полностью сохраняются все наследственные признаки донора ядра.</a:t>
            </a:r>
            <a:b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000" b="1" dirty="0">
                <a:solidFill>
                  <a:srgbClr val="357EB3"/>
                </a:solidFill>
                <a:latin typeface="Arial" panose="020B0604020202020204" pitchFamily="34" charset="0"/>
              </a:rPr>
              <a:t>2) Соматическая (клеточная) гибридизация. 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Например, сливают две клетки – В-лимфоциты, вырабатывающие антитела, и раковые клетки, способные неограниченно делиться – получают гибридные клетки, выделяющие антитела.</a:t>
            </a:r>
            <a:b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000" b="1" dirty="0">
                <a:solidFill>
                  <a:srgbClr val="357EB3"/>
                </a:solidFill>
                <a:latin typeface="Arial" panose="020B0604020202020204" pitchFamily="34" charset="0"/>
              </a:rPr>
              <a:t>3) Культура клеток (тканей). 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Ткани и органы можно выращивать «в пробирке» на питательной среде. Например, гормон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эритропоэтин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получают из культур клеток хомяков.</a:t>
            </a:r>
            <a:b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000" b="1" dirty="0">
                <a:solidFill>
                  <a:srgbClr val="357EB3"/>
                </a:solidFill>
                <a:latin typeface="Arial" panose="020B0604020202020204" pitchFamily="34" charset="0"/>
              </a:rPr>
              <a:t>4) Микроклональное размножение. 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У растений и грибов целый организм можно вырастить из одной или нескольких соматических клеток. Так можно получить посадочный материал, не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содержащий вирусов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6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82341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>
                <a:solidFill>
                  <a:srgbClr val="357EB3"/>
                </a:solidFill>
                <a:latin typeface="Arial" panose="020B0604020202020204" pitchFamily="34" charset="0"/>
              </a:rPr>
              <a:t>Установите последовательность этапов клонирования овцы. </a:t>
            </a:r>
            <a:r>
              <a:rPr lang="ru-RU" sz="2400" b="1" dirty="0">
                <a:solidFill>
                  <a:srgbClr val="357EB3"/>
                </a:solidFill>
                <a:latin typeface="Arial" panose="020B0604020202020204" pitchFamily="34" charset="0"/>
              </a:rPr>
              <a:t>Запишите в таблицу соответствующую последовательность цифр.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1) удаление ядра из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овоцита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2) дробление яйца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3) гормональная стимуляция овуляции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4) формирование эмбриона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5) введение ядра соматической клетки в безъядерную гамету</a:t>
            </a:r>
          </a:p>
          <a:p>
            <a:pPr algn="just"/>
            <a:r>
              <a:rPr lang="ru-RU" sz="2400" u="sng" dirty="0">
                <a:solidFill>
                  <a:srgbClr val="009900"/>
                </a:solidFill>
                <a:latin typeface="Arial" panose="020B0604020202020204" pitchFamily="34" charset="0"/>
              </a:rPr>
              <a:t>Ответ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31524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3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889844"/>
            <a:ext cx="69951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57EB3"/>
                </a:solidFill>
                <a:latin typeface="Arial" panose="020B0604020202020204" pitchFamily="34" charset="0"/>
              </a:rPr>
              <a:t>СЕЛЕКЦИЯ БАКТЕРИЙ ПОСЛЕДОВАТЕЛЬНОСТЬ</a:t>
            </a:r>
            <a:br>
              <a:rPr lang="ru-RU" b="1" dirty="0">
                <a:solidFill>
                  <a:srgbClr val="357EB3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357EB3"/>
                </a:solidFill>
                <a:latin typeface="Arial" panose="020B0604020202020204" pitchFamily="34" charset="0"/>
              </a:rPr>
              <a:t>1. Установите последовательность этапов деятельности селекционера при создании высокопродуктивных штаммов бактерий. Запишите соответствующую последовательность цифр.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1) присвоение номенклатурного названия штамму бактерий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2) воздействие мутагенами на исходную колонию бактерий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3) подбор исходной колонии бактерий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4) получение новой колонии (штамма) и оценка её продуктивности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5) отбор бактерий с новыми признаками</a:t>
            </a:r>
          </a:p>
          <a:p>
            <a:pPr algn="just"/>
            <a:r>
              <a:rPr lang="ru-RU" u="sng" dirty="0">
                <a:solidFill>
                  <a:srgbClr val="009900"/>
                </a:solidFill>
                <a:latin typeface="Arial" panose="020B0604020202020204" pitchFamily="34" charset="0"/>
              </a:rPr>
              <a:t>Ответ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32541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89844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57EB3"/>
                </a:solidFill>
                <a:latin typeface="Arial" panose="020B0604020202020204" pitchFamily="34" charset="0"/>
              </a:rPr>
              <a:t>2. </a:t>
            </a:r>
            <a:r>
              <a:rPr lang="ru-RU" sz="2400" b="1" dirty="0">
                <a:solidFill>
                  <a:srgbClr val="357EB3"/>
                </a:solidFill>
                <a:latin typeface="Arial" panose="020B0604020202020204" pitchFamily="34" charset="0"/>
              </a:rPr>
              <a:t>Установите последовательность этапов производства штамма </a:t>
            </a:r>
            <a:r>
              <a:rPr lang="ru-RU" sz="2400" b="1" dirty="0" err="1">
                <a:solidFill>
                  <a:srgbClr val="357EB3"/>
                </a:solidFill>
                <a:latin typeface="Arial" panose="020B0604020202020204" pitchFamily="34" charset="0"/>
              </a:rPr>
              <a:t>пеницилла</a:t>
            </a:r>
            <a:r>
              <a:rPr lang="ru-RU" sz="2400" b="1" dirty="0">
                <a:solidFill>
                  <a:srgbClr val="357EB3"/>
                </a:solidFill>
                <a:latin typeface="Arial" panose="020B0604020202020204" pitchFamily="34" charset="0"/>
              </a:rPr>
              <a:t> с высокой продуктивностью антибиотика. Запишите соответствующую последовательность цифр.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1)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высеивание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на среду мицелия мутантных наиболее продуктивных штаммов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2) выращивание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пеницилла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с низкой продуктивностью на питательной среде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3) искусственный отбор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4) воздействие на колонию радиоактивным излучением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5) получение высокопродуктивной колонии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пеницилла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u="sng" dirty="0">
                <a:solidFill>
                  <a:srgbClr val="009900"/>
                </a:solidFill>
                <a:latin typeface="Arial" panose="020B0604020202020204" pitchFamily="34" charset="0"/>
              </a:rPr>
              <a:t>Ответ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24315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4664"/>
            <a:ext cx="777686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1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74637"/>
            <a:ext cx="89644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Установите </a:t>
            </a:r>
            <a:r>
              <a:rPr lang="ru-RU" dirty="0"/>
              <a:t>соответствие между характеристиками этапов создания рекомбинантной ДНК и цифрами, которыми этапы обозначены на схеме: к каждой позиции, данной в первом столбце, подберите соответствующую позицию из второго столбца.  </a:t>
            </a:r>
            <a:endParaRPr lang="ru-RU" dirty="0" smtClean="0"/>
          </a:p>
          <a:p>
            <a:r>
              <a:rPr lang="ru-RU" b="1" dirty="0" smtClean="0"/>
              <a:t>ХАРАКТЕРИСТИКИ</a:t>
            </a:r>
          </a:p>
          <a:p>
            <a:r>
              <a:rPr lang="ru-RU" dirty="0" smtClean="0"/>
              <a:t>А</a:t>
            </a:r>
            <a:r>
              <a:rPr lang="ru-RU" dirty="0"/>
              <a:t>)  Рекомбинантная </a:t>
            </a:r>
            <a:r>
              <a:rPr lang="ru-RU" dirty="0" smtClean="0"/>
              <a:t>ДНК   Б</a:t>
            </a:r>
            <a:r>
              <a:rPr lang="ru-RU" dirty="0"/>
              <a:t>)  Процесс встраивания в </a:t>
            </a:r>
            <a:r>
              <a:rPr lang="ru-RU" dirty="0" err="1"/>
              <a:t>плазмиду</a:t>
            </a:r>
            <a:r>
              <a:rPr lang="ru-RU" dirty="0"/>
              <a:t> гена </a:t>
            </a:r>
            <a:r>
              <a:rPr lang="ru-RU" dirty="0" smtClean="0"/>
              <a:t>инсулина В</a:t>
            </a:r>
            <a:r>
              <a:rPr lang="ru-RU" dirty="0"/>
              <a:t>)  Линейная </a:t>
            </a:r>
            <a:r>
              <a:rPr lang="ru-RU" dirty="0" smtClean="0"/>
              <a:t>ДНК    Г</a:t>
            </a:r>
            <a:r>
              <a:rPr lang="ru-RU" dirty="0"/>
              <a:t>)  Выделенный из клетки ген </a:t>
            </a:r>
            <a:r>
              <a:rPr lang="ru-RU" dirty="0" smtClean="0"/>
              <a:t>инсулина     Д</a:t>
            </a:r>
            <a:r>
              <a:rPr lang="ru-RU" dirty="0"/>
              <a:t>)  </a:t>
            </a:r>
            <a:r>
              <a:rPr lang="ru-RU" dirty="0" err="1"/>
              <a:t>Плазмида</a:t>
            </a:r>
            <a:r>
              <a:rPr lang="ru-RU" dirty="0"/>
              <a:t>, содержащая ген </a:t>
            </a:r>
            <a:r>
              <a:rPr lang="ru-RU" dirty="0" smtClean="0"/>
              <a:t>инсулина            Е</a:t>
            </a:r>
            <a:r>
              <a:rPr lang="ru-RU" dirty="0"/>
              <a:t>)  Выделение из клетки </a:t>
            </a:r>
            <a:r>
              <a:rPr lang="ru-RU" dirty="0" err="1" smtClean="0"/>
              <a:t>плазмиды</a:t>
            </a:r>
            <a:endParaRPr lang="ru-RU" dirty="0" smtClean="0"/>
          </a:p>
          <a:p>
            <a:r>
              <a:rPr lang="ru-RU" b="1" dirty="0" smtClean="0"/>
              <a:t>ЭТАПЫ   </a:t>
            </a:r>
            <a:r>
              <a:rPr lang="ru-RU" dirty="0" smtClean="0"/>
              <a:t>     1</a:t>
            </a:r>
            <a:r>
              <a:rPr lang="ru-RU" dirty="0"/>
              <a:t>)  </a:t>
            </a:r>
            <a:r>
              <a:rPr lang="ru-RU" dirty="0" smtClean="0"/>
              <a:t>2            2</a:t>
            </a:r>
            <a:r>
              <a:rPr lang="ru-RU" dirty="0"/>
              <a:t>)  </a:t>
            </a:r>
            <a:r>
              <a:rPr lang="ru-RU" dirty="0" smtClean="0"/>
              <a:t>5               3</a:t>
            </a:r>
            <a:r>
              <a:rPr lang="ru-RU" dirty="0"/>
              <a:t>)  </a:t>
            </a:r>
            <a:r>
              <a:rPr lang="ru-RU" dirty="0" smtClean="0"/>
              <a:t>7             4</a:t>
            </a:r>
            <a:r>
              <a:rPr lang="ru-RU" dirty="0"/>
              <a:t>)  8 </a:t>
            </a:r>
            <a:r>
              <a:rPr lang="ru-RU" dirty="0" smtClean="0"/>
              <a:t> </a:t>
            </a:r>
          </a:p>
          <a:p>
            <a:r>
              <a:rPr lang="ru-RU" dirty="0" smtClean="0"/>
              <a:t>Запишите </a:t>
            </a:r>
            <a:r>
              <a:rPr lang="ru-RU" dirty="0"/>
              <a:t>в ответ цифры, расположив их в порядке, соответствующем буквам</a:t>
            </a:r>
            <a:r>
              <a:rPr lang="ru-RU" dirty="0" smtClean="0"/>
              <a:t>:</a:t>
            </a:r>
          </a:p>
          <a:p>
            <a:r>
              <a:rPr lang="ru-RU" dirty="0" smtClean="0"/>
              <a:t>А</a:t>
            </a:r>
            <a:r>
              <a:rPr lang="ru-RU" dirty="0"/>
              <a:t>	Б	В	Г	Д	Е 	 	 	 	 	 Рассмотрите рисунки и выполните задание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Схема </a:t>
            </a:r>
            <a:r>
              <a:rPr lang="ru-RU" dirty="0"/>
              <a:t>создания бактериальных клеток, способных в промышленных масштабах синтезировать гормон </a:t>
            </a:r>
            <a:r>
              <a:rPr lang="ru-RU" dirty="0" smtClean="0"/>
              <a:t>инсулин</a:t>
            </a:r>
          </a:p>
          <a:p>
            <a:r>
              <a:rPr lang="ru-RU" dirty="0" err="1" smtClean="0"/>
              <a:t>Пояснение.А</a:t>
            </a:r>
            <a:r>
              <a:rPr lang="ru-RU" dirty="0"/>
              <a:t>)  Рекомбинантная ДНК  — 8 (вариант 4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Б</a:t>
            </a:r>
            <a:r>
              <a:rPr lang="ru-RU" dirty="0"/>
              <a:t>)  Процесс встраивания в </a:t>
            </a:r>
            <a:r>
              <a:rPr lang="ru-RU" dirty="0" err="1"/>
              <a:t>плазмиду</a:t>
            </a:r>
            <a:r>
              <a:rPr lang="ru-RU" dirty="0"/>
              <a:t> гена инсулина  — 7 (вариант 3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В</a:t>
            </a:r>
            <a:r>
              <a:rPr lang="ru-RU" dirty="0"/>
              <a:t>)  Линейная ДНК  — 5 (вариант 2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Г</a:t>
            </a:r>
            <a:r>
              <a:rPr lang="ru-RU" dirty="0"/>
              <a:t>)  Выделенный из клетки ген инсулина  — 5 (вариант 2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Д</a:t>
            </a:r>
            <a:r>
              <a:rPr lang="ru-RU" dirty="0"/>
              <a:t>)  </a:t>
            </a:r>
            <a:r>
              <a:rPr lang="ru-RU" dirty="0" err="1"/>
              <a:t>Плазмида</a:t>
            </a:r>
            <a:r>
              <a:rPr lang="ru-RU" dirty="0"/>
              <a:t>, содержащая ген инсулина  — 8 (вариант 4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Е</a:t>
            </a:r>
            <a:r>
              <a:rPr lang="ru-RU" dirty="0"/>
              <a:t>)  Выделение из клетки </a:t>
            </a:r>
            <a:r>
              <a:rPr lang="ru-RU" dirty="0" err="1"/>
              <a:t>плазмиды</a:t>
            </a:r>
            <a:r>
              <a:rPr lang="ru-RU" dirty="0"/>
              <a:t>  — 2 (вариант 1). Ответ: 432241. </a:t>
            </a:r>
            <a:r>
              <a:rPr lang="ru-RU" dirty="0" err="1"/>
              <a:t>Примечение.Обратите</a:t>
            </a:r>
            <a:r>
              <a:rPr lang="ru-RU" dirty="0"/>
              <a:t> внимание, что в этом задании в ответ идёт не номер на схеме, а номер правильного ответа из таблицы ЭТАПЫ.</a:t>
            </a:r>
          </a:p>
        </p:txBody>
      </p:sp>
    </p:spTree>
    <p:extLst>
      <p:ext uri="{BB962C8B-B14F-4D97-AF65-F5344CB8AC3E}">
        <p14:creationId xmlns:p14="http://schemas.microsoft.com/office/powerpoint/2010/main" val="11729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89844"/>
            <a:ext cx="80032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357EB3"/>
                </a:solidFill>
                <a:latin typeface="Arial" panose="020B0604020202020204" pitchFamily="34" charset="0"/>
              </a:rPr>
              <a:t>Установите последовательность действий экспериментатора при создании рекомбинантных </a:t>
            </a:r>
            <a:r>
              <a:rPr lang="ru-RU" sz="2400" b="1" dirty="0" err="1">
                <a:solidFill>
                  <a:srgbClr val="357EB3"/>
                </a:solidFill>
                <a:latin typeface="Arial" panose="020B0604020202020204" pitchFamily="34" charset="0"/>
              </a:rPr>
              <a:t>плазмид</a:t>
            </a:r>
            <a:r>
              <a:rPr lang="ru-RU" sz="2400" b="1" dirty="0">
                <a:solidFill>
                  <a:srgbClr val="357EB3"/>
                </a:solidFill>
                <a:latin typeface="Arial" panose="020B0604020202020204" pitchFamily="34" charset="0"/>
              </a:rPr>
              <a:t>. Запишите в таблицу соответствующую последовательность цифр.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1) создание фрагментов ДНК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2) использование штаммов бактерий с рекомбинантной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плазмидой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в производстве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3) введение рекомбинантной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плазмиды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в бактериальную клетку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4) отбор колоний бактерий с рекомбинантной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плазмидой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5) внедрение фрагмента ДНК в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плазмидную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ДНК</a:t>
            </a:r>
          </a:p>
          <a:p>
            <a:pPr algn="just"/>
            <a:r>
              <a:rPr lang="ru-RU" sz="2400" u="sng" dirty="0">
                <a:solidFill>
                  <a:srgbClr val="009900"/>
                </a:solidFill>
                <a:latin typeface="Arial" panose="020B0604020202020204" pitchFamily="34" charset="0"/>
              </a:rPr>
              <a:t>Ответ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15342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667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751344"/>
            <a:ext cx="80032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57EB3"/>
                </a:solidFill>
                <a:latin typeface="Arial" panose="020B0604020202020204" pitchFamily="34" charset="0"/>
              </a:rPr>
              <a:t>1. </a:t>
            </a:r>
            <a:r>
              <a:rPr lang="ru-RU" sz="2400" b="1" dirty="0">
                <a:solidFill>
                  <a:srgbClr val="357EB3"/>
                </a:solidFill>
                <a:latin typeface="Arial" panose="020B0604020202020204" pitchFamily="34" charset="0"/>
              </a:rPr>
              <a:t>Установите последовательность этапов получения штамма бактерий, содержащих ген животного, с использованием метода генной инженерии. Запишите в таблицу соответствующую последовательность цифр.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1) встраивание фрагмента ДНК в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плазмиду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2) подбор животного, содержащего необходимый аллель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3) размножение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прокариотической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клетки с гибридной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плазмидой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4) введение гибридной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плазмиды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в клетку бактерии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5) выделение нужного фрагмента ДНК из клетки животного</a:t>
            </a:r>
          </a:p>
          <a:p>
            <a:pPr algn="just"/>
            <a:r>
              <a:rPr lang="ru-RU" sz="2400" u="sng" dirty="0">
                <a:solidFill>
                  <a:srgbClr val="009900"/>
                </a:solidFill>
                <a:latin typeface="Arial" panose="020B0604020202020204" pitchFamily="34" charset="0"/>
              </a:rPr>
              <a:t>Ответ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25143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902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28343"/>
            <a:ext cx="8892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57EB3"/>
                </a:solidFill>
                <a:latin typeface="Arial" panose="020B0604020202020204" pitchFamily="34" charset="0"/>
              </a:rPr>
              <a:t>. </a:t>
            </a:r>
            <a:r>
              <a:rPr lang="ru-RU" sz="2400" b="1" dirty="0">
                <a:solidFill>
                  <a:srgbClr val="357EB3"/>
                </a:solidFill>
                <a:latin typeface="Arial" panose="020B0604020202020204" pitchFamily="34" charset="0"/>
              </a:rPr>
              <a:t>Установите последовательность действий ученого для получения генетически модифицированного сорта кукурузы, устойчивого к насекомым-вредителям. Запишите соответствующую последовательность цифр.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1) отбор растений, устойчивых к насекомым-вредителям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2) выращивание растений из культур клеток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3) получение гена, отвечающего за синтез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ботулотоксина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4) внедрение вектора в клетки растения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5) встраивание гена в вирусный вектор</a:t>
            </a:r>
          </a:p>
          <a:p>
            <a:pPr algn="just"/>
            <a:r>
              <a:rPr lang="ru-RU" sz="2400" u="sng" dirty="0">
                <a:solidFill>
                  <a:srgbClr val="009900"/>
                </a:solidFill>
                <a:latin typeface="Arial" panose="020B0604020202020204" pitchFamily="34" charset="0"/>
              </a:rPr>
              <a:t>Ответ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35421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2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io14.ucoz.ru/_ph/5/782552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52629" cy="3600400"/>
          </a:xfrm>
          <a:prstGeom prst="rect">
            <a:avLst/>
          </a:prstGeom>
          <a:noFill/>
        </p:spPr>
      </p:pic>
      <p:pic>
        <p:nvPicPr>
          <p:cNvPr id="5" name="Picture 2" descr="http://exam-ans.ru/pars_docs/refs/6/5074/5074_html_141d6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84984"/>
            <a:ext cx="5472608" cy="35730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3789040"/>
            <a:ext cx="295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Начатая Н.И. Вавиловым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была продолжена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другими ботаниками.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 ряда уточнений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настоящее время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насчитывают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первичных центров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происхождения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культурных растений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9584" y="1"/>
            <a:ext cx="3744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Центры происхождения культурных растений, как показывают археологические исследования, тесно связаны с районами одомашнивания животных – они получили названия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центров доместикации.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Многочисленные зоологические исследования подтвердили, что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каждого вида домашних животных существует один дикий предок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Порода, сорт или штамм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 совокупность особей одного вида, искусственно созданная человеком и характеризующаяся определёнными наследственными свойствами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dv0r.ru/wiki/images/e/e2/X_bf7932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1584176" cy="373803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39752" y="1268760"/>
            <a:ext cx="3528392" cy="2694704"/>
          </a:xfrm>
        </p:spPr>
      </p:pic>
      <p:pic>
        <p:nvPicPr>
          <p:cNvPr id="17412" name="Picture 4" descr="http://zakupisam.ru/images/2013/05/20/12235/13690387001146931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59" y="1340768"/>
            <a:ext cx="2883027" cy="1800200"/>
          </a:xfrm>
          <a:prstGeom prst="rect">
            <a:avLst/>
          </a:prstGeom>
          <a:noFill/>
        </p:spPr>
      </p:pic>
      <p:pic>
        <p:nvPicPr>
          <p:cNvPr id="17414" name="Picture 6" descr="http://im6-tub-ru.yandex.net/i?id=30536066-4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373216"/>
            <a:ext cx="1808989" cy="1356742"/>
          </a:xfrm>
          <a:prstGeom prst="rect">
            <a:avLst/>
          </a:prstGeom>
          <a:noFill/>
        </p:spPr>
      </p:pic>
      <p:pic>
        <p:nvPicPr>
          <p:cNvPr id="17416" name="Picture 8" descr="http://im2-tub-ru.yandex.net/i?id=336424849-00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373216"/>
            <a:ext cx="1646180" cy="1356742"/>
          </a:xfrm>
          <a:prstGeom prst="rect">
            <a:avLst/>
          </a:prstGeom>
          <a:noFill/>
        </p:spPr>
      </p:pic>
      <p:pic>
        <p:nvPicPr>
          <p:cNvPr id="17418" name="Picture 10" descr="http://im4-tub-ru.yandex.net/i?id=625764644-71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5373216"/>
            <a:ext cx="1368152" cy="1368152"/>
          </a:xfrm>
          <a:prstGeom prst="rect">
            <a:avLst/>
          </a:prstGeom>
          <a:noFill/>
        </p:spPr>
      </p:pic>
      <p:pic>
        <p:nvPicPr>
          <p:cNvPr id="17420" name="Picture 12" descr="http://im0-tub-ru.yandex.net/i?id=315048514-30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5373216"/>
            <a:ext cx="1808989" cy="1356742"/>
          </a:xfrm>
          <a:prstGeom prst="rect">
            <a:avLst/>
          </a:prstGeom>
          <a:noFill/>
        </p:spPr>
      </p:pic>
      <p:pic>
        <p:nvPicPr>
          <p:cNvPr id="17422" name="Picture 14" descr="http://im5-tub-ru.yandex.net/i?id=430477195-28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5373216"/>
            <a:ext cx="1854214" cy="1356742"/>
          </a:xfrm>
          <a:prstGeom prst="rect">
            <a:avLst/>
          </a:prstGeom>
          <a:noFill/>
        </p:spPr>
      </p:pic>
      <p:pic>
        <p:nvPicPr>
          <p:cNvPr id="17424" name="Picture 16" descr="http://im5-tub-ru.yandex.net/i?id=60248246-61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4005064"/>
            <a:ext cx="1632181" cy="1224136"/>
          </a:xfrm>
          <a:prstGeom prst="rect">
            <a:avLst/>
          </a:prstGeom>
          <a:noFill/>
        </p:spPr>
      </p:pic>
      <p:pic>
        <p:nvPicPr>
          <p:cNvPr id="17426" name="Picture 18" descr="http://im3-tub-ru.yandex.net/i?id=567414111-65-72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3501008"/>
            <a:ext cx="2016224" cy="1661723"/>
          </a:xfrm>
          <a:prstGeom prst="rect">
            <a:avLst/>
          </a:prstGeom>
          <a:noFill/>
        </p:spPr>
      </p:pic>
      <p:pic>
        <p:nvPicPr>
          <p:cNvPr id="17428" name="Picture 20" descr="http://im6-tub-ru.yandex.net/i?id=7695579-29-72&amp;n=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5976" y="4005064"/>
            <a:ext cx="2448272" cy="1306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04664"/>
            <a:ext cx="8659091" cy="53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epsoweb.org/webfm_send/3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2" y="260648"/>
            <a:ext cx="4071938" cy="5000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селекции растений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196752"/>
            <a:ext cx="2500313" cy="6429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Гибридизация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(скрещивание)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196752"/>
            <a:ext cx="2214563" cy="64293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тбор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482628"/>
            <a:ext cx="3418814" cy="15009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1.внутривидовая: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А.неродственная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аутбридинг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Б.близкородственная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-инбридинг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2" y="2904636"/>
            <a:ext cx="2258445" cy="8572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2.Межвидовая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отдалённая гибридизация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24328" y="2852936"/>
            <a:ext cx="1512168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массовый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21290" y="2832398"/>
            <a:ext cx="1287013" cy="7858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индивидуальный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2195736" y="764704"/>
            <a:ext cx="72008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6" idx="0"/>
          </p:cNvCxnSpPr>
          <p:nvPr/>
        </p:nvCxnSpPr>
        <p:spPr>
          <a:xfrm>
            <a:off x="5436096" y="764704"/>
            <a:ext cx="1323306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2"/>
            <a:endCxn id="8" idx="0"/>
          </p:cNvCxnSpPr>
          <p:nvPr/>
        </p:nvCxnSpPr>
        <p:spPr>
          <a:xfrm flipH="1">
            <a:off x="1816911" y="1839690"/>
            <a:ext cx="620870" cy="642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5" idx="2"/>
            <a:endCxn id="9" idx="0"/>
          </p:cNvCxnSpPr>
          <p:nvPr/>
        </p:nvCxnSpPr>
        <p:spPr>
          <a:xfrm>
            <a:off x="2437781" y="1839690"/>
            <a:ext cx="2327334" cy="10649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6" idx="2"/>
            <a:endCxn id="11" idx="0"/>
          </p:cNvCxnSpPr>
          <p:nvPr/>
        </p:nvCxnSpPr>
        <p:spPr>
          <a:xfrm flipH="1">
            <a:off x="6664797" y="1839689"/>
            <a:ext cx="94605" cy="992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2"/>
            <a:endCxn id="10" idx="0"/>
          </p:cNvCxnSpPr>
          <p:nvPr/>
        </p:nvCxnSpPr>
        <p:spPr>
          <a:xfrm>
            <a:off x="6759402" y="1839689"/>
            <a:ext cx="1521010" cy="10132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07504" y="4365104"/>
            <a:ext cx="2059111" cy="22322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Межсортовое,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ведущее к гетерозису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26108" y="4365104"/>
            <a:ext cx="2045892" cy="22322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Самоопыление у перекрестноопыляющихся путем искусственного воздействия для получения чистых линий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652120" y="3983615"/>
            <a:ext cx="1548132" cy="27577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Отбор единичных особей с нужными признаками у самоопыляющихся растений, выделяются чистые линии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524328" y="3899619"/>
            <a:ext cx="1512168" cy="28417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Отбор по фенотипу у группы особей,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перекрестно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ляющихся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растений (многократно)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539552" y="3212976"/>
            <a:ext cx="597507" cy="1584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102719" y="3681605"/>
            <a:ext cx="216024" cy="905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6411690" y="3710186"/>
            <a:ext cx="176534" cy="487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740352" y="3573016"/>
            <a:ext cx="36004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89844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57EB3"/>
                </a:solidFill>
                <a:latin typeface="Arial" panose="020B0604020202020204" pitchFamily="34" charset="0"/>
              </a:rPr>
              <a:t>2. </a:t>
            </a:r>
            <a:r>
              <a:rPr lang="ru-RU" sz="2400" b="1" dirty="0">
                <a:solidFill>
                  <a:srgbClr val="357EB3"/>
                </a:solidFill>
                <a:latin typeface="Arial" panose="020B0604020202020204" pitchFamily="34" charset="0"/>
              </a:rPr>
              <a:t>Установите последовательность этапов деятельности селекционера при использовании индивидуального отбора для самоопыляющихся растений. Запишите в таблицу соответствующую последовательность цифр.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1) подбор исходного растения с признаком засухоустойчивости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2) отбор наилучшего потомства на основе наблюдений за растениями в период вегетации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3) посев семян, полученных от исходного растения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4) самоопыление исходного растения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5) регистрация нового сорта</a:t>
            </a:r>
          </a:p>
          <a:p>
            <a:pPr algn="just"/>
            <a:r>
              <a:rPr lang="ru-RU" sz="2400" u="sng" dirty="0">
                <a:solidFill>
                  <a:srgbClr val="009900"/>
                </a:solidFill>
                <a:latin typeface="Arial" panose="020B0604020202020204" pitchFamily="34" charset="0"/>
              </a:rPr>
              <a:t>Ответ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14325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1639</Words>
  <Application>Microsoft Office PowerPoint</Application>
  <PresentationFormat>Экран (4:3)</PresentationFormat>
  <Paragraphs>228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Тема Office</vt:lpstr>
      <vt:lpstr>Селекция растений, животных и микроорганизмов</vt:lpstr>
      <vt:lpstr>Селекция</vt:lpstr>
      <vt:lpstr>Центры происхождения культурных растений (по Н.И.Вавилову)</vt:lpstr>
      <vt:lpstr>Презентация PowerPoint</vt:lpstr>
      <vt:lpstr>Презентация PowerPoint</vt:lpstr>
      <vt:lpstr>Порода, сорт или штамм  - это совокупность особей одного вида, искусственно созданная человеком и характеризующаяся определёнными наследственными свойствами</vt:lpstr>
      <vt:lpstr>Презентация PowerPoint</vt:lpstr>
      <vt:lpstr>Презентация PowerPoint</vt:lpstr>
      <vt:lpstr>Презентация PowerPoint</vt:lpstr>
      <vt:lpstr>Презентация PowerPoint</vt:lpstr>
      <vt:lpstr>Явление гибридной силы или гетерозис</vt:lpstr>
      <vt:lpstr>Как  можно преодолеть бесплодие межвидовых гибридов?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селекции животных </vt:lpstr>
      <vt:lpstr>Отдаленная  гибридизация в животноводстве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Микробиология (от греч. mikros — малый, bios —жизнь, logos  — наука) -  наука о строении и жизнедеятельности мельчайших живых существ, называемых микроорганизмами</vt:lpstr>
      <vt:lpstr>Презентация PowerPoint</vt:lpstr>
      <vt:lpstr>Достижения генной инженерии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Селекция растений, животных и микроорганизмов</dc:title>
  <cp:lastModifiedBy>31</cp:lastModifiedBy>
  <cp:revision>88</cp:revision>
  <dcterms:modified xsi:type="dcterms:W3CDTF">2024-05-13T09:25:51Z</dcterms:modified>
</cp:coreProperties>
</file>