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4" r:id="rId9"/>
    <p:sldId id="263" r:id="rId10"/>
    <p:sldId id="265" r:id="rId11"/>
    <p:sldId id="266" r:id="rId1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7208" autoAdjust="0"/>
    <p:restoredTop sz="94660"/>
  </p:normalViewPr>
  <p:slideViewPr>
    <p:cSldViewPr>
      <p:cViewPr varScale="1">
        <p:scale>
          <a:sx n="68" d="100"/>
          <a:sy n="68" d="100"/>
        </p:scale>
        <p:origin x="-1362"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06.12.2023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06.12.2023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06.12.2023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06.12.2023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06.12.2023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06.12.2023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06.12.2023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06.12.2023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06.12.2023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06.12.2023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06.12.2023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06.12.2023</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Layout" Target="../slideLayouts/slideLayout2.xml"/><Relationship Id="rId1" Type="http://schemas.openxmlformats.org/officeDocument/2006/relationships/audio" Target="file:///C:\Users\User\Desktop\&#1088;&#1072;&#1089;&#1090;&#1080;&#1084;%20&#1075;&#1088;&#1072;&#1078;&#1076;&#1072;&#1085;&#1080;&#1085;&#1072;%202023\AUD-20231206-WA0002.mp3" TargetMode="Externa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00034" y="3214686"/>
            <a:ext cx="7772400" cy="1470025"/>
          </a:xfrm>
        </p:spPr>
        <p:txBody>
          <a:bodyPr>
            <a:normAutofit fontScale="90000"/>
          </a:bodyPr>
          <a:lstStyle/>
          <a:p>
            <a:r>
              <a:rPr lang="ru-RU" b="1" dirty="0" err="1" smtClean="0"/>
              <a:t>Remember</a:t>
            </a:r>
            <a:r>
              <a:rPr lang="ru-RU" b="1" dirty="0" smtClean="0"/>
              <a:t> </a:t>
            </a:r>
            <a:r>
              <a:rPr lang="ru-RU" b="1" dirty="0" err="1" smtClean="0"/>
              <a:t>to</a:t>
            </a:r>
            <a:r>
              <a:rPr lang="ru-RU" b="1" dirty="0" smtClean="0"/>
              <a:t> </a:t>
            </a:r>
            <a:r>
              <a:rPr lang="ru-RU" b="1" dirty="0" err="1" smtClean="0"/>
              <a:t>prevent</a:t>
            </a:r>
            <a:r>
              <a:rPr lang="ru-RU" b="1" dirty="0" smtClean="0"/>
              <a:t>…</a:t>
            </a:r>
            <a:r>
              <a:rPr lang="ru-RU" dirty="0" smtClean="0"/>
              <a:t/>
            </a:r>
            <a:br>
              <a:rPr lang="ru-RU" dirty="0" smtClean="0"/>
            </a:br>
            <a:r>
              <a:rPr lang="ru-RU" dirty="0" smtClean="0"/>
              <a:t>(Помнить, чтобы не допустить…)</a:t>
            </a:r>
            <a:br>
              <a:rPr lang="ru-RU" dirty="0" smtClean="0"/>
            </a:br>
            <a:endParaRPr lang="ru-RU" dirty="0"/>
          </a:p>
        </p:txBody>
      </p:sp>
      <p:sp>
        <p:nvSpPr>
          <p:cNvPr id="3" name="Подзаголовок 2"/>
          <p:cNvSpPr>
            <a:spLocks noGrp="1"/>
          </p:cNvSpPr>
          <p:nvPr>
            <p:ph type="subTitle" idx="1"/>
          </p:nvPr>
        </p:nvSpPr>
        <p:spPr>
          <a:xfrm>
            <a:off x="1214414" y="4857760"/>
            <a:ext cx="6400800" cy="1752600"/>
          </a:xfrm>
        </p:spPr>
        <p:txBody>
          <a:bodyPr>
            <a:normAutofit fontScale="92500"/>
          </a:bodyPr>
          <a:lstStyle/>
          <a:p>
            <a:r>
              <a:rPr lang="en-US" b="1" dirty="0" smtClean="0">
                <a:solidFill>
                  <a:schemeClr val="tx1"/>
                </a:solidFill>
              </a:rPr>
              <a:t>“</a:t>
            </a:r>
            <a:r>
              <a:rPr lang="en-US" b="1" dirty="0" smtClean="0">
                <a:solidFill>
                  <a:schemeClr val="tx1"/>
                </a:solidFill>
                <a:latin typeface="Aharoni" pitchFamily="2" charset="-79"/>
                <a:cs typeface="Aharoni" pitchFamily="2" charset="-79"/>
              </a:rPr>
              <a:t>Lecturers Club. </a:t>
            </a:r>
            <a:endParaRPr lang="ru-RU" b="1" dirty="0" smtClean="0">
              <a:solidFill>
                <a:schemeClr val="tx1"/>
              </a:solidFill>
              <a:latin typeface="Aharoni" pitchFamily="2" charset="-79"/>
              <a:cs typeface="Aharoni" pitchFamily="2" charset="-79"/>
            </a:endParaRPr>
          </a:p>
          <a:p>
            <a:r>
              <a:rPr lang="en-US" b="1" dirty="0" smtClean="0">
                <a:solidFill>
                  <a:schemeClr val="tx1"/>
                </a:solidFill>
                <a:latin typeface="Aharoni" pitchFamily="2" charset="-79"/>
                <a:cs typeface="Aharoni" pitchFamily="2" charset="-79"/>
              </a:rPr>
              <a:t>No statute of limitations"</a:t>
            </a:r>
            <a:endParaRPr lang="ru-RU" b="1" dirty="0" smtClean="0">
              <a:solidFill>
                <a:schemeClr val="tx1"/>
              </a:solidFill>
              <a:cs typeface="Aharoni" pitchFamily="2" charset="-79"/>
            </a:endParaRPr>
          </a:p>
          <a:p>
            <a:r>
              <a:rPr lang="ru-RU" dirty="0" smtClean="0">
                <a:solidFill>
                  <a:schemeClr val="tx1"/>
                </a:solidFill>
              </a:rPr>
              <a:t>«Клуб Лекторов. Без срока давности»</a:t>
            </a:r>
          </a:p>
          <a:p>
            <a:endParaRPr lang="ru-RU" dirty="0"/>
          </a:p>
        </p:txBody>
      </p:sp>
      <p:pic>
        <p:nvPicPr>
          <p:cNvPr id="1026" name="Picture 2" descr="C:\Users\User\Desktop\растим гражданина 2023\bsd.jpg"/>
          <p:cNvPicPr>
            <a:picLocks noChangeAspect="1" noChangeArrowheads="1"/>
          </p:cNvPicPr>
          <p:nvPr/>
        </p:nvPicPr>
        <p:blipFill>
          <a:blip r:embed="rId2"/>
          <a:srcRect/>
          <a:stretch>
            <a:fillRect/>
          </a:stretch>
        </p:blipFill>
        <p:spPr bwMode="auto">
          <a:xfrm>
            <a:off x="2571736" y="428604"/>
            <a:ext cx="4286280" cy="2291674"/>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2082792"/>
          </a:xfrm>
        </p:spPr>
        <p:txBody>
          <a:bodyPr>
            <a:normAutofit fontScale="90000"/>
          </a:bodyPr>
          <a:lstStyle/>
          <a:p>
            <a:r>
              <a:rPr lang="en-US" dirty="0" smtClean="0"/>
              <a:t/>
            </a:r>
            <a:br>
              <a:rPr lang="en-US" dirty="0" smtClean="0"/>
            </a:br>
            <a:r>
              <a:rPr lang="en-US" b="1" dirty="0" smtClean="0"/>
              <a:t>The power of Russia is in </a:t>
            </a:r>
            <a:br>
              <a:rPr lang="en-US" b="1" dirty="0" smtClean="0"/>
            </a:br>
            <a:r>
              <a:rPr lang="en-US" b="1" dirty="0" smtClean="0"/>
              <a:t>the unity of its peoples</a:t>
            </a:r>
            <a:endParaRPr lang="ru-RU" b="1" dirty="0"/>
          </a:p>
        </p:txBody>
      </p:sp>
      <p:pic>
        <p:nvPicPr>
          <p:cNvPr id="22530" name="Picture 2"/>
          <p:cNvPicPr>
            <a:picLocks noChangeAspect="1" noChangeArrowheads="1"/>
          </p:cNvPicPr>
          <p:nvPr/>
        </p:nvPicPr>
        <p:blipFill>
          <a:blip r:embed="rId2"/>
          <a:srcRect/>
          <a:stretch>
            <a:fillRect/>
          </a:stretch>
        </p:blipFill>
        <p:spPr bwMode="auto">
          <a:xfrm>
            <a:off x="1071539" y="2357430"/>
            <a:ext cx="7279268" cy="416374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pic>
        <p:nvPicPr>
          <p:cNvPr id="1026" name="Picture 2"/>
          <p:cNvPicPr>
            <a:picLocks noGrp="1" noChangeAspect="1" noChangeArrowheads="1"/>
          </p:cNvPicPr>
          <p:nvPr>
            <p:ph idx="1"/>
          </p:nvPr>
        </p:nvPicPr>
        <p:blipFill>
          <a:blip r:embed="rId3"/>
          <a:srcRect/>
          <a:stretch>
            <a:fillRect/>
          </a:stretch>
        </p:blipFill>
        <p:spPr bwMode="auto">
          <a:xfrm>
            <a:off x="365867" y="560943"/>
            <a:ext cx="8206661" cy="5725577"/>
          </a:xfrm>
          <a:prstGeom prst="rect">
            <a:avLst/>
          </a:prstGeom>
          <a:noFill/>
          <a:ln w="9525">
            <a:noFill/>
            <a:miter lim="800000"/>
            <a:headEnd/>
            <a:tailEnd/>
          </a:ln>
          <a:effectLst/>
        </p:spPr>
      </p:pic>
      <p:pic>
        <p:nvPicPr>
          <p:cNvPr id="5" name="AUD-20231206-WA0002.mp3">
            <a:hlinkClick r:id="" action="ppaction://media"/>
          </p:cNvPr>
          <p:cNvPicPr>
            <a:picLocks noRot="1" noChangeAspect="1"/>
          </p:cNvPicPr>
          <p:nvPr>
            <a:audioFile r:link="rId1"/>
          </p:nvPr>
        </p:nvPicPr>
        <p:blipFill>
          <a:blip r:embed="rId4"/>
          <a:stretch>
            <a:fillRect/>
          </a:stretch>
        </p:blipFill>
        <p:spPr>
          <a:xfrm>
            <a:off x="4419600" y="3276600"/>
            <a:ext cx="304800" cy="3048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30124" fill="hold"/>
                                        <p:tgtEl>
                                          <p:spTgt spid="5"/>
                                        </p:tgtEl>
                                      </p:cBhvr>
                                    </p:cmd>
                                  </p:childTnLst>
                                </p:cTn>
                              </p:par>
                            </p:childTnLst>
                          </p:cTn>
                        </p:par>
                      </p:childTnLst>
                    </p:cTn>
                  </p:par>
                </p:childTnLst>
              </p:cTn>
              <p:nextCondLst>
                <p:cond evt="onClick" delay="0">
                  <p:tgtEl>
                    <p:spTgt spid="5"/>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4329114" cy="1143000"/>
          </a:xfrm>
        </p:spPr>
        <p:txBody>
          <a:bodyPr/>
          <a:lstStyle/>
          <a:p>
            <a:r>
              <a:rPr lang="en-US" dirty="0" smtClean="0"/>
              <a:t>GENOCIDE  is…</a:t>
            </a:r>
            <a:endParaRPr lang="ru-RU" dirty="0"/>
          </a:p>
        </p:txBody>
      </p:sp>
      <p:sp>
        <p:nvSpPr>
          <p:cNvPr id="3" name="Содержимое 2"/>
          <p:cNvSpPr>
            <a:spLocks noGrp="1"/>
          </p:cNvSpPr>
          <p:nvPr>
            <p:ph idx="1"/>
          </p:nvPr>
        </p:nvSpPr>
        <p:spPr>
          <a:xfrm>
            <a:off x="428596" y="2214554"/>
            <a:ext cx="8258204" cy="3911609"/>
          </a:xfrm>
        </p:spPr>
        <p:txBody>
          <a:bodyPr>
            <a:noAutofit/>
          </a:bodyPr>
          <a:lstStyle/>
          <a:p>
            <a:pPr lvl="0"/>
            <a:r>
              <a:rPr lang="en-US" sz="2400" dirty="0" smtClean="0"/>
              <a:t>Killing members of the group</a:t>
            </a:r>
            <a:endParaRPr lang="ru-RU" sz="2400" dirty="0" smtClean="0"/>
          </a:p>
          <a:p>
            <a:pPr lvl="0"/>
            <a:r>
              <a:rPr lang="en-US" sz="2400" dirty="0" smtClean="0"/>
              <a:t>Causing serious bodily or mental harm to members of the group. </a:t>
            </a:r>
            <a:endParaRPr lang="ru-RU" sz="2400" dirty="0" smtClean="0"/>
          </a:p>
          <a:p>
            <a:pPr lvl="0"/>
            <a:r>
              <a:rPr lang="en-US" sz="2400" dirty="0" smtClean="0"/>
              <a:t>Deliberately  inflicting on the group conditions of life calculated to bring about its physical destruction in whole or in part</a:t>
            </a:r>
            <a:endParaRPr lang="ru-RU" sz="2400" dirty="0" smtClean="0"/>
          </a:p>
          <a:p>
            <a:pPr lvl="0"/>
            <a:r>
              <a:rPr lang="en-US" sz="2400" dirty="0" smtClean="0"/>
              <a:t> Imposing measures intended  to prevent births within the group</a:t>
            </a:r>
            <a:endParaRPr lang="ru-RU" sz="2400" dirty="0" smtClean="0"/>
          </a:p>
          <a:p>
            <a:pPr lvl="0"/>
            <a:r>
              <a:rPr lang="en-US" sz="2400" dirty="0" smtClean="0"/>
              <a:t>Forcibly transferring children of the group to another group  </a:t>
            </a:r>
            <a:endParaRPr lang="ru-RU" sz="2400" dirty="0" smtClean="0"/>
          </a:p>
        </p:txBody>
      </p:sp>
      <p:pic>
        <p:nvPicPr>
          <p:cNvPr id="2050" name="Picture 2" descr="C:\Users\User\Desktop\растим гражданина 2023\DF5C5767-11BF-4AA1-A024-1A6B86C717A2.jpeg"/>
          <p:cNvPicPr>
            <a:picLocks noChangeAspect="1" noChangeArrowheads="1"/>
          </p:cNvPicPr>
          <p:nvPr/>
        </p:nvPicPr>
        <p:blipFill>
          <a:blip r:embed="rId2"/>
          <a:srcRect/>
          <a:stretch>
            <a:fillRect/>
          </a:stretch>
        </p:blipFill>
        <p:spPr bwMode="auto">
          <a:xfrm>
            <a:off x="5286380" y="500042"/>
            <a:ext cx="3559189" cy="2000264"/>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58204" cy="2797172"/>
          </a:xfrm>
        </p:spPr>
        <p:txBody>
          <a:bodyPr>
            <a:noAutofit/>
          </a:bodyPr>
          <a:lstStyle/>
          <a:p>
            <a:r>
              <a:rPr lang="en-US" sz="2400" dirty="0" smtClean="0">
                <a:latin typeface="Aharoni" pitchFamily="2" charset="-79"/>
                <a:cs typeface="Aharoni" pitchFamily="2" charset="-79"/>
              </a:rPr>
              <a:t>The Decree No. 39 of the Presidium of the Supreme Council on penalties for Nazi villains guilty of murder and torture of the Soviet civilian population and captured Red Army soldiers, for spies, traitors to the motherland from among Soviet citizens and for their accomplices was issued on April 19, 1943</a:t>
            </a:r>
            <a:endParaRPr lang="ru-RU" sz="2400" dirty="0">
              <a:cs typeface="Aharoni" pitchFamily="2" charset="-79"/>
            </a:endParaRPr>
          </a:p>
        </p:txBody>
      </p:sp>
      <p:pic>
        <p:nvPicPr>
          <p:cNvPr id="3074" name="Picture 2" descr="C:\Users\User\Desktop\растим гражданина 2023\1274678126895691265969.59.jpg"/>
          <p:cNvPicPr>
            <a:picLocks noGrp="1" noChangeAspect="1" noChangeArrowheads="1"/>
          </p:cNvPicPr>
          <p:nvPr>
            <p:ph idx="1"/>
          </p:nvPr>
        </p:nvPicPr>
        <p:blipFill>
          <a:blip r:embed="rId2" cstate="print"/>
          <a:srcRect/>
          <a:stretch>
            <a:fillRect/>
          </a:stretch>
        </p:blipFill>
        <p:spPr bwMode="auto">
          <a:xfrm>
            <a:off x="3143240" y="2928934"/>
            <a:ext cx="3263119" cy="3263119"/>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2439982"/>
          </a:xfrm>
        </p:spPr>
        <p:txBody>
          <a:bodyPr>
            <a:noAutofit/>
          </a:bodyPr>
          <a:lstStyle/>
          <a:p>
            <a:r>
              <a:rPr lang="en-US" sz="2400" dirty="0" smtClean="0">
                <a:latin typeface="Aharoni" pitchFamily="2" charset="-79"/>
                <a:cs typeface="Aharoni" pitchFamily="2" charset="-79"/>
              </a:rPr>
              <a:t>The city of </a:t>
            </a:r>
            <a:r>
              <a:rPr lang="en-US" sz="2400" dirty="0" err="1" smtClean="0">
                <a:latin typeface="Aharoni" pitchFamily="2" charset="-79"/>
                <a:cs typeface="Aharoni" pitchFamily="2" charset="-79"/>
              </a:rPr>
              <a:t>Voroshilovsk</a:t>
            </a:r>
            <a:r>
              <a:rPr lang="en-US" sz="2400" dirty="0" smtClean="0">
                <a:latin typeface="Aharoni" pitchFamily="2" charset="-79"/>
                <a:cs typeface="Aharoni" pitchFamily="2" charset="-79"/>
              </a:rPr>
              <a:t> (Stavropol) was occupied on August 3, 1942 by units of the German and Romanian armies and liberated on January 21, 1943 by the 347th Infantry Division of the Red Army.</a:t>
            </a:r>
            <a:r>
              <a:rPr lang="ru-RU" sz="2000" dirty="0" smtClean="0"/>
              <a:t/>
            </a:r>
            <a:br>
              <a:rPr lang="ru-RU" sz="2000" dirty="0" smtClean="0"/>
            </a:br>
            <a:endParaRPr lang="ru-RU" sz="2000" dirty="0"/>
          </a:p>
        </p:txBody>
      </p:sp>
      <p:pic>
        <p:nvPicPr>
          <p:cNvPr id="4098" name="Picture 2" descr="C:\Users\User\Desktop\растим гражданина 2023\33885.jpg"/>
          <p:cNvPicPr>
            <a:picLocks noGrp="1" noChangeAspect="1" noChangeArrowheads="1"/>
          </p:cNvPicPr>
          <p:nvPr>
            <p:ph idx="1"/>
          </p:nvPr>
        </p:nvPicPr>
        <p:blipFill>
          <a:blip r:embed="rId2"/>
          <a:srcRect/>
          <a:stretch>
            <a:fillRect/>
          </a:stretch>
        </p:blipFill>
        <p:spPr bwMode="auto">
          <a:xfrm>
            <a:off x="571473" y="2500306"/>
            <a:ext cx="4231914" cy="2982912"/>
          </a:xfrm>
          <a:prstGeom prst="rect">
            <a:avLst/>
          </a:prstGeom>
          <a:noFill/>
        </p:spPr>
      </p:pic>
      <p:sp>
        <p:nvSpPr>
          <p:cNvPr id="4102" name="AutoShape 6" descr="https://www.opengaz.ru/sites/www.opengaz.ru/files/doc/2017-07-20_18-31-38.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4103" name="Picture 7" descr="C:\Users\User\Desktop\растим гражданина 2023\scale_1200.jpg"/>
          <p:cNvPicPr>
            <a:picLocks noChangeAspect="1" noChangeArrowheads="1"/>
          </p:cNvPicPr>
          <p:nvPr/>
        </p:nvPicPr>
        <p:blipFill>
          <a:blip r:embed="rId3"/>
          <a:srcRect/>
          <a:stretch>
            <a:fillRect/>
          </a:stretch>
        </p:blipFill>
        <p:spPr bwMode="auto">
          <a:xfrm>
            <a:off x="5143504" y="3500438"/>
            <a:ext cx="3615143" cy="2714644"/>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357166"/>
            <a:ext cx="8286808" cy="2000264"/>
          </a:xfrm>
        </p:spPr>
        <p:txBody>
          <a:bodyPr>
            <a:normAutofit fontScale="90000"/>
          </a:bodyPr>
          <a:lstStyle/>
          <a:p>
            <a:r>
              <a:rPr lang="en-US" dirty="0" smtClean="0"/>
              <a:t/>
            </a:r>
            <a:br>
              <a:rPr lang="en-US" dirty="0" smtClean="0"/>
            </a:br>
            <a:r>
              <a:rPr lang="en-US" sz="3600" dirty="0" smtClean="0">
                <a:latin typeface="Aharoni" pitchFamily="2" charset="-79"/>
                <a:cs typeface="Aharoni" pitchFamily="2" charset="-79"/>
              </a:rPr>
              <a:t>Our village of </a:t>
            </a:r>
            <a:r>
              <a:rPr lang="en-US" sz="3600" dirty="0" err="1" smtClean="0">
                <a:latin typeface="Aharoni" pitchFamily="2" charset="-79"/>
                <a:cs typeface="Aharoni" pitchFamily="2" charset="-79"/>
              </a:rPr>
              <a:t>Staromaryevka</a:t>
            </a:r>
            <a:r>
              <a:rPr lang="en-US" sz="3600" dirty="0" smtClean="0">
                <a:latin typeface="Aharoni" pitchFamily="2" charset="-79"/>
                <a:cs typeface="Aharoni" pitchFamily="2" charset="-79"/>
              </a:rPr>
              <a:t> in the Stavropol Region also experienced a hard time of occupation. </a:t>
            </a:r>
            <a:endParaRPr lang="ru-RU" sz="3600" dirty="0">
              <a:cs typeface="Aharoni" pitchFamily="2" charset="-79"/>
            </a:endParaRPr>
          </a:p>
        </p:txBody>
      </p:sp>
      <p:pic>
        <p:nvPicPr>
          <p:cNvPr id="17411" name="Picture 3" descr="C:\Users\User\Desktop\растим гражданина 2023\1943_8.jpg"/>
          <p:cNvPicPr>
            <a:picLocks noChangeAspect="1" noChangeArrowheads="1"/>
          </p:cNvPicPr>
          <p:nvPr/>
        </p:nvPicPr>
        <p:blipFill>
          <a:blip r:embed="rId2"/>
          <a:srcRect/>
          <a:stretch>
            <a:fillRect/>
          </a:stretch>
        </p:blipFill>
        <p:spPr bwMode="auto">
          <a:xfrm>
            <a:off x="500034" y="2571744"/>
            <a:ext cx="3974919" cy="2571768"/>
          </a:xfrm>
          <a:prstGeom prst="rect">
            <a:avLst/>
          </a:prstGeom>
          <a:noFill/>
        </p:spPr>
      </p:pic>
      <p:pic>
        <p:nvPicPr>
          <p:cNvPr id="17412" name="Picture 4"/>
          <p:cNvPicPr>
            <a:picLocks noChangeAspect="1" noChangeArrowheads="1"/>
          </p:cNvPicPr>
          <p:nvPr/>
        </p:nvPicPr>
        <p:blipFill>
          <a:blip r:embed="rId3"/>
          <a:srcRect/>
          <a:stretch>
            <a:fillRect/>
          </a:stretch>
        </p:blipFill>
        <p:spPr bwMode="auto">
          <a:xfrm>
            <a:off x="4714876" y="3751120"/>
            <a:ext cx="3674489" cy="275920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5829312" cy="1939916"/>
          </a:xfrm>
        </p:spPr>
        <p:txBody>
          <a:bodyPr>
            <a:normAutofit fontScale="90000"/>
          </a:bodyPr>
          <a:lstStyle/>
          <a:p>
            <a:r>
              <a:rPr lang="en-US" sz="2200" dirty="0" smtClean="0"/>
              <a:t/>
            </a:r>
            <a:br>
              <a:rPr lang="en-US" sz="2200" dirty="0" smtClean="0"/>
            </a:br>
            <a:r>
              <a:rPr lang="en-US" sz="2200" dirty="0" smtClean="0"/>
              <a:t/>
            </a:r>
            <a:br>
              <a:rPr lang="en-US" sz="2200" dirty="0" smtClean="0"/>
            </a:br>
            <a:r>
              <a:rPr lang="en-US" sz="2200" dirty="0" smtClean="0"/>
              <a:t/>
            </a:r>
            <a:br>
              <a:rPr lang="en-US" sz="2200" dirty="0" smtClean="0"/>
            </a:br>
            <a:r>
              <a:rPr lang="en-US" sz="2700" dirty="0" smtClean="0">
                <a:latin typeface="Aharoni" pitchFamily="2" charset="-79"/>
                <a:cs typeface="Aharoni" pitchFamily="2" charset="-79"/>
              </a:rPr>
              <a:t>By decree of the Presidium of the Supreme Soviet of the USSR of May 10, 1965, Vladimir </a:t>
            </a:r>
            <a:r>
              <a:rPr lang="en-US" sz="2700" dirty="0" err="1" smtClean="0">
                <a:latin typeface="Aharoni" pitchFamily="2" charset="-79"/>
                <a:cs typeface="Aharoni" pitchFamily="2" charset="-79"/>
              </a:rPr>
              <a:t>Alekseevich</a:t>
            </a:r>
            <a:r>
              <a:rPr lang="en-US" sz="2700" dirty="0" smtClean="0">
                <a:latin typeface="Aharoni" pitchFamily="2" charset="-79"/>
                <a:cs typeface="Aharoni" pitchFamily="2" charset="-79"/>
              </a:rPr>
              <a:t> </a:t>
            </a:r>
            <a:r>
              <a:rPr lang="en-US" sz="2700" dirty="0" err="1" smtClean="0">
                <a:latin typeface="Aharoni" pitchFamily="2" charset="-79"/>
                <a:cs typeface="Aharoni" pitchFamily="2" charset="-79"/>
              </a:rPr>
              <a:t>Koveshnikov</a:t>
            </a:r>
            <a:r>
              <a:rPr lang="en-US" sz="2700" dirty="0" smtClean="0">
                <a:latin typeface="Aharoni" pitchFamily="2" charset="-79"/>
                <a:cs typeface="Aharoni" pitchFamily="2" charset="-79"/>
              </a:rPr>
              <a:t> was awarded the Order of the Patriotic War,</a:t>
            </a:r>
            <a:br>
              <a:rPr lang="en-US" sz="2700" dirty="0" smtClean="0">
                <a:latin typeface="Aharoni" pitchFamily="2" charset="-79"/>
                <a:cs typeface="Aharoni" pitchFamily="2" charset="-79"/>
              </a:rPr>
            </a:br>
            <a:r>
              <a:rPr lang="en-US" sz="2700" dirty="0" smtClean="0">
                <a:latin typeface="Aharoni" pitchFamily="2" charset="-79"/>
                <a:cs typeface="Aharoni" pitchFamily="2" charset="-79"/>
              </a:rPr>
              <a:t> II degree, posthumously.</a:t>
            </a:r>
            <a:r>
              <a:rPr lang="ru-RU" dirty="0" smtClean="0"/>
              <a:t/>
            </a:r>
            <a:br>
              <a:rPr lang="ru-RU" dirty="0" smtClean="0"/>
            </a:br>
            <a:endParaRPr lang="ru-RU" dirty="0"/>
          </a:p>
        </p:txBody>
      </p:sp>
      <p:pic>
        <p:nvPicPr>
          <p:cNvPr id="5" name="Picture 2"/>
          <p:cNvPicPr>
            <a:picLocks noChangeAspect="1" noChangeArrowheads="1"/>
          </p:cNvPicPr>
          <p:nvPr/>
        </p:nvPicPr>
        <p:blipFill>
          <a:blip r:embed="rId2" cstate="print"/>
          <a:srcRect/>
          <a:stretch>
            <a:fillRect/>
          </a:stretch>
        </p:blipFill>
        <p:spPr bwMode="auto">
          <a:xfrm>
            <a:off x="4572000" y="3500438"/>
            <a:ext cx="4000528" cy="3000396"/>
          </a:xfrm>
          <a:prstGeom prst="rect">
            <a:avLst/>
          </a:prstGeom>
          <a:noFill/>
          <a:ln w="9525">
            <a:noFill/>
            <a:miter lim="800000"/>
            <a:headEnd/>
            <a:tailEnd/>
          </a:ln>
          <a:effectLst/>
        </p:spPr>
      </p:pic>
      <p:pic>
        <p:nvPicPr>
          <p:cNvPr id="18435" name="Picture 3"/>
          <p:cNvPicPr>
            <a:picLocks noChangeAspect="1" noChangeArrowheads="1"/>
          </p:cNvPicPr>
          <p:nvPr/>
        </p:nvPicPr>
        <p:blipFill>
          <a:blip r:embed="rId3"/>
          <a:srcRect/>
          <a:stretch>
            <a:fillRect/>
          </a:stretch>
        </p:blipFill>
        <p:spPr bwMode="auto">
          <a:xfrm>
            <a:off x="928662" y="2928934"/>
            <a:ext cx="2762248" cy="3682997"/>
          </a:xfrm>
          <a:prstGeom prst="rect">
            <a:avLst/>
          </a:prstGeom>
          <a:noFill/>
          <a:ln w="9525">
            <a:noFill/>
            <a:miter lim="800000"/>
            <a:headEnd/>
            <a:tailEnd/>
          </a:ln>
          <a:effectLst/>
        </p:spPr>
      </p:pic>
      <p:pic>
        <p:nvPicPr>
          <p:cNvPr id="18436" name="Picture 4" descr="C:\Users\User\Desktop\растим гражданина 2023\yrc6jP6LizE.jpg"/>
          <p:cNvPicPr>
            <a:picLocks noChangeAspect="1" noChangeArrowheads="1"/>
          </p:cNvPicPr>
          <p:nvPr/>
        </p:nvPicPr>
        <p:blipFill>
          <a:blip r:embed="rId4"/>
          <a:srcRect/>
          <a:stretch>
            <a:fillRect/>
          </a:stretch>
        </p:blipFill>
        <p:spPr bwMode="auto">
          <a:xfrm>
            <a:off x="6500826" y="0"/>
            <a:ext cx="2209787" cy="3125788"/>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4929190" y="285728"/>
            <a:ext cx="3929090" cy="2246769"/>
          </a:xfrm>
          <a:prstGeom prst="rect">
            <a:avLst/>
          </a:prstGeom>
        </p:spPr>
        <p:txBody>
          <a:bodyPr wrap="square">
            <a:spAutoFit/>
          </a:bodyPr>
          <a:lstStyle/>
          <a:p>
            <a:pPr algn="ctr"/>
            <a:r>
              <a:rPr lang="en-US" sz="2000" dirty="0" smtClean="0">
                <a:latin typeface="Aharoni" pitchFamily="2" charset="-79"/>
                <a:cs typeface="Aharoni" pitchFamily="2" charset="-79"/>
              </a:rPr>
              <a:t>Every year on April 19th, United Action Day is held, lessons dedicated to the topic of genocide of the Soviet people by the Nazis and their accomplices during the Great Patriotic War.</a:t>
            </a:r>
            <a:endParaRPr lang="ru-RU" sz="2000" dirty="0">
              <a:cs typeface="Aharoni" pitchFamily="2" charset="-79"/>
            </a:endParaRPr>
          </a:p>
        </p:txBody>
      </p:sp>
      <p:pic>
        <p:nvPicPr>
          <p:cNvPr id="19458" name="Picture 2"/>
          <p:cNvPicPr>
            <a:picLocks noChangeAspect="1" noChangeArrowheads="1"/>
          </p:cNvPicPr>
          <p:nvPr/>
        </p:nvPicPr>
        <p:blipFill>
          <a:blip r:embed="rId2" cstate="print"/>
          <a:srcRect/>
          <a:stretch>
            <a:fillRect/>
          </a:stretch>
        </p:blipFill>
        <p:spPr bwMode="auto">
          <a:xfrm>
            <a:off x="500034" y="642918"/>
            <a:ext cx="4152649" cy="2368548"/>
          </a:xfrm>
          <a:prstGeom prst="rect">
            <a:avLst/>
          </a:prstGeom>
          <a:noFill/>
          <a:ln w="9525">
            <a:noFill/>
            <a:miter lim="800000"/>
            <a:headEnd/>
            <a:tailEnd/>
          </a:ln>
          <a:effectLst/>
        </p:spPr>
      </p:pic>
      <p:pic>
        <p:nvPicPr>
          <p:cNvPr id="19459" name="Picture 3" descr="C:\Users\User\Downloads\1701790220939.jpg"/>
          <p:cNvPicPr>
            <a:picLocks noChangeAspect="1" noChangeArrowheads="1"/>
          </p:cNvPicPr>
          <p:nvPr/>
        </p:nvPicPr>
        <p:blipFill>
          <a:blip r:embed="rId3" cstate="print"/>
          <a:srcRect/>
          <a:stretch>
            <a:fillRect/>
          </a:stretch>
        </p:blipFill>
        <p:spPr bwMode="auto">
          <a:xfrm>
            <a:off x="500034" y="3429000"/>
            <a:ext cx="3643338" cy="2412025"/>
          </a:xfrm>
          <a:prstGeom prst="rect">
            <a:avLst/>
          </a:prstGeom>
          <a:noFill/>
        </p:spPr>
      </p:pic>
      <p:pic>
        <p:nvPicPr>
          <p:cNvPr id="19460" name="Picture 4" descr="C:\Users\User\Downloads\1701790236571.jpg"/>
          <p:cNvPicPr>
            <a:picLocks noChangeAspect="1" noChangeArrowheads="1"/>
          </p:cNvPicPr>
          <p:nvPr/>
        </p:nvPicPr>
        <p:blipFill>
          <a:blip r:embed="rId4" cstate="print"/>
          <a:srcRect/>
          <a:stretch>
            <a:fillRect/>
          </a:stretch>
        </p:blipFill>
        <p:spPr bwMode="auto">
          <a:xfrm>
            <a:off x="4714876" y="3143248"/>
            <a:ext cx="3875231" cy="2619369"/>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11" name="Picture 7"/>
          <p:cNvPicPr>
            <a:picLocks noGrp="1" noChangeAspect="1" noChangeArrowheads="1"/>
          </p:cNvPicPr>
          <p:nvPr>
            <p:ph idx="1"/>
          </p:nvPr>
        </p:nvPicPr>
        <p:blipFill>
          <a:blip r:embed="rId2"/>
          <a:srcRect/>
          <a:stretch>
            <a:fillRect/>
          </a:stretch>
        </p:blipFill>
        <p:spPr bwMode="auto">
          <a:xfrm>
            <a:off x="5214942" y="1714488"/>
            <a:ext cx="3397572" cy="4525963"/>
          </a:xfrm>
          <a:prstGeom prst="rect">
            <a:avLst/>
          </a:prstGeom>
          <a:noFill/>
          <a:ln w="9525">
            <a:noFill/>
            <a:miter lim="800000"/>
            <a:headEnd/>
            <a:tailEnd/>
          </a:ln>
          <a:effectLst/>
        </p:spPr>
      </p:pic>
      <p:sp>
        <p:nvSpPr>
          <p:cNvPr id="11" name="Заголовок 1"/>
          <p:cNvSpPr>
            <a:spLocks noGrp="1"/>
          </p:cNvSpPr>
          <p:nvPr>
            <p:ph type="title"/>
          </p:nvPr>
        </p:nvSpPr>
        <p:spPr>
          <a:xfrm>
            <a:off x="714348" y="1500174"/>
            <a:ext cx="3900486" cy="3582990"/>
          </a:xfrm>
        </p:spPr>
        <p:txBody>
          <a:bodyPr>
            <a:noAutofit/>
          </a:bodyPr>
          <a:lstStyle/>
          <a:p>
            <a:r>
              <a:rPr lang="en-US" sz="2000" dirty="0" smtClean="0"/>
              <a:t/>
            </a:r>
            <a:br>
              <a:rPr lang="en-US" sz="2000" dirty="0" smtClean="0"/>
            </a:br>
            <a:r>
              <a:rPr lang="en-US" sz="2800" b="1" dirty="0" smtClean="0"/>
              <a:t>By the decree of the President of the Russian Federation dated February 11, 2023, for courage and heroism shown in the performance of military duty, warrant officer Nikita </a:t>
            </a:r>
            <a:r>
              <a:rPr lang="en-US" sz="2800" b="1" dirty="0" err="1" smtClean="0"/>
              <a:t>Yuryevich</a:t>
            </a:r>
            <a:r>
              <a:rPr lang="en-US" sz="2800" b="1" dirty="0" smtClean="0"/>
              <a:t> </a:t>
            </a:r>
            <a:r>
              <a:rPr lang="en-US" sz="2800" b="1" dirty="0" err="1" smtClean="0"/>
              <a:t>Gusev</a:t>
            </a:r>
            <a:r>
              <a:rPr lang="en-US" sz="2800" b="1" dirty="0" smtClean="0"/>
              <a:t> was awarded the title of Hero of the Russian Federation (posthumously).</a:t>
            </a:r>
            <a:r>
              <a:rPr lang="en-US" sz="2000" dirty="0" smtClean="0"/>
              <a:t/>
            </a:r>
            <a:br>
              <a:rPr lang="en-US" sz="2000" dirty="0" smtClean="0"/>
            </a:br>
            <a:endParaRPr lang="ru-RU" sz="20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en-US" sz="2800" b="1" dirty="0" smtClean="0"/>
              <a:t>The United States and its allies spend a lot of money on providing information and psychological influence on Russia and its allies.</a:t>
            </a:r>
            <a:endParaRPr lang="ru-RU" sz="2800" b="1" dirty="0"/>
          </a:p>
        </p:txBody>
      </p:sp>
      <p:pic>
        <p:nvPicPr>
          <p:cNvPr id="20482" name="Picture 2" descr="C:\Users\User\Desktop\растим гражданина 2023\301.jpg"/>
          <p:cNvPicPr>
            <a:picLocks noGrp="1" noChangeAspect="1" noChangeArrowheads="1"/>
          </p:cNvPicPr>
          <p:nvPr>
            <p:ph idx="1"/>
          </p:nvPr>
        </p:nvPicPr>
        <p:blipFill>
          <a:blip r:embed="rId2"/>
          <a:srcRect/>
          <a:stretch>
            <a:fillRect/>
          </a:stretch>
        </p:blipFill>
        <p:spPr bwMode="auto">
          <a:xfrm>
            <a:off x="285720" y="1857364"/>
            <a:ext cx="4327881" cy="2434433"/>
          </a:xfrm>
          <a:prstGeom prst="rect">
            <a:avLst/>
          </a:prstGeom>
          <a:noFill/>
        </p:spPr>
      </p:pic>
      <p:pic>
        <p:nvPicPr>
          <p:cNvPr id="20483" name="Picture 3" descr="C:\Users\User\Desktop\растим гражданина 2023\scale_1200 (1).jpg"/>
          <p:cNvPicPr>
            <a:picLocks noChangeAspect="1" noChangeArrowheads="1"/>
          </p:cNvPicPr>
          <p:nvPr/>
        </p:nvPicPr>
        <p:blipFill>
          <a:blip r:embed="rId3"/>
          <a:srcRect/>
          <a:stretch>
            <a:fillRect/>
          </a:stretch>
        </p:blipFill>
        <p:spPr bwMode="auto">
          <a:xfrm>
            <a:off x="4643438" y="2357430"/>
            <a:ext cx="3760375" cy="3071834"/>
          </a:xfrm>
          <a:prstGeom prst="rect">
            <a:avLst/>
          </a:prstGeom>
          <a:noFill/>
        </p:spPr>
      </p:pic>
      <p:pic>
        <p:nvPicPr>
          <p:cNvPr id="20484" name="Picture 4" descr="C:\Users\User\Desktop\растим гражданина 2023\98aa23a1b3a34df7ab2bbd066d139743.jpg"/>
          <p:cNvPicPr>
            <a:picLocks noChangeAspect="1" noChangeArrowheads="1"/>
          </p:cNvPicPr>
          <p:nvPr/>
        </p:nvPicPr>
        <p:blipFill>
          <a:blip r:embed="rId4" cstate="print"/>
          <a:srcRect/>
          <a:stretch>
            <a:fillRect/>
          </a:stretch>
        </p:blipFill>
        <p:spPr bwMode="auto">
          <a:xfrm>
            <a:off x="1500166" y="4857760"/>
            <a:ext cx="2793977" cy="1571612"/>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Аспект">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181</TotalTime>
  <Words>232</Words>
  <PresentationFormat>Экран (4:3)</PresentationFormat>
  <Paragraphs>18</Paragraphs>
  <Slides>11</Slides>
  <Notes>0</Notes>
  <HiddenSlides>0</HiddenSlides>
  <MMClips>1</MMClips>
  <ScaleCrop>false</ScaleCrop>
  <HeadingPairs>
    <vt:vector size="4" baseType="variant">
      <vt:variant>
        <vt:lpstr>Тема</vt:lpstr>
      </vt:variant>
      <vt:variant>
        <vt:i4>1</vt:i4>
      </vt:variant>
      <vt:variant>
        <vt:lpstr>Заголовки слайдов</vt:lpstr>
      </vt:variant>
      <vt:variant>
        <vt:i4>11</vt:i4>
      </vt:variant>
    </vt:vector>
  </HeadingPairs>
  <TitlesOfParts>
    <vt:vector size="12" baseType="lpstr">
      <vt:lpstr>Тема Office</vt:lpstr>
      <vt:lpstr>Remember to prevent… (Помнить, чтобы не допустить…) </vt:lpstr>
      <vt:lpstr>GENOCIDE  is…</vt:lpstr>
      <vt:lpstr>The Decree No. 39 of the Presidium of the Supreme Council on penalties for Nazi villains guilty of murder and torture of the Soviet civilian population and captured Red Army soldiers, for spies, traitors to the motherland from among Soviet citizens and for their accomplices was issued on April 19, 1943</vt:lpstr>
      <vt:lpstr>The city of Voroshilovsk (Stavropol) was occupied on August 3, 1942 by units of the German and Romanian armies and liberated on January 21, 1943 by the 347th Infantry Division of the Red Army. </vt:lpstr>
      <vt:lpstr> Our village of Staromaryevka in the Stavropol Region also experienced a hard time of occupation. </vt:lpstr>
      <vt:lpstr>   By decree of the Presidium of the Supreme Soviet of the USSR of May 10, 1965, Vladimir Alekseevich Koveshnikov was awarded the Order of the Patriotic War,  II degree, posthumously. </vt:lpstr>
      <vt:lpstr>Слайд 7</vt:lpstr>
      <vt:lpstr> By the decree of the President of the Russian Federation dated February 11, 2023, for courage and heroism shown in the performance of military duty, warrant officer Nikita Yuryevich Gusev was awarded the title of Hero of the Russian Federation (posthumously). </vt:lpstr>
      <vt:lpstr>The United States and its allies spend a lot of money on providing information and psychological influence on Russia and its allies.</vt:lpstr>
      <vt:lpstr> The power of Russia is in  the unity of its peoples</vt:lpstr>
      <vt:lpstr>Слайд 11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Remember to prevent… (Помнить, чтобы не допустить…) </dc:title>
  <dc:creator>User</dc:creator>
  <cp:lastModifiedBy>User</cp:lastModifiedBy>
  <cp:revision>26</cp:revision>
  <dcterms:created xsi:type="dcterms:W3CDTF">2023-12-05T14:03:13Z</dcterms:created>
  <dcterms:modified xsi:type="dcterms:W3CDTF">2023-12-06T15:27:14Z</dcterms:modified>
</cp:coreProperties>
</file>