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2" r:id="rId3"/>
    <p:sldId id="260" r:id="rId4"/>
    <p:sldId id="259" r:id="rId5"/>
    <p:sldId id="261" r:id="rId6"/>
    <p:sldId id="310" r:id="rId7"/>
    <p:sldId id="317" r:id="rId8"/>
    <p:sldId id="318" r:id="rId9"/>
    <p:sldId id="319" r:id="rId10"/>
    <p:sldId id="320" r:id="rId11"/>
    <p:sldId id="321" r:id="rId12"/>
    <p:sldId id="293" r:id="rId13"/>
    <p:sldId id="269" r:id="rId14"/>
    <p:sldId id="262" r:id="rId15"/>
    <p:sldId id="266" r:id="rId16"/>
    <p:sldId id="294" r:id="rId17"/>
    <p:sldId id="272" r:id="rId18"/>
    <p:sldId id="311" r:id="rId19"/>
    <p:sldId id="309" r:id="rId20"/>
    <p:sldId id="295" r:id="rId21"/>
    <p:sldId id="270" r:id="rId22"/>
    <p:sldId id="271" r:id="rId23"/>
    <p:sldId id="296" r:id="rId24"/>
    <p:sldId id="297" r:id="rId25"/>
    <p:sldId id="274" r:id="rId26"/>
    <p:sldId id="275" r:id="rId27"/>
    <p:sldId id="278" r:id="rId28"/>
    <p:sldId id="279" r:id="rId29"/>
    <p:sldId id="280" r:id="rId30"/>
    <p:sldId id="312" r:id="rId31"/>
    <p:sldId id="322" r:id="rId32"/>
    <p:sldId id="282" r:id="rId33"/>
    <p:sldId id="316" r:id="rId34"/>
    <p:sldId id="323" r:id="rId35"/>
    <p:sldId id="300"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1D"/>
    <a:srgbClr val="2597FF"/>
    <a:srgbClr val="D68B1C"/>
    <a:srgbClr val="609600"/>
    <a:srgbClr val="6CA800"/>
    <a:srgbClr val="EE7D00"/>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EBA73-B554-49DD-9B96-7C1A1CEA2EC1}" type="datetimeFigureOut">
              <a:rPr lang="ru-RU" smtClean="0"/>
              <a:t>03.04.2023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15B7A-37CE-4A76-9E7B-231698F51B65}" type="slidenum">
              <a:rPr lang="ru-RU" smtClean="0"/>
              <a:t>‹#›</a:t>
            </a:fld>
            <a:endParaRPr lang="ru-RU"/>
          </a:p>
        </p:txBody>
      </p:sp>
    </p:spTree>
    <p:extLst>
      <p:ext uri="{BB962C8B-B14F-4D97-AF65-F5344CB8AC3E}">
        <p14:creationId xmlns:p14="http://schemas.microsoft.com/office/powerpoint/2010/main" val="8538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C315B7A-37CE-4A76-9E7B-231698F51B65}" type="slidenum">
              <a:rPr lang="ru-RU" smtClean="0"/>
              <a:t>34</a:t>
            </a:fld>
            <a:endParaRPr lang="ru-RU"/>
          </a:p>
        </p:txBody>
      </p:sp>
    </p:spTree>
    <p:extLst>
      <p:ext uri="{BB962C8B-B14F-4D97-AF65-F5344CB8AC3E}">
        <p14:creationId xmlns:p14="http://schemas.microsoft.com/office/powerpoint/2010/main" val="45776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vk.com/club219546517" TargetMode="Externa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u.wikipedi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10199" y="2057401"/>
            <a:ext cx="3284836" cy="2133600"/>
          </a:xfrm>
        </p:spPr>
        <p:txBody>
          <a:bodyPr>
            <a:normAutofit fontScale="90000"/>
          </a:bodyPr>
          <a:lstStyle/>
          <a:p>
            <a:r>
              <a:rPr lang="ru-RU" b="1" dirty="0">
                <a:latin typeface="Montserrat Medium" panose="00000600000000000000" pitchFamily="2" charset="-52"/>
              </a:rPr>
              <a:t>Эффективные способы запоминания английских слов и выражений</a:t>
            </a:r>
            <a:r>
              <a:rPr lang="ru-RU" b="1" dirty="0"/>
              <a:t/>
            </a:r>
            <a:br>
              <a:rPr lang="ru-RU" b="1" dirty="0"/>
            </a:br>
            <a:endParaRPr lang="en-US" b="1" dirty="0"/>
          </a:p>
        </p:txBody>
      </p:sp>
      <p:sp>
        <p:nvSpPr>
          <p:cNvPr id="3" name="Subtitle 2"/>
          <p:cNvSpPr>
            <a:spLocks noGrp="1"/>
          </p:cNvSpPr>
          <p:nvPr>
            <p:ph type="subTitle" idx="1"/>
          </p:nvPr>
        </p:nvSpPr>
        <p:spPr>
          <a:xfrm>
            <a:off x="448964" y="4800600"/>
            <a:ext cx="8246071" cy="1835205"/>
          </a:xfrm>
        </p:spPr>
        <p:txBody>
          <a:bodyPr>
            <a:normAutofit lnSpcReduction="10000"/>
          </a:bodyPr>
          <a:lstStyle/>
          <a:p>
            <a:r>
              <a:rPr lang="ru-RU" sz="2000" b="1" dirty="0">
                <a:solidFill>
                  <a:schemeClr val="bg1"/>
                </a:solidFill>
                <a:latin typeface="Arial Black" panose="020B0A04020102020204" pitchFamily="34" charset="0"/>
              </a:rPr>
              <a:t>Подготовила:</a:t>
            </a:r>
          </a:p>
          <a:p>
            <a:r>
              <a:rPr lang="ru-RU" sz="2000" b="1" dirty="0">
                <a:solidFill>
                  <a:schemeClr val="bg1"/>
                </a:solidFill>
                <a:latin typeface="Arial Black" panose="020B0A04020102020204" pitchFamily="34" charset="0"/>
              </a:rPr>
              <a:t>Елизавета Алимова,</a:t>
            </a:r>
          </a:p>
          <a:p>
            <a:r>
              <a:rPr lang="ru-RU" sz="2000" b="1" dirty="0">
                <a:solidFill>
                  <a:schemeClr val="bg1"/>
                </a:solidFill>
                <a:latin typeface="Arial Black" panose="020B0A04020102020204" pitchFamily="34" charset="0"/>
              </a:rPr>
              <a:t>Ученица 6 а класса</a:t>
            </a:r>
          </a:p>
          <a:p>
            <a:r>
              <a:rPr lang="ru-RU" sz="2000" b="1" dirty="0" smtClean="0">
                <a:solidFill>
                  <a:schemeClr val="bg1"/>
                </a:solidFill>
                <a:latin typeface="Arial Black" panose="020B0A04020102020204" pitchFamily="34" charset="0"/>
              </a:rPr>
              <a:t>Руководитель</a:t>
            </a:r>
            <a:r>
              <a:rPr lang="ru-RU" sz="2000" b="1" dirty="0">
                <a:solidFill>
                  <a:schemeClr val="bg1"/>
                </a:solidFill>
                <a:latin typeface="Arial Black" panose="020B0A04020102020204" pitchFamily="34" charset="0"/>
              </a:rPr>
              <a:t>: </a:t>
            </a:r>
            <a:r>
              <a:rPr lang="ru-RU" sz="2000" b="1" dirty="0" err="1">
                <a:solidFill>
                  <a:schemeClr val="bg1"/>
                </a:solidFill>
                <a:latin typeface="Arial Black" panose="020B0A04020102020204" pitchFamily="34" charset="0"/>
              </a:rPr>
              <a:t>Сахапова</a:t>
            </a:r>
            <a:r>
              <a:rPr lang="ru-RU" sz="2000" b="1" dirty="0">
                <a:solidFill>
                  <a:schemeClr val="bg1"/>
                </a:solidFill>
                <a:latin typeface="Arial Black" panose="020B0A04020102020204" pitchFamily="34" charset="0"/>
              </a:rPr>
              <a:t> Т.А., </a:t>
            </a:r>
          </a:p>
          <a:p>
            <a:r>
              <a:rPr lang="ru-RU" sz="2000" b="1" dirty="0">
                <a:solidFill>
                  <a:schemeClr val="bg1"/>
                </a:solidFill>
                <a:latin typeface="Arial Black" panose="020B0A04020102020204" pitchFamily="34" charset="0"/>
              </a:rPr>
              <a:t>учитель английского языка </a:t>
            </a:r>
          </a:p>
          <a:p>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629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072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391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412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50958"/>
            <a:ext cx="8229600" cy="1597242"/>
          </a:xfrm>
        </p:spPr>
        <p:txBody>
          <a:bodyPr>
            <a:normAutofit/>
          </a:bodyPr>
          <a:lstStyle/>
          <a:p>
            <a:pPr lvl="0" algn="ctr"/>
            <a:r>
              <a:rPr lang="ru-RU" b="1" dirty="0">
                <a:solidFill>
                  <a:srgbClr val="FFC000"/>
                </a:solidFill>
                <a:latin typeface="Montserrat Medium" panose="00000600000000000000" pitchFamily="2" charset="-52"/>
              </a:rPr>
              <a:t>ТЕОРЕТИЧЕСКАЯ ЧАСТЬ</a:t>
            </a:r>
            <a:r>
              <a:rPr lang="ru-RU" sz="2400" dirty="0">
                <a:solidFill>
                  <a:schemeClr val="bg1"/>
                </a:solidFill>
                <a:latin typeface="Montserrat Medium" panose="00000600000000000000" pitchFamily="2" charset="-52"/>
              </a:rPr>
              <a:t/>
            </a:r>
            <a:br>
              <a:rPr lang="ru-RU" sz="2400" dirty="0">
                <a:solidFill>
                  <a:schemeClr val="bg1"/>
                </a:solidFill>
                <a:latin typeface="Montserrat Medium" panose="00000600000000000000" pitchFamily="2" charset="-52"/>
              </a:rPr>
            </a:br>
            <a:endParaRPr lang="ru-RU" sz="2400" dirty="0">
              <a:solidFill>
                <a:schemeClr val="bg1"/>
              </a:solidFill>
              <a:latin typeface="Montserrat Medium" panose="00000600000000000000" pitchFamily="2" charset="-52"/>
            </a:endParaRPr>
          </a:p>
        </p:txBody>
      </p:sp>
    </p:spTree>
    <p:extLst>
      <p:ext uri="{BB962C8B-B14F-4D97-AF65-F5344CB8AC3E}">
        <p14:creationId xmlns:p14="http://schemas.microsoft.com/office/powerpoint/2010/main" val="1724761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500174"/>
            <a:ext cx="4286248" cy="3929090"/>
          </a:xfrm>
        </p:spPr>
        <p:txBody>
          <a:bodyPr>
            <a:normAutofit/>
          </a:bodyPr>
          <a:lstStyle/>
          <a:p>
            <a:pPr algn="ctr"/>
            <a:r>
              <a:rPr lang="ru-RU" dirty="0">
                <a:latin typeface="Times New Roman" pitchFamily="18" charset="0"/>
                <a:cs typeface="Times New Roman" pitchFamily="18" charset="0"/>
              </a:rPr>
              <a:t>«Память-это свойство человеческого мозга, позволяющее записывать, хранить и при необходимости воспроизводить информацию».</a:t>
            </a:r>
          </a:p>
        </p:txBody>
      </p:sp>
      <p:sp>
        <p:nvSpPr>
          <p:cNvPr id="3" name="Заголовок 2"/>
          <p:cNvSpPr>
            <a:spLocks noGrp="1"/>
          </p:cNvSpPr>
          <p:nvPr>
            <p:ph type="title"/>
          </p:nvPr>
        </p:nvSpPr>
        <p:spPr/>
        <p:txBody>
          <a:bodyPr>
            <a:normAutofit fontScale="90000"/>
          </a:bodyPr>
          <a:lstStyle/>
          <a:p>
            <a:pPr algn="ctr"/>
            <a:r>
              <a:rPr lang="ru-RU" dirty="0">
                <a:solidFill>
                  <a:schemeClr val="bg1"/>
                </a:solidFill>
                <a:latin typeface="Times New Roman" pitchFamily="18" charset="0"/>
                <a:cs typeface="Times New Roman" pitchFamily="18" charset="0"/>
              </a:rPr>
              <a:t>        1. </a:t>
            </a:r>
            <a:r>
              <a:rPr lang="ru-RU" b="1" dirty="0">
                <a:solidFill>
                  <a:schemeClr val="bg1"/>
                </a:solidFill>
                <a:latin typeface="Times New Roman" pitchFamily="18" charset="0"/>
                <a:cs typeface="Times New Roman" pitchFamily="18" charset="0"/>
              </a:rPr>
              <a:t>Что такое память?</a:t>
            </a:r>
          </a:p>
        </p:txBody>
      </p:sp>
      <p:pic>
        <p:nvPicPr>
          <p:cNvPr id="21506" name="Picture 2" descr="Работа С Персоналом ТОП Продажи"/>
          <p:cNvPicPr>
            <a:picLocks noChangeAspect="1" noChangeArrowheads="1"/>
          </p:cNvPicPr>
          <p:nvPr/>
        </p:nvPicPr>
        <p:blipFill>
          <a:blip r:embed="rId2"/>
          <a:srcRect/>
          <a:stretch>
            <a:fillRect/>
          </a:stretch>
        </p:blipFill>
        <p:spPr bwMode="auto">
          <a:xfrm>
            <a:off x="5105400" y="2286000"/>
            <a:ext cx="3857652" cy="4214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1000" fill="hold"/>
                                        <p:tgtEl>
                                          <p:spTgt spid="21506"/>
                                        </p:tgtEl>
                                        <p:attrNameLst>
                                          <p:attrName>ppt_w</p:attrName>
                                        </p:attrNameLst>
                                      </p:cBhvr>
                                      <p:tavLst>
                                        <p:tav tm="0">
                                          <p:val>
                                            <p:strVal val="#ppt_w*0.70"/>
                                          </p:val>
                                        </p:tav>
                                        <p:tav tm="100000">
                                          <p:val>
                                            <p:strVal val="#ppt_w"/>
                                          </p:val>
                                        </p:tav>
                                      </p:tavLst>
                                    </p:anim>
                                    <p:anim calcmode="lin" valueType="num">
                                      <p:cBhvr>
                                        <p:cTn id="14" dur="1000" fill="hold"/>
                                        <p:tgtEl>
                                          <p:spTgt spid="21506"/>
                                        </p:tgtEl>
                                        <p:attrNameLst>
                                          <p:attrName>ppt_h</p:attrName>
                                        </p:attrNameLst>
                                      </p:cBhvr>
                                      <p:tavLst>
                                        <p:tav tm="0">
                                          <p:val>
                                            <p:strVal val="#ppt_h"/>
                                          </p:val>
                                        </p:tav>
                                        <p:tav tm="100000">
                                          <p:val>
                                            <p:strVal val="#ppt_h"/>
                                          </p:val>
                                        </p:tav>
                                      </p:tavLst>
                                    </p:anim>
                                    <p:animEffect transition="in" filter="fade">
                                      <p:cBhvr>
                                        <p:cTn id="15" dur="1000"/>
                                        <p:tgtEl>
                                          <p:spTgt spid="21506"/>
                                        </p:tgtEl>
                                      </p:cBhvr>
                                    </p:animEffect>
                                  </p:childTnLst>
                                </p:cTn>
                              </p:par>
                            </p:childTnLst>
                          </p:cTn>
                        </p:par>
                        <p:par>
                          <p:cTn id="16" fill="hold">
                            <p:stCondLst>
                              <p:cond delay="2000"/>
                            </p:stCondLst>
                            <p:childTnLst>
                              <p:par>
                                <p:cTn id="17" presetID="35"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2000"/>
                                        <p:tgtEl>
                                          <p:spTgt spid="2">
                                            <p:txEl>
                                              <p:pRg st="0" end="0"/>
                                            </p:txEl>
                                          </p:spTgt>
                                        </p:tgtEl>
                                      </p:cBhvr>
                                    </p:animEffect>
                                    <p:anim calcmode="lin" valueType="num">
                                      <p:cBhvr>
                                        <p:cTn id="20"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21"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158" y="1268760"/>
            <a:ext cx="8229600" cy="857250"/>
          </a:xfrm>
        </p:spPr>
        <p:txBody>
          <a:bodyPr>
            <a:normAutofit fontScale="90000"/>
          </a:bodyPr>
          <a:lstStyle/>
          <a:p>
            <a:pPr lvl="1" algn="ctr" rtl="0">
              <a:spcBef>
                <a:spcPct val="0"/>
              </a:spcBef>
            </a:pPr>
            <a:r>
              <a:rPr lang="ru-RU" sz="3000" b="1" kern="1200" dirty="0">
                <a:solidFill>
                  <a:schemeClr val="bg1"/>
                </a:solidFill>
                <a:latin typeface="Montserrat Medium" panose="00000600000000000000" pitchFamily="2" charset="-52"/>
                <a:ea typeface="+mj-ea"/>
                <a:cs typeface="+mj-cs"/>
              </a:rPr>
              <a:t>Из истории исследования памяти</a:t>
            </a:r>
            <a:br>
              <a:rPr lang="ru-RU" sz="3000" b="1" kern="1200" dirty="0">
                <a:solidFill>
                  <a:schemeClr val="bg1"/>
                </a:solidFill>
                <a:latin typeface="Montserrat Medium" panose="00000600000000000000" pitchFamily="2" charset="-52"/>
                <a:ea typeface="+mj-ea"/>
                <a:cs typeface="+mj-cs"/>
              </a:rPr>
            </a:br>
            <a:endParaRPr lang="ru-RU" sz="3000" b="1" kern="1200" dirty="0">
              <a:solidFill>
                <a:schemeClr val="bg1"/>
              </a:solidFill>
              <a:latin typeface="Montserrat Medium" panose="00000600000000000000" pitchFamily="2" charset="-52"/>
              <a:ea typeface="+mj-ea"/>
              <a:cs typeface="+mj-cs"/>
            </a:endParaRPr>
          </a:p>
        </p:txBody>
      </p:sp>
      <p:sp>
        <p:nvSpPr>
          <p:cNvPr id="3" name="Объект 2"/>
          <p:cNvSpPr>
            <a:spLocks noGrp="1"/>
          </p:cNvSpPr>
          <p:nvPr>
            <p:ph idx="1"/>
          </p:nvPr>
        </p:nvSpPr>
        <p:spPr>
          <a:xfrm>
            <a:off x="475252" y="1905000"/>
            <a:ext cx="4782547" cy="4648199"/>
          </a:xfrm>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Интерес к проблеме памяти проявлялся уже в далекой древности. Древние обнаружили, что память очень тесно связана с воображением, и что с помощью воображения можно значительно облегчить процесс запоминания. Воображение помогает строить ассоциации, то есть связи между предметами или явлениями. Встретившись с одним из этих предметов, мы можем по ассоциации вспомнить другой, связанный с ним .</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350" dirty="0">
              <a:latin typeface="Montserrat" panose="00000500000000000000" pitchFamily="2" charset="-52"/>
            </a:endParaRPr>
          </a:p>
          <a:p>
            <a:pPr marL="0" indent="0" algn="ctr">
              <a:buNone/>
            </a:pPr>
            <a:r>
              <a:rPr lang="ru-RU" sz="1800" b="1" dirty="0">
                <a:latin typeface="Montserrat" panose="00000500000000000000" pitchFamily="2" charset="-52"/>
              </a:rPr>
              <a:t>Память – это психологический процесс, развитие которого происходит в течение всей жизни</a:t>
            </a:r>
            <a:r>
              <a:rPr lang="ru-RU" sz="1800" dirty="0">
                <a:latin typeface="Montserrat" panose="00000500000000000000" pitchFamily="2" charset="-52"/>
              </a:rPr>
              <a:t>.</a:t>
            </a:r>
          </a:p>
          <a:p>
            <a:pPr marL="0" indent="0" algn="just">
              <a:buNone/>
            </a:pPr>
            <a:endParaRPr lang="ru-RU" sz="1350" dirty="0">
              <a:latin typeface="Montserrat" panose="00000500000000000000" pitchFamily="2" charset="-52"/>
            </a:endParaRPr>
          </a:p>
        </p:txBody>
      </p:sp>
      <p:cxnSp>
        <p:nvCxnSpPr>
          <p:cNvPr id="4" name="Прямая соединительная линия 3">
            <a:extLst>
              <a:ext uri="{FF2B5EF4-FFF2-40B4-BE49-F238E27FC236}">
                <a16:creationId xmlns:a16="http://schemas.microsoft.com/office/drawing/2014/main" xmlns="" id="{2BA2F093-6873-95E8-A049-97B6AE58A0D8}"/>
              </a:ext>
            </a:extLst>
          </p:cNvPr>
          <p:cNvCxnSpPr>
            <a:cxnSpLocks/>
          </p:cNvCxnSpPr>
          <p:nvPr/>
        </p:nvCxnSpPr>
        <p:spPr>
          <a:xfrm>
            <a:off x="1439652" y="1808820"/>
            <a:ext cx="6264696" cy="0"/>
          </a:xfrm>
          <a:prstGeom prst="line">
            <a:avLst/>
          </a:prstGeom>
          <a:ln>
            <a:solidFill>
              <a:srgbClr val="E7394A"/>
            </a:solidFill>
          </a:ln>
        </p:spPr>
        <p:style>
          <a:lnRef idx="2">
            <a:schemeClr val="accent1"/>
          </a:lnRef>
          <a:fillRef idx="0">
            <a:schemeClr val="accent1"/>
          </a:fillRef>
          <a:effectRef idx="1">
            <a:schemeClr val="accent1"/>
          </a:effectRef>
          <a:fontRef idx="minor">
            <a:schemeClr val="tx1"/>
          </a:fontRef>
        </p:style>
      </p:cxnSp>
      <p:pic>
        <p:nvPicPr>
          <p:cNvPr id="5" name="Picture 2" descr="Развитие памяти: уроки запоминания">
            <a:extLst>
              <a:ext uri="{FF2B5EF4-FFF2-40B4-BE49-F238E27FC236}">
                <a16:creationId xmlns:a16="http://schemas.microsoft.com/office/drawing/2014/main" xmlns="" id="{EE9D467D-13D6-9452-4BD4-896385F2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05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0474" y="1066800"/>
            <a:ext cx="6383052" cy="1221228"/>
          </a:xfrm>
        </p:spPr>
        <p:txBody>
          <a:bodyPr>
            <a:normAutofit/>
          </a:bodyPr>
          <a:lstStyle/>
          <a:p>
            <a:pPr lvl="1" algn="ctr" rtl="0">
              <a:spcBef>
                <a:spcPct val="0"/>
              </a:spcBef>
            </a:pPr>
            <a:r>
              <a:rPr lang="ru-RU" sz="2700" b="1" u="sng" kern="1200" dirty="0">
                <a:solidFill>
                  <a:schemeClr val="bg1"/>
                </a:solidFill>
                <a:latin typeface="Montserrat Medium" panose="00000600000000000000" pitchFamily="2" charset="-52"/>
                <a:ea typeface="+mj-ea"/>
                <a:cs typeface="+mj-cs"/>
              </a:rPr>
              <a:t>2. Возрастные особенности в структуре развития памяти</a:t>
            </a:r>
          </a:p>
        </p:txBody>
      </p:sp>
      <p:sp>
        <p:nvSpPr>
          <p:cNvPr id="5" name="Объект 4">
            <a:extLst>
              <a:ext uri="{FF2B5EF4-FFF2-40B4-BE49-F238E27FC236}">
                <a16:creationId xmlns:a16="http://schemas.microsoft.com/office/drawing/2014/main" xmlns="" id="{D70FE53A-FF24-9095-E501-FC42314ACD14}"/>
              </a:ext>
            </a:extLst>
          </p:cNvPr>
          <p:cNvSpPr>
            <a:spLocks noGrp="1"/>
          </p:cNvSpPr>
          <p:nvPr>
            <p:ph idx="1"/>
          </p:nvPr>
        </p:nvSpPr>
        <p:spPr>
          <a:xfrm>
            <a:off x="1600200" y="2438400"/>
            <a:ext cx="7078365" cy="4038600"/>
          </a:xfrm>
        </p:spPr>
        <p:txBody>
          <a:bodyPr>
            <a:normAutofit fontScale="55000" lnSpcReduction="20000"/>
          </a:bodyPr>
          <a:lstStyle/>
          <a:p>
            <a:pPr algn="just"/>
            <a:r>
              <a:rPr lang="ru-RU" sz="3400" dirty="0">
                <a:latin typeface="Times New Roman" panose="02020603050405020304" pitchFamily="18" charset="0"/>
                <a:cs typeface="Times New Roman" panose="02020603050405020304" pitchFamily="18" charset="0"/>
              </a:rPr>
              <a:t>В школьном обучении непроизвольное запоминание играет большую роль. Изучение его показало, что от класса к классу увеличивается объем этого запоминания. Дети запоминают больше сказок, стихов, предметов. Непроизвольное запоминание зависит от интереса к предмету. В начальной школе стоит задача формирования произвольного запоминания. Ученые считали, что произвольное запоминание в этом возрасте – механическое. Оказалось, что это не так. Детям данного возраста механически запомнить труднее, чем взрослым, т.к. это требует воли. Выяснилось, что они легко запоминают бессмысленный материал – считалки или необычные рассказы. Здесь на запоминание влияет новизна. Дети не владеют приемами мнемотехники. Главная задача – сформировать произвольное и осмысленное запоминание. Оно связано с развитием воли и развитием специальных умений по запоминанию. </a:t>
            </a:r>
          </a:p>
          <a:p>
            <a:endParaRPr lang="ru-RU" dirty="0"/>
          </a:p>
        </p:txBody>
      </p:sp>
      <p:pic>
        <p:nvPicPr>
          <p:cNvPr id="6" name="Рисунок 5" descr="Мозг со сплошной заливкой">
            <a:extLst>
              <a:ext uri="{FF2B5EF4-FFF2-40B4-BE49-F238E27FC236}">
                <a16:creationId xmlns:a16="http://schemas.microsoft.com/office/drawing/2014/main" xmlns="" id="{2E1EE298-1C4F-ACED-D8AD-C296B7D68A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56800" y="3429000"/>
            <a:ext cx="914400" cy="914400"/>
          </a:xfrm>
          <a:prstGeom prst="rect">
            <a:avLst/>
          </a:prstGeom>
        </p:spPr>
      </p:pic>
      <p:pic>
        <p:nvPicPr>
          <p:cNvPr id="7" name="Рисунок 6" descr="Голова с шестеренками со сплошной заливкой">
            <a:extLst>
              <a:ext uri="{FF2B5EF4-FFF2-40B4-BE49-F238E27FC236}">
                <a16:creationId xmlns:a16="http://schemas.microsoft.com/office/drawing/2014/main" xmlns="" id="{38103826-75FE-EADD-780D-48C658C69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2400" y="3532448"/>
            <a:ext cx="1850504" cy="1850504"/>
          </a:xfrm>
          <a:prstGeom prst="rect">
            <a:avLst/>
          </a:prstGeom>
        </p:spPr>
      </p:pic>
    </p:spTree>
    <p:extLst>
      <p:ext uri="{BB962C8B-B14F-4D97-AF65-F5344CB8AC3E}">
        <p14:creationId xmlns:p14="http://schemas.microsoft.com/office/powerpoint/2010/main" val="1143444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2645C09-BD4C-73DF-8C1F-CEC85309F86E}"/>
              </a:ext>
            </a:extLst>
          </p:cNvPr>
          <p:cNvSpPr>
            <a:spLocks noGrp="1"/>
          </p:cNvSpPr>
          <p:nvPr>
            <p:ph idx="1"/>
          </p:nvPr>
        </p:nvSpPr>
        <p:spPr>
          <a:xfrm>
            <a:off x="533401" y="1600200"/>
            <a:ext cx="4038599" cy="4275740"/>
          </a:xfrm>
        </p:spPr>
        <p:txBody>
          <a:bodyPr>
            <a:normAutofit fontScale="62500" lnSpcReduction="20000"/>
          </a:bodyPr>
          <a:lstStyle/>
          <a:p>
            <a:pPr algn="just"/>
            <a:r>
              <a:rPr lang="ru-RU" sz="2800" dirty="0">
                <a:latin typeface="Times New Roman" panose="02020603050405020304" pitchFamily="18" charset="0"/>
                <a:cs typeface="Times New Roman" panose="02020603050405020304" pitchFamily="18" charset="0"/>
              </a:rPr>
              <a:t>В старшем же школьном возрасте запоминание происходит более осмысленно. У школьников этого возраста преобладает словесно-логическая и эмоциональная память. Они легко запоминают формулы, схемы, термины. Если говорить об эмоциональной памяти, то следует отметить, что у старшеклассников эмоциональная память более яркая и долговременная, а  чувства, которые были пережиты глубоко и бурно, надолго остаются в памяти, а, следовательно, детям этого возраста будет легко вспомнить прочувствованный материал.</a:t>
            </a:r>
          </a:p>
          <a:p>
            <a:endParaRPr lang="ru-RU"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09800"/>
            <a:ext cx="38100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2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48" y="1447800"/>
            <a:ext cx="4857752" cy="5124448"/>
          </a:xfrm>
        </p:spPr>
        <p:txBody>
          <a:bodyPr>
            <a:normAutofit lnSpcReduction="10000"/>
          </a:bodyPr>
          <a:lstStyle/>
          <a:p>
            <a:pPr algn="ctr"/>
            <a:r>
              <a:rPr lang="ru-RU" dirty="0">
                <a:latin typeface="Times New Roman" pitchFamily="18" charset="0"/>
                <a:cs typeface="Times New Roman" pitchFamily="18" charset="0"/>
              </a:rPr>
              <a:t>Визуал- человек, воспринимающий большую часть информации с помощью зрения.</a:t>
            </a:r>
          </a:p>
          <a:p>
            <a:pPr algn="ctr"/>
            <a:r>
              <a:rPr lang="ru-RU" dirty="0">
                <a:latin typeface="Times New Roman" pitchFamily="18" charset="0"/>
                <a:cs typeface="Times New Roman" pitchFamily="18" charset="0"/>
              </a:rPr>
              <a:t>Аудиал- тот, кто получает основную информацию через слух.</a:t>
            </a:r>
          </a:p>
          <a:p>
            <a:pPr algn="ctr"/>
            <a:r>
              <a:rPr lang="ru-RU" dirty="0">
                <a:latin typeface="Times New Roman" pitchFamily="18" charset="0"/>
                <a:cs typeface="Times New Roman" pitchFamily="18" charset="0"/>
              </a:rPr>
              <a:t>Кинестетик- тот, кто воспринимает информацию через другие ощущения (обоняние, осязание и др.) и с помощью движений</a:t>
            </a:r>
            <a:r>
              <a:rPr lang="ru-RU" dirty="0"/>
              <a:t>.</a:t>
            </a:r>
          </a:p>
        </p:txBody>
      </p:sp>
      <p:sp>
        <p:nvSpPr>
          <p:cNvPr id="3" name="Заголовок 2"/>
          <p:cNvSpPr>
            <a:spLocks noGrp="1"/>
          </p:cNvSpPr>
          <p:nvPr>
            <p:ph type="title"/>
          </p:nvPr>
        </p:nvSpPr>
        <p:spPr>
          <a:xfrm>
            <a:off x="428596" y="685800"/>
            <a:ext cx="8229600" cy="838200"/>
          </a:xfrm>
        </p:spPr>
        <p:txBody>
          <a:bodyPr/>
          <a:lstStyle/>
          <a:p>
            <a:pPr algn="ctr"/>
            <a:r>
              <a:rPr lang="ru-RU" dirty="0"/>
              <a:t>          </a:t>
            </a:r>
            <a:r>
              <a:rPr lang="ru-RU" b="1" dirty="0">
                <a:solidFill>
                  <a:schemeClr val="bg1"/>
                </a:solidFill>
                <a:latin typeface="Times New Roman" pitchFamily="18" charset="0"/>
                <a:cs typeface="Times New Roman" pitchFamily="18" charset="0"/>
              </a:rPr>
              <a:t>Типы личности:</a:t>
            </a:r>
          </a:p>
        </p:txBody>
      </p:sp>
      <p:pic>
        <p:nvPicPr>
          <p:cNvPr id="6146" name="Picture 2" descr="Дженис штирлец соционика приколы"/>
          <p:cNvPicPr>
            <a:picLocks noChangeAspect="1" noChangeArrowheads="1"/>
          </p:cNvPicPr>
          <p:nvPr/>
        </p:nvPicPr>
        <p:blipFill>
          <a:blip r:embed="rId2"/>
          <a:srcRect/>
          <a:stretch>
            <a:fillRect/>
          </a:stretch>
        </p:blipFill>
        <p:spPr bwMode="auto">
          <a:xfrm>
            <a:off x="0" y="1688698"/>
            <a:ext cx="4038600" cy="4597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edge">
                                      <p:cBhvr>
                                        <p:cTn id="11" dur="2000"/>
                                        <p:tgtEl>
                                          <p:spTgt spid="6146"/>
                                        </p:tgtEl>
                                      </p:cBhvr>
                                    </p:animEffect>
                                  </p:childTnLst>
                                </p:cTn>
                              </p:par>
                            </p:childTnLst>
                          </p:cTn>
                        </p:par>
                        <p:par>
                          <p:cTn id="12" fill="hold">
                            <p:stCondLst>
                              <p:cond delay="4000"/>
                            </p:stCondLst>
                            <p:childTnLst>
                              <p:par>
                                <p:cTn id="13" presetID="16" presetClass="entr" presetSubtype="26"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Horizontal)">
                                      <p:cBhvr>
                                        <p:cTn id="15" dur="500"/>
                                        <p:tgtEl>
                                          <p:spTgt spid="2">
                                            <p:txEl>
                                              <p:pRg st="0" end="0"/>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Horizontal)">
                                      <p:cBhvr>
                                        <p:cTn id="18" dur="500"/>
                                        <p:tgtEl>
                                          <p:spTgt spid="2">
                                            <p:txEl>
                                              <p:pRg st="1" end="1"/>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Horizontal)">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985720"/>
            <a:ext cx="8229600" cy="1071680"/>
          </a:xfrm>
        </p:spPr>
        <p:txBody>
          <a:bodyPr>
            <a:normAutofit fontScale="90000"/>
          </a:bodyPr>
          <a:lstStyle/>
          <a:p>
            <a:pPr algn="ctr"/>
            <a:r>
              <a:rPr lang="ru-RU" b="1" u="sng" dirty="0">
                <a:solidFill>
                  <a:schemeClr val="bg1"/>
                </a:solidFill>
              </a:rPr>
              <a:t>Определение типа восприятия: </a:t>
            </a:r>
            <a:r>
              <a:rPr lang="ru-RU" b="1" u="sng" dirty="0" err="1">
                <a:solidFill>
                  <a:schemeClr val="bg1"/>
                </a:solidFill>
              </a:rPr>
              <a:t>аудиал</a:t>
            </a:r>
            <a:r>
              <a:rPr lang="ru-RU" b="1" u="sng" dirty="0">
                <a:solidFill>
                  <a:schemeClr val="bg1"/>
                </a:solidFill>
              </a:rPr>
              <a:t>, </a:t>
            </a:r>
            <a:r>
              <a:rPr lang="ru-RU" b="1" u="sng" dirty="0" err="1">
                <a:solidFill>
                  <a:schemeClr val="bg1"/>
                </a:solidFill>
              </a:rPr>
              <a:t>визуал</a:t>
            </a:r>
            <a:r>
              <a:rPr lang="ru-RU" b="1" u="sng" dirty="0">
                <a:solidFill>
                  <a:schemeClr val="bg1"/>
                </a:solidFill>
              </a:rPr>
              <a:t>, </a:t>
            </a:r>
            <a:r>
              <a:rPr lang="ru-RU" b="1" u="sng" dirty="0" err="1">
                <a:solidFill>
                  <a:schemeClr val="bg1"/>
                </a:solidFill>
              </a:rPr>
              <a:t>кинестетик</a:t>
            </a:r>
            <a:r>
              <a:rPr lang="ru-RU" b="1" u="sng" dirty="0">
                <a:solidFill>
                  <a:schemeClr val="bg1"/>
                </a:solidFill>
              </a:rPr>
              <a:t/>
            </a:r>
            <a:br>
              <a:rPr lang="ru-RU" b="1" u="sng" dirty="0">
                <a:solidFill>
                  <a:schemeClr val="bg1"/>
                </a:solidFill>
              </a:rPr>
            </a:br>
            <a:endParaRPr lang="ru-RU" b="1" u="sng" dirty="0">
              <a:solidFill>
                <a:schemeClr val="bg1"/>
              </a:solidFill>
            </a:endParaRPr>
          </a:p>
        </p:txBody>
      </p:sp>
      <p:sp>
        <p:nvSpPr>
          <p:cNvPr id="3" name="Объект 2"/>
          <p:cNvSpPr>
            <a:spLocks noGrp="1"/>
          </p:cNvSpPr>
          <p:nvPr>
            <p:ph idx="1"/>
          </p:nvPr>
        </p:nvSpPr>
        <p:spPr>
          <a:xfrm>
            <a:off x="448965" y="1981200"/>
            <a:ext cx="8229600" cy="2133600"/>
          </a:xfrm>
        </p:spPr>
        <p:txBody>
          <a:bodyPr>
            <a:normAutofit fontScale="92500" lnSpcReduction="10000"/>
          </a:bodyPr>
          <a:lstStyle/>
          <a:p>
            <a:pPr marL="0" indent="0" algn="ctr">
              <a:buNone/>
            </a:pPr>
            <a:r>
              <a:rPr lang="ru-RU" dirty="0" smtClean="0"/>
              <a:t>Определение </a:t>
            </a:r>
            <a:r>
              <a:rPr lang="ru-RU" dirty="0"/>
              <a:t>репрезентативных систем</a:t>
            </a:r>
          </a:p>
          <a:p>
            <a:pPr marL="0" indent="0" algn="ctr">
              <a:buNone/>
            </a:pPr>
            <a:r>
              <a:rPr lang="ru-RU" dirty="0"/>
              <a:t>(ведущий канал восприятия, переработки и хранения информации)</a:t>
            </a:r>
          </a:p>
          <a:p>
            <a:pPr marL="0" indent="0" algn="ctr">
              <a:buNone/>
            </a:pPr>
            <a:r>
              <a:rPr lang="ru-RU" dirty="0"/>
              <a:t>Тест Б.А. </a:t>
            </a:r>
            <a:r>
              <a:rPr lang="ru-RU" dirty="0" err="1"/>
              <a:t>Левиса</a:t>
            </a:r>
            <a:r>
              <a:rPr lang="ru-RU" dirty="0"/>
              <a:t>, Ф. </a:t>
            </a:r>
            <a:r>
              <a:rPr lang="ru-RU" dirty="0" err="1"/>
              <a:t>Пукелика</a:t>
            </a:r>
            <a:endParaRPr lang="ru-RU" dirty="0"/>
          </a:p>
          <a:p>
            <a:pPr marL="0" indent="0">
              <a:buNone/>
            </a:pPr>
            <a:r>
              <a:rPr lang="ru-RU" dirty="0"/>
              <a:t> </a:t>
            </a:r>
          </a:p>
          <a:p>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67" t="18455" r="30706" b="29129"/>
          <a:stretch/>
        </p:blipFill>
        <p:spPr bwMode="auto">
          <a:xfrm>
            <a:off x="2007704" y="4343400"/>
            <a:ext cx="4880113" cy="234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951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Социальный опрос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20095578"/>
              </p:ext>
            </p:extLst>
          </p:nvPr>
        </p:nvGraphicFramePr>
        <p:xfrm>
          <a:off x="381000" y="457200"/>
          <a:ext cx="8229600" cy="5943597"/>
        </p:xfrm>
        <a:graphic>
          <a:graphicData uri="http://schemas.openxmlformats.org/drawingml/2006/table">
            <a:tbl>
              <a:tblPr>
                <a:tableStyleId>{5C22544A-7EE6-4342-B048-85BDC9FD1C3A}</a:tableStyleId>
              </a:tblPr>
              <a:tblGrid>
                <a:gridCol w="643555"/>
                <a:gridCol w="6981992"/>
                <a:gridCol w="604053"/>
              </a:tblGrid>
              <a:tr h="421532">
                <a:tc>
                  <a:txBody>
                    <a:bodyPr/>
                    <a:lstStyle/>
                    <a:p>
                      <a:pPr algn="just">
                        <a:spcAft>
                          <a:spcPts val="0"/>
                        </a:spcAft>
                      </a:pPr>
                      <a:r>
                        <a:rPr lang="ru-RU" sz="1200" dirty="0">
                          <a:effectLst/>
                        </a:rPr>
                        <a:t>№ блока</a:t>
                      </a:r>
                      <a:endParaRPr lang="ru-RU" sz="1000" dirty="0">
                        <a:effectLst/>
                        <a:latin typeface="Times New Roman"/>
                        <a:ea typeface="Times New Roman"/>
                      </a:endParaRPr>
                    </a:p>
                  </a:txBody>
                  <a:tcPr marL="21206" marR="21206" marT="0" marB="0"/>
                </a:tc>
                <a:tc>
                  <a:txBody>
                    <a:bodyPr/>
                    <a:lstStyle/>
                    <a:p>
                      <a:pPr algn="just">
                        <a:spcAft>
                          <a:spcPts val="0"/>
                        </a:spcAft>
                      </a:pPr>
                      <a:r>
                        <a:rPr lang="ru-RU" sz="1200" dirty="0">
                          <a:effectLst/>
                        </a:rPr>
                        <a:t>Вопросы</a:t>
                      </a:r>
                      <a:endParaRPr lang="ru-RU" sz="1000" dirty="0">
                        <a:effectLst/>
                        <a:latin typeface="Times New Roman"/>
                        <a:ea typeface="Times New Roman"/>
                      </a:endParaRPr>
                    </a:p>
                  </a:txBody>
                  <a:tcPr marL="21206" marR="21206" marT="0" marB="0"/>
                </a:tc>
                <a:tc>
                  <a:txBody>
                    <a:bodyPr/>
                    <a:lstStyle/>
                    <a:p>
                      <a:pPr algn="just">
                        <a:spcAft>
                          <a:spcPts val="0"/>
                        </a:spcAft>
                      </a:pPr>
                      <a:r>
                        <a:rPr lang="ru-RU" sz="1200">
                          <a:effectLst/>
                        </a:rPr>
                        <a:t>Балл</a:t>
                      </a:r>
                      <a:endParaRPr lang="ru-RU" sz="1000">
                        <a:effectLst/>
                        <a:latin typeface="Times New Roman"/>
                        <a:ea typeface="Times New Roman"/>
                      </a:endParaRPr>
                    </a:p>
                  </a:txBody>
                  <a:tcPr marL="21206" marR="21206" marT="0" marB="0"/>
                </a:tc>
              </a:tr>
              <a:tr h="1011676">
                <a:tc>
                  <a:txBody>
                    <a:bodyPr/>
                    <a:lstStyle/>
                    <a:p>
                      <a:pPr algn="just">
                        <a:spcAft>
                          <a:spcPts val="0"/>
                        </a:spcAft>
                      </a:pPr>
                      <a:r>
                        <a:rPr lang="ru-RU" sz="1200">
                          <a:effectLst/>
                        </a:rPr>
                        <a:t>1</a:t>
                      </a:r>
                      <a:endParaRPr lang="ru-RU" sz="1000">
                        <a:effectLst/>
                        <a:latin typeface="Times New Roman"/>
                        <a:ea typeface="Times New Roman"/>
                      </a:endParaRPr>
                    </a:p>
                  </a:txBody>
                  <a:tcPr marL="21206" marR="21206" marT="0" marB="0"/>
                </a:tc>
                <a:tc>
                  <a:txBody>
                    <a:bodyPr/>
                    <a:lstStyle/>
                    <a:p>
                      <a:pPr algn="just">
                        <a:spcAft>
                          <a:spcPts val="0"/>
                        </a:spcAft>
                      </a:pPr>
                      <a:r>
                        <a:rPr lang="ru-RU" sz="1200" b="1" dirty="0">
                          <a:effectLst/>
                        </a:rPr>
                        <a:t>Когда ты принимаешь важные решения, то основываешься на: </a:t>
                      </a:r>
                    </a:p>
                    <a:p>
                      <a:pPr algn="just">
                        <a:spcAft>
                          <a:spcPts val="0"/>
                        </a:spcAft>
                      </a:pPr>
                      <a:r>
                        <a:rPr lang="ru-RU" sz="1200" b="1" dirty="0">
                          <a:effectLst/>
                        </a:rPr>
                        <a:t>А) своих эмоциях и чувствах; </a:t>
                      </a:r>
                    </a:p>
                    <a:p>
                      <a:pPr algn="just">
                        <a:spcAft>
                          <a:spcPts val="0"/>
                        </a:spcAft>
                      </a:pPr>
                      <a:r>
                        <a:rPr lang="ru-RU" sz="1200" b="1" dirty="0">
                          <a:effectLst/>
                        </a:rPr>
                        <a:t>Б) решениях подобных проблем другими; </a:t>
                      </a:r>
                    </a:p>
                    <a:p>
                      <a:pPr algn="just">
                        <a:spcAft>
                          <a:spcPts val="0"/>
                        </a:spcAft>
                      </a:pPr>
                      <a:r>
                        <a:rPr lang="ru-RU" sz="1200" b="1" dirty="0">
                          <a:effectLst/>
                        </a:rPr>
                        <a:t>В) собственном варианте решения, который кажется наилучшим.</a:t>
                      </a:r>
                      <a:endParaRPr lang="ru-RU" sz="1200" b="1" dirty="0">
                        <a:effectLst/>
                        <a:latin typeface="Times New Roman"/>
                        <a:ea typeface="Times New Roman"/>
                      </a:endParaRPr>
                    </a:p>
                  </a:txBody>
                  <a:tcPr marL="21206" marR="21206" marT="0" marB="0"/>
                </a:tc>
                <a:tc>
                  <a:txBody>
                    <a:bodyPr/>
                    <a:lstStyle/>
                    <a:p>
                      <a:pPr algn="just">
                        <a:spcAft>
                          <a:spcPts val="0"/>
                        </a:spcAft>
                      </a:pPr>
                      <a:r>
                        <a:rPr lang="ru-RU" sz="1200">
                          <a:effectLst/>
                        </a:rPr>
                        <a:t> </a:t>
                      </a:r>
                      <a:endParaRPr lang="ru-RU" sz="1000">
                        <a:effectLst/>
                        <a:latin typeface="Times New Roman"/>
                        <a:ea typeface="Times New Roman"/>
                      </a:endParaRPr>
                    </a:p>
                  </a:txBody>
                  <a:tcPr marL="21206" marR="21206" marT="0" marB="0"/>
                </a:tc>
              </a:tr>
              <a:tr h="1011676">
                <a:tc>
                  <a:txBody>
                    <a:bodyPr/>
                    <a:lstStyle/>
                    <a:p>
                      <a:pPr algn="just">
                        <a:spcAft>
                          <a:spcPts val="0"/>
                        </a:spcAft>
                      </a:pPr>
                      <a:r>
                        <a:rPr lang="ru-RU" sz="1200">
                          <a:effectLst/>
                        </a:rPr>
                        <a:t>2</a:t>
                      </a:r>
                      <a:endParaRPr lang="ru-RU" sz="1000">
                        <a:effectLst/>
                        <a:latin typeface="Times New Roman"/>
                        <a:ea typeface="Times New Roman"/>
                      </a:endParaRPr>
                    </a:p>
                  </a:txBody>
                  <a:tcPr marL="21206" marR="21206" marT="0" marB="0"/>
                </a:tc>
                <a:tc>
                  <a:txBody>
                    <a:bodyPr/>
                    <a:lstStyle/>
                    <a:p>
                      <a:pPr algn="just">
                        <a:spcAft>
                          <a:spcPts val="0"/>
                        </a:spcAft>
                      </a:pPr>
                      <a:r>
                        <a:rPr lang="ru-RU" sz="1200" b="1" dirty="0">
                          <a:effectLst/>
                        </a:rPr>
                        <a:t>Когда ты обсуждаешь что-либо с другими людьми, что на тебя больше всего действует? </a:t>
                      </a:r>
                    </a:p>
                    <a:p>
                      <a:pPr algn="just">
                        <a:spcAft>
                          <a:spcPts val="0"/>
                        </a:spcAft>
                      </a:pPr>
                      <a:r>
                        <a:rPr lang="ru-RU" sz="1200" b="1" dirty="0">
                          <a:effectLst/>
                        </a:rPr>
                        <a:t>А) интонация речи, голос собеседника; </a:t>
                      </a:r>
                    </a:p>
                    <a:p>
                      <a:pPr algn="just">
                        <a:spcAft>
                          <a:spcPts val="0"/>
                        </a:spcAft>
                      </a:pPr>
                      <a:r>
                        <a:rPr lang="ru-RU" sz="1200" b="1" dirty="0">
                          <a:effectLst/>
                        </a:rPr>
                        <a:t>Б) те картины, перспективы, которые описывает собеседник; </a:t>
                      </a:r>
                    </a:p>
                    <a:p>
                      <a:pPr algn="just">
                        <a:spcAft>
                          <a:spcPts val="0"/>
                        </a:spcAft>
                      </a:pPr>
                      <a:r>
                        <a:rPr lang="ru-RU" sz="1200" b="1" dirty="0">
                          <a:effectLst/>
                        </a:rPr>
                        <a:t>В) искренние чувства собеседника.</a:t>
                      </a:r>
                      <a:endParaRPr lang="ru-RU" sz="1200" b="1" dirty="0">
                        <a:effectLst/>
                        <a:latin typeface="Times New Roman"/>
                        <a:ea typeface="Times New Roman"/>
                      </a:endParaRPr>
                    </a:p>
                  </a:txBody>
                  <a:tcPr marL="21206" marR="21206" marT="0" marB="0"/>
                </a:tc>
                <a:tc>
                  <a:txBody>
                    <a:bodyPr/>
                    <a:lstStyle/>
                    <a:p>
                      <a:pPr algn="just">
                        <a:spcAft>
                          <a:spcPts val="0"/>
                        </a:spcAft>
                      </a:pPr>
                      <a:r>
                        <a:rPr lang="ru-RU" sz="1200">
                          <a:effectLst/>
                        </a:rPr>
                        <a:t> </a:t>
                      </a:r>
                      <a:endParaRPr lang="ru-RU" sz="1000">
                        <a:effectLst/>
                        <a:latin typeface="Times New Roman"/>
                        <a:ea typeface="Times New Roman"/>
                      </a:endParaRPr>
                    </a:p>
                  </a:txBody>
                  <a:tcPr marL="21206" marR="21206" marT="0" marB="0"/>
                </a:tc>
              </a:tr>
              <a:tr h="1011676">
                <a:tc>
                  <a:txBody>
                    <a:bodyPr/>
                    <a:lstStyle/>
                    <a:p>
                      <a:pPr algn="just">
                        <a:spcAft>
                          <a:spcPts val="0"/>
                        </a:spcAft>
                      </a:pPr>
                      <a:r>
                        <a:rPr lang="ru-RU" sz="1200">
                          <a:effectLst/>
                        </a:rPr>
                        <a:t>3</a:t>
                      </a:r>
                      <a:endParaRPr lang="ru-RU" sz="1000">
                        <a:effectLst/>
                        <a:latin typeface="Times New Roman"/>
                        <a:ea typeface="Times New Roman"/>
                      </a:endParaRPr>
                    </a:p>
                  </a:txBody>
                  <a:tcPr marL="21206" marR="21206" marT="0" marB="0"/>
                </a:tc>
                <a:tc>
                  <a:txBody>
                    <a:bodyPr/>
                    <a:lstStyle/>
                    <a:p>
                      <a:pPr algn="just">
                        <a:spcAft>
                          <a:spcPts val="0"/>
                        </a:spcAft>
                      </a:pPr>
                      <a:r>
                        <a:rPr lang="ru-RU" sz="1200" b="1" dirty="0">
                          <a:effectLst/>
                        </a:rPr>
                        <a:t>С какими людьми тебе легче общаться? В них тебе нравится: </a:t>
                      </a:r>
                    </a:p>
                    <a:p>
                      <a:pPr algn="just">
                        <a:spcAft>
                          <a:spcPts val="0"/>
                        </a:spcAft>
                      </a:pPr>
                      <a:r>
                        <a:rPr lang="ru-RU" sz="1200" b="1" dirty="0">
                          <a:effectLst/>
                        </a:rPr>
                        <a:t>А) манера одеваться; </a:t>
                      </a:r>
                    </a:p>
                    <a:p>
                      <a:pPr algn="just">
                        <a:spcAft>
                          <a:spcPts val="0"/>
                        </a:spcAft>
                      </a:pPr>
                      <a:r>
                        <a:rPr lang="ru-RU" sz="1200" b="1" dirty="0">
                          <a:effectLst/>
                        </a:rPr>
                        <a:t>Б) эмоциональность и чувства, которые ты разделяешь; </a:t>
                      </a:r>
                    </a:p>
                    <a:p>
                      <a:pPr algn="just">
                        <a:spcAft>
                          <a:spcPts val="0"/>
                        </a:spcAft>
                      </a:pPr>
                      <a:r>
                        <a:rPr lang="ru-RU" sz="1200" b="1" dirty="0">
                          <a:effectLst/>
                        </a:rPr>
                        <a:t>В) интонация, темп речи, тональность голоса.</a:t>
                      </a:r>
                      <a:endParaRPr lang="ru-RU" sz="1200" b="1" dirty="0">
                        <a:effectLst/>
                        <a:latin typeface="Times New Roman"/>
                        <a:ea typeface="Times New Roman"/>
                      </a:endParaRPr>
                    </a:p>
                  </a:txBody>
                  <a:tcPr marL="21206" marR="21206" marT="0" marB="0"/>
                </a:tc>
                <a:tc>
                  <a:txBody>
                    <a:bodyPr/>
                    <a:lstStyle/>
                    <a:p>
                      <a:pPr algn="just">
                        <a:spcAft>
                          <a:spcPts val="0"/>
                        </a:spcAft>
                      </a:pPr>
                      <a:r>
                        <a:rPr lang="ru-RU" sz="1200">
                          <a:effectLst/>
                        </a:rPr>
                        <a:t> </a:t>
                      </a:r>
                      <a:endParaRPr lang="ru-RU" sz="1000">
                        <a:effectLst/>
                        <a:latin typeface="Times New Roman"/>
                        <a:ea typeface="Times New Roman"/>
                      </a:endParaRPr>
                    </a:p>
                  </a:txBody>
                  <a:tcPr marL="21206" marR="21206" marT="0" marB="0"/>
                </a:tc>
              </a:tr>
              <a:tr h="1011676">
                <a:tc>
                  <a:txBody>
                    <a:bodyPr/>
                    <a:lstStyle/>
                    <a:p>
                      <a:pPr algn="just">
                        <a:spcAft>
                          <a:spcPts val="0"/>
                        </a:spcAft>
                      </a:pPr>
                      <a:r>
                        <a:rPr lang="ru-RU" sz="1200">
                          <a:effectLst/>
                        </a:rPr>
                        <a:t>4</a:t>
                      </a:r>
                      <a:endParaRPr lang="ru-RU" sz="1000">
                        <a:effectLst/>
                        <a:latin typeface="Times New Roman"/>
                        <a:ea typeface="Times New Roman"/>
                      </a:endParaRPr>
                    </a:p>
                  </a:txBody>
                  <a:tcPr marL="21206" marR="21206" marT="0" marB="0"/>
                </a:tc>
                <a:tc>
                  <a:txBody>
                    <a:bodyPr/>
                    <a:lstStyle/>
                    <a:p>
                      <a:pPr algn="just">
                        <a:spcAft>
                          <a:spcPts val="0"/>
                        </a:spcAft>
                      </a:pPr>
                      <a:r>
                        <a:rPr lang="ru-RU" sz="1200" b="1" dirty="0">
                          <a:effectLst/>
                        </a:rPr>
                        <a:t>Что легче тебе сделать? </a:t>
                      </a:r>
                    </a:p>
                    <a:p>
                      <a:pPr algn="just">
                        <a:spcAft>
                          <a:spcPts val="0"/>
                        </a:spcAft>
                      </a:pPr>
                      <a:r>
                        <a:rPr lang="ru-RU" sz="1200" b="1" dirty="0">
                          <a:effectLst/>
                        </a:rPr>
                        <a:t>А) найти идеальную громкость звучания плеера; </a:t>
                      </a:r>
                    </a:p>
                    <a:p>
                      <a:pPr algn="just">
                        <a:spcAft>
                          <a:spcPts val="0"/>
                        </a:spcAft>
                      </a:pPr>
                      <a:r>
                        <a:rPr lang="ru-RU" sz="1200" b="1" dirty="0">
                          <a:effectLst/>
                        </a:rPr>
                        <a:t>Б) выбрать наиболее удобную мебель; </a:t>
                      </a:r>
                    </a:p>
                    <a:p>
                      <a:pPr algn="just">
                        <a:spcAft>
                          <a:spcPts val="0"/>
                        </a:spcAft>
                      </a:pPr>
                      <a:r>
                        <a:rPr lang="ru-RU" sz="1200" b="1" dirty="0">
                          <a:effectLst/>
                        </a:rPr>
                        <a:t>В) подобрать для одежды, интерьера богатые цветовые комбинации.</a:t>
                      </a:r>
                      <a:endParaRPr lang="ru-RU" sz="1200" b="1" dirty="0">
                        <a:effectLst/>
                        <a:latin typeface="Times New Roman"/>
                        <a:ea typeface="Times New Roman"/>
                      </a:endParaRPr>
                    </a:p>
                  </a:txBody>
                  <a:tcPr marL="21206" marR="21206" marT="0" marB="0"/>
                </a:tc>
                <a:tc>
                  <a:txBody>
                    <a:bodyPr/>
                    <a:lstStyle/>
                    <a:p>
                      <a:pPr algn="just">
                        <a:spcAft>
                          <a:spcPts val="0"/>
                        </a:spcAft>
                      </a:pPr>
                      <a:r>
                        <a:rPr lang="ru-RU" sz="1200" dirty="0">
                          <a:effectLst/>
                        </a:rPr>
                        <a:t> </a:t>
                      </a:r>
                      <a:endParaRPr lang="ru-RU" sz="1000" dirty="0">
                        <a:effectLst/>
                        <a:latin typeface="Times New Roman"/>
                        <a:ea typeface="Times New Roman"/>
                      </a:endParaRPr>
                    </a:p>
                  </a:txBody>
                  <a:tcPr marL="21206" marR="21206" marT="0" marB="0"/>
                </a:tc>
              </a:tr>
              <a:tr h="1475361">
                <a:tc>
                  <a:txBody>
                    <a:bodyPr/>
                    <a:lstStyle/>
                    <a:p>
                      <a:pPr algn="just">
                        <a:spcAft>
                          <a:spcPts val="0"/>
                        </a:spcAft>
                      </a:pPr>
                      <a:r>
                        <a:rPr lang="ru-RU" sz="1200">
                          <a:effectLst/>
                        </a:rPr>
                        <a:t>5</a:t>
                      </a:r>
                      <a:endParaRPr lang="ru-RU" sz="1000">
                        <a:effectLst/>
                        <a:latin typeface="Times New Roman"/>
                        <a:ea typeface="Times New Roman"/>
                      </a:endParaRPr>
                    </a:p>
                  </a:txBody>
                  <a:tcPr marL="21206" marR="21206" marT="0" marB="0"/>
                </a:tc>
                <a:tc>
                  <a:txBody>
                    <a:bodyPr/>
                    <a:lstStyle/>
                    <a:p>
                      <a:pPr algn="just">
                        <a:spcAft>
                          <a:spcPts val="0"/>
                        </a:spcAft>
                      </a:pPr>
                      <a:r>
                        <a:rPr lang="ru-RU" sz="1200" b="1" dirty="0">
                          <a:effectLst/>
                        </a:rPr>
                        <a:t>Что больше всего влияет на твое настроение, самочувствие? </a:t>
                      </a:r>
                    </a:p>
                    <a:p>
                      <a:pPr algn="just">
                        <a:spcAft>
                          <a:spcPts val="0"/>
                        </a:spcAft>
                      </a:pPr>
                      <a:r>
                        <a:rPr lang="ru-RU" sz="1200" b="1" dirty="0">
                          <a:effectLst/>
                        </a:rPr>
                        <a:t>А) я очень чувствителен к окружающим меня звукам, шумам, интонациям голосов людей; </a:t>
                      </a:r>
                    </a:p>
                    <a:p>
                      <a:pPr algn="just">
                        <a:spcAft>
                          <a:spcPts val="0"/>
                        </a:spcAft>
                      </a:pPr>
                      <a:r>
                        <a:rPr lang="ru-RU" sz="1200" b="1" dirty="0">
                          <a:effectLst/>
                        </a:rPr>
                        <a:t>Б) я очень чувствителен к тому, насколько удобна моя одежда, приятно ли мне в ней находиться, двигаться и т. д.; </a:t>
                      </a:r>
                    </a:p>
                    <a:p>
                      <a:pPr algn="just">
                        <a:spcAft>
                          <a:spcPts val="0"/>
                        </a:spcAft>
                      </a:pPr>
                      <a:r>
                        <a:rPr lang="ru-RU" sz="1200" b="1" dirty="0">
                          <a:effectLst/>
                        </a:rPr>
                        <a:t>В) на меня производит сильное впечатление освещение и общий вид обстановки, помещения.</a:t>
                      </a:r>
                      <a:endParaRPr lang="ru-RU" sz="1200" b="1" dirty="0">
                        <a:effectLst/>
                        <a:latin typeface="Times New Roman"/>
                        <a:ea typeface="Times New Roman"/>
                      </a:endParaRPr>
                    </a:p>
                  </a:txBody>
                  <a:tcPr marL="21206" marR="21206" marT="0" marB="0"/>
                </a:tc>
                <a:tc>
                  <a:txBody>
                    <a:bodyPr/>
                    <a:lstStyle/>
                    <a:p>
                      <a:pPr algn="just">
                        <a:spcAft>
                          <a:spcPts val="0"/>
                        </a:spcAft>
                      </a:pPr>
                      <a:r>
                        <a:rPr lang="ru-RU" sz="1200" dirty="0">
                          <a:effectLst/>
                        </a:rPr>
                        <a:t> </a:t>
                      </a:r>
                      <a:endParaRPr lang="ru-RU" sz="1000" dirty="0">
                        <a:effectLst/>
                        <a:latin typeface="Times New Roman"/>
                        <a:ea typeface="Times New Roman"/>
                      </a:endParaRPr>
                    </a:p>
                  </a:txBody>
                  <a:tcPr marL="21206" marR="21206" marT="0" marB="0"/>
                </a:tc>
              </a:tr>
            </a:tbl>
          </a:graphicData>
        </a:graphic>
      </p:graphicFrame>
    </p:spTree>
    <p:extLst>
      <p:ext uri="{BB962C8B-B14F-4D97-AF65-F5344CB8AC3E}">
        <p14:creationId xmlns:p14="http://schemas.microsoft.com/office/powerpoint/2010/main" val="2638707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bg1"/>
                </a:solidFill>
              </a:rPr>
              <a:t>Великие об изучении иностранных языков</a:t>
            </a:r>
            <a:endParaRPr lang="ru-RU" b="1" dirty="0">
              <a:solidFill>
                <a:schemeClr val="bg1"/>
              </a:solidFill>
            </a:endParaRPr>
          </a:p>
        </p:txBody>
      </p:sp>
      <p:sp>
        <p:nvSpPr>
          <p:cNvPr id="3" name="Объект 2"/>
          <p:cNvSpPr>
            <a:spLocks noGrp="1"/>
          </p:cNvSpPr>
          <p:nvPr>
            <p:ph idx="1"/>
          </p:nvPr>
        </p:nvSpPr>
        <p:spPr/>
        <p:txBody>
          <a:bodyPr>
            <a:normAutofit/>
          </a:bodyPr>
          <a:lstStyle/>
          <a:p>
            <a:r>
              <a:rPr lang="ru-RU" dirty="0"/>
              <a:t>«Кто не знает иностранных языков, ничего не знает и о своём собственном.» </a:t>
            </a:r>
            <a:r>
              <a:rPr lang="ru-RU" i="1" dirty="0"/>
              <a:t>(Вольфганг Гёте)</a:t>
            </a:r>
            <a:endParaRPr lang="ru-RU" dirty="0"/>
          </a:p>
          <a:p>
            <a:r>
              <a:rPr lang="ru-RU" dirty="0"/>
              <a:t>«Для изучения языка гораздо важнее свободная любознательность, чем грозная необходимость.» </a:t>
            </a:r>
            <a:r>
              <a:rPr lang="ru-RU" i="1" dirty="0"/>
              <a:t>(Святой Августин)</a:t>
            </a:r>
            <a:endParaRPr lang="ru-RU" dirty="0"/>
          </a:p>
          <a:p>
            <a:r>
              <a:rPr lang="ru-RU" dirty="0"/>
              <a:t>«Люди, с легкостью изучающие иностранные языки, чаще всего обладают сильным характером.» </a:t>
            </a:r>
            <a:r>
              <a:rPr lang="ru-RU" i="1" dirty="0"/>
              <a:t>(Людвиг </a:t>
            </a:r>
            <a:r>
              <a:rPr lang="ru-RU" i="1" dirty="0" err="1"/>
              <a:t>Бёрне</a:t>
            </a:r>
            <a:r>
              <a:rPr lang="ru-RU" i="1" dirty="0"/>
              <a:t>)</a:t>
            </a:r>
            <a:endParaRPr lang="ru-RU" dirty="0"/>
          </a:p>
          <a:p>
            <a:endParaRPr lang="ru-RU" dirty="0"/>
          </a:p>
        </p:txBody>
      </p:sp>
    </p:spTree>
    <p:extLst>
      <p:ext uri="{BB962C8B-B14F-4D97-AF65-F5344CB8AC3E}">
        <p14:creationId xmlns:p14="http://schemas.microsoft.com/office/powerpoint/2010/main" val="2801291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ED4E82-84CE-39F6-9300-2C797DEA97E0}"/>
              </a:ext>
            </a:extLst>
          </p:cNvPr>
          <p:cNvSpPr>
            <a:spLocks noGrp="1"/>
          </p:cNvSpPr>
          <p:nvPr>
            <p:ph type="title"/>
          </p:nvPr>
        </p:nvSpPr>
        <p:spPr>
          <a:xfrm>
            <a:off x="448965" y="1642256"/>
            <a:ext cx="8229600" cy="3158343"/>
          </a:xfrm>
        </p:spPr>
        <p:txBody>
          <a:bodyPr>
            <a:noAutofit/>
          </a:bodyPr>
          <a:lstStyle/>
          <a:p>
            <a:pPr algn="ctr"/>
            <a:r>
              <a:rPr lang="ru-RU" sz="4400" b="1" kern="1200" dirty="0">
                <a:solidFill>
                  <a:schemeClr val="bg1"/>
                </a:solidFill>
                <a:latin typeface="Montserrat Medium" panose="00000600000000000000" pitchFamily="2" charset="-52"/>
              </a:rPr>
              <a:t>Описание существующих способов и приёмов запоминания английских слов</a:t>
            </a:r>
            <a:endParaRPr lang="ru-RU" sz="4400" b="1" dirty="0">
              <a:solidFill>
                <a:schemeClr val="bg1"/>
              </a:solidFill>
            </a:endParaRPr>
          </a:p>
        </p:txBody>
      </p:sp>
    </p:spTree>
    <p:extLst>
      <p:ext uri="{BB962C8B-B14F-4D97-AF65-F5344CB8AC3E}">
        <p14:creationId xmlns:p14="http://schemas.microsoft.com/office/powerpoint/2010/main" val="574836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xmlns="" id="{F13519A6-6602-6517-7230-0DB239F05D6D}"/>
              </a:ext>
            </a:extLst>
          </p:cNvPr>
          <p:cNvSpPr/>
          <p:nvPr/>
        </p:nvSpPr>
        <p:spPr>
          <a:xfrm>
            <a:off x="4639340" y="2302780"/>
            <a:ext cx="4438485" cy="3394472"/>
          </a:xfrm>
          <a:prstGeom prst="roundRect">
            <a:avLst/>
          </a:prstGeom>
          <a:solidFill>
            <a:srgbClr val="3A3C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Объект 2"/>
          <p:cNvSpPr>
            <a:spLocks noGrp="1"/>
          </p:cNvSpPr>
          <p:nvPr>
            <p:ph idx="1"/>
          </p:nvPr>
        </p:nvSpPr>
        <p:spPr>
          <a:xfrm>
            <a:off x="305526" y="2402886"/>
            <a:ext cx="4114800" cy="3921713"/>
          </a:xfrm>
        </p:spPr>
        <p:txBody>
          <a:bodyPr>
            <a:normAutofit/>
          </a:bodyPr>
          <a:lstStyle/>
          <a:p>
            <a:pPr marL="0" indent="0" algn="ctr">
              <a:buNone/>
            </a:pPr>
            <a:r>
              <a:rPr lang="ru-RU" sz="2000" dirty="0">
                <a:latin typeface="Times New Roman" panose="02020603050405020304" pitchFamily="18" charset="0"/>
                <a:cs typeface="Times New Roman" panose="02020603050405020304" pitchFamily="18" charset="0"/>
              </a:rPr>
              <a:t>Ассоциативный метод или метод ассоциаций основан на том, что к изучаемому иностранному слову подбирается созвучное слово в родном языке и создаётся смысловая связка. Желательно, если эта связка будет нелепая и красочная – такой образ легче запомнить. Например, запоминаем слово “</a:t>
            </a:r>
            <a:r>
              <a:rPr lang="ru-RU" sz="2000" dirty="0" err="1">
                <a:latin typeface="Times New Roman" panose="02020603050405020304" pitchFamily="18" charset="0"/>
                <a:cs typeface="Times New Roman" panose="02020603050405020304" pitchFamily="18" charset="0"/>
              </a:rPr>
              <a:t>commodity</a:t>
            </a:r>
            <a:r>
              <a:rPr lang="ru-RU" sz="2000" dirty="0">
                <a:latin typeface="Times New Roman" panose="02020603050405020304" pitchFamily="18" charset="0"/>
                <a:cs typeface="Times New Roman" panose="02020603050405020304" pitchFamily="18" charset="0"/>
              </a:rPr>
              <a:t>”, означающее «товар, предмет потребления</a:t>
            </a:r>
            <a:r>
              <a:rPr lang="ru-RU" sz="1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FE12532F-7910-837B-6F8E-B42A534D7BF3}"/>
              </a:ext>
            </a:extLst>
          </p:cNvPr>
          <p:cNvSpPr txBox="1"/>
          <p:nvPr/>
        </p:nvSpPr>
        <p:spPr>
          <a:xfrm>
            <a:off x="1143000" y="1430778"/>
            <a:ext cx="5715583" cy="646331"/>
          </a:xfrm>
          <a:prstGeom prst="rect">
            <a:avLst/>
          </a:prstGeom>
          <a:noFill/>
        </p:spPr>
        <p:txBody>
          <a:bodyPr wrap="square">
            <a:spAutoFit/>
          </a:bodyPr>
          <a:lstStyle/>
          <a:p>
            <a:pPr lvl="1" algn="ctr">
              <a:spcBef>
                <a:spcPct val="0"/>
              </a:spcBef>
            </a:pPr>
            <a:r>
              <a:rPr lang="ru-RU" sz="3600" b="1" u="sng" dirty="0">
                <a:solidFill>
                  <a:schemeClr val="bg1"/>
                </a:solidFill>
                <a:latin typeface="Montserrat Medium" panose="00000600000000000000" pitchFamily="2" charset="-52"/>
                <a:ea typeface="+mj-ea"/>
                <a:cs typeface="+mj-cs"/>
              </a:rPr>
              <a:t>Метод ассоциаций</a:t>
            </a:r>
          </a:p>
        </p:txBody>
      </p:sp>
      <p:pic>
        <p:nvPicPr>
          <p:cNvPr id="5122" name="Picture 2" descr="Ассоциации к словам">
            <a:extLst>
              <a:ext uri="{FF2B5EF4-FFF2-40B4-BE49-F238E27FC236}">
                <a16:creationId xmlns:a16="http://schemas.microsoft.com/office/drawing/2014/main" xmlns="" id="{63BB42BF-ECFA-F168-CDD9-244D622E9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010" y="2402886"/>
            <a:ext cx="4307146" cy="317086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555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0" y="2438400"/>
            <a:ext cx="7010400" cy="4020107"/>
          </a:xfrm>
        </p:spPr>
        <p:txBody>
          <a:bodyPr>
            <a:normAutofit lnSpcReduction="10000"/>
          </a:bodyPr>
          <a:lstStyle/>
          <a:p>
            <a:pPr marL="0" indent="0" algn="ctr">
              <a:buNone/>
            </a:pPr>
            <a:r>
              <a:rPr lang="ru-RU" b="1" dirty="0">
                <a:latin typeface="Times New Roman" panose="02020603050405020304" pitchFamily="18" charset="0"/>
                <a:cs typeface="Times New Roman" panose="02020603050405020304" pitchFamily="18" charset="0"/>
              </a:rPr>
              <a:t>Для запоминания правильной артикуляции английских звуков и запоминания слов используются: рифмовки; короткие стихи; пословицы.</a:t>
            </a:r>
          </a:p>
          <a:p>
            <a:pPr marL="0" indent="0" algn="ctr">
              <a:buNone/>
            </a:pPr>
            <a:endParaRPr lang="ru-RU" sz="1800" b="1" dirty="0">
              <a:latin typeface="Times New Roman" panose="02020603050405020304" pitchFamily="18" charset="0"/>
              <a:cs typeface="Times New Roman" panose="02020603050405020304" pitchFamily="18" charset="0"/>
            </a:endParaRPr>
          </a:p>
          <a:p>
            <a:pPr marL="0" indent="0" algn="ctr">
              <a:buNone/>
            </a:pPr>
            <a:r>
              <a:rPr lang="ru-RU" sz="1800" b="1" dirty="0">
                <a:latin typeface="Times New Roman" panose="02020603050405020304" pitchFamily="18" charset="0"/>
                <a:cs typeface="Times New Roman" panose="02020603050405020304" pitchFamily="18" charset="0"/>
              </a:rPr>
              <a:t>- Ох, неспелый мандарин!</a:t>
            </a:r>
          </a:p>
          <a:p>
            <a:pPr marL="0" indent="0" algn="ctr">
              <a:buNone/>
            </a:pPr>
            <a:r>
              <a:rPr lang="ru-RU" sz="1800" b="1" dirty="0">
                <a:latin typeface="Times New Roman" panose="02020603050405020304" pitchFamily="18" charset="0"/>
                <a:cs typeface="Times New Roman" panose="02020603050405020304" pitchFamily="18" charset="0"/>
              </a:rPr>
              <a:t>- Он совсем зеленый, значит, </a:t>
            </a:r>
            <a:r>
              <a:rPr lang="ru-RU" sz="1800" b="1" dirty="0" err="1">
                <a:latin typeface="Times New Roman" panose="02020603050405020304" pitchFamily="18" charset="0"/>
                <a:cs typeface="Times New Roman" panose="02020603050405020304" pitchFamily="18" charset="0"/>
              </a:rPr>
              <a:t>green</a:t>
            </a:r>
            <a:r>
              <a:rPr lang="ru-RU" sz="1800" b="1" dirty="0">
                <a:latin typeface="Times New Roman" panose="02020603050405020304" pitchFamily="18" charset="0"/>
                <a:cs typeface="Times New Roman" panose="02020603050405020304" pitchFamily="18" charset="0"/>
              </a:rPr>
              <a:t>!</a:t>
            </a:r>
          </a:p>
          <a:p>
            <a:pPr marL="0" indent="0" algn="ctr">
              <a:buNone/>
            </a:pPr>
            <a:r>
              <a:rPr lang="ru-RU" sz="1800" b="1" dirty="0">
                <a:latin typeface="Times New Roman" panose="02020603050405020304" pitchFamily="18" charset="0"/>
                <a:cs typeface="Times New Roman" panose="02020603050405020304" pitchFamily="18" charset="0"/>
              </a:rPr>
              <a:t>- Очень черный негр </a:t>
            </a:r>
            <a:r>
              <a:rPr lang="ru-RU" sz="1800" b="1" dirty="0" err="1">
                <a:latin typeface="Times New Roman" panose="02020603050405020304" pitchFamily="18" charset="0"/>
                <a:cs typeface="Times New Roman" panose="02020603050405020304" pitchFamily="18" charset="0"/>
              </a:rPr>
              <a:t>Jack</a:t>
            </a:r>
            <a:endParaRPr lang="ru-RU" sz="1800" b="1" dirty="0">
              <a:latin typeface="Times New Roman" panose="02020603050405020304" pitchFamily="18" charset="0"/>
              <a:cs typeface="Times New Roman" panose="02020603050405020304" pitchFamily="18" charset="0"/>
            </a:endParaRPr>
          </a:p>
          <a:p>
            <a:pPr marL="0" indent="0" algn="ctr">
              <a:buNone/>
            </a:pPr>
            <a:r>
              <a:rPr lang="ru-RU" sz="1800" b="1" dirty="0">
                <a:latin typeface="Times New Roman" panose="02020603050405020304" pitchFamily="18" charset="0"/>
                <a:cs typeface="Times New Roman" panose="02020603050405020304" pitchFamily="18" charset="0"/>
              </a:rPr>
              <a:t>- Черный по-английски - это </a:t>
            </a:r>
            <a:r>
              <a:rPr lang="ru-RU" sz="1800" b="1" dirty="0" err="1">
                <a:latin typeface="Times New Roman" panose="02020603050405020304" pitchFamily="18" charset="0"/>
                <a:cs typeface="Times New Roman" panose="02020603050405020304" pitchFamily="18" charset="0"/>
              </a:rPr>
              <a:t>black</a:t>
            </a:r>
            <a:r>
              <a:rPr lang="ru-RU" sz="1800" b="1" dirty="0">
                <a:latin typeface="Times New Roman" panose="02020603050405020304" pitchFamily="18" charset="0"/>
                <a:cs typeface="Times New Roman" panose="02020603050405020304" pitchFamily="18" charset="0"/>
              </a:rPr>
              <a:t>!</a:t>
            </a:r>
          </a:p>
          <a:p>
            <a:pPr marL="0" indent="0" algn="ctr">
              <a:buNone/>
            </a:pPr>
            <a:r>
              <a:rPr lang="ru-RU" sz="1800" b="1" dirty="0">
                <a:latin typeface="Times New Roman" panose="02020603050405020304" pitchFamily="18" charset="0"/>
                <a:cs typeface="Times New Roman" panose="02020603050405020304" pitchFamily="18" charset="0"/>
              </a:rPr>
              <a:t>- Мама для стирки купила “</a:t>
            </a:r>
            <a:r>
              <a:rPr lang="ru-RU" sz="1800" b="1" dirty="0" err="1">
                <a:latin typeface="Times New Roman" panose="02020603050405020304" pitchFamily="18" charset="0"/>
                <a:cs typeface="Times New Roman" panose="02020603050405020304" pitchFamily="18" charset="0"/>
              </a:rPr>
              <a:t>Tide</a:t>
            </a:r>
            <a:r>
              <a:rPr lang="ru-RU" sz="1800" b="1" dirty="0">
                <a:latin typeface="Times New Roman" panose="02020603050405020304" pitchFamily="18" charset="0"/>
                <a:cs typeface="Times New Roman" panose="02020603050405020304" pitchFamily="18" charset="0"/>
              </a:rPr>
              <a:t>”</a:t>
            </a:r>
          </a:p>
          <a:p>
            <a:pPr marL="0" indent="0" algn="ctr">
              <a:buNone/>
            </a:pPr>
            <a:r>
              <a:rPr lang="ru-RU" sz="1800" b="1" dirty="0">
                <a:latin typeface="Times New Roman" panose="02020603050405020304" pitchFamily="18" charset="0"/>
                <a:cs typeface="Times New Roman" panose="02020603050405020304" pitchFamily="18" charset="0"/>
              </a:rPr>
              <a:t>Вещи будут белыми, значит, </a:t>
            </a:r>
            <a:r>
              <a:rPr lang="ru-RU" sz="1800" b="1" dirty="0" err="1">
                <a:latin typeface="Times New Roman" panose="02020603050405020304" pitchFamily="18" charset="0"/>
                <a:cs typeface="Times New Roman" panose="02020603050405020304" pitchFamily="18" charset="0"/>
              </a:rPr>
              <a:t>white</a:t>
            </a:r>
            <a:endParaRPr lang="ru-RU" sz="1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C2542B0-338B-DBCC-9A82-580497503F18}"/>
              </a:ext>
            </a:extLst>
          </p:cNvPr>
          <p:cNvSpPr txBox="1"/>
          <p:nvPr/>
        </p:nvSpPr>
        <p:spPr>
          <a:xfrm>
            <a:off x="566391" y="1376772"/>
            <a:ext cx="8011219" cy="1077218"/>
          </a:xfrm>
          <a:prstGeom prst="rect">
            <a:avLst/>
          </a:prstGeom>
          <a:noFill/>
        </p:spPr>
        <p:txBody>
          <a:bodyPr wrap="square">
            <a:spAutoFit/>
          </a:bodyPr>
          <a:lstStyle/>
          <a:p>
            <a:pPr lvl="1" algn="ctr">
              <a:spcBef>
                <a:spcPct val="0"/>
              </a:spcBef>
            </a:pPr>
            <a:r>
              <a:rPr lang="ru-RU" sz="3200" b="1" u="sng" dirty="0">
                <a:solidFill>
                  <a:schemeClr val="bg1"/>
                </a:solidFill>
                <a:latin typeface="Montserrat Medium" panose="00000600000000000000" pitchFamily="2" charset="-52"/>
                <a:ea typeface="+mj-ea"/>
                <a:cs typeface="+mj-cs"/>
              </a:rPr>
              <a:t>Использование рифмовок, стихов и пословиц</a:t>
            </a:r>
          </a:p>
        </p:txBody>
      </p:sp>
    </p:spTree>
    <p:extLst>
      <p:ext uri="{BB962C8B-B14F-4D97-AF65-F5344CB8AC3E}">
        <p14:creationId xmlns:p14="http://schemas.microsoft.com/office/powerpoint/2010/main" val="3531997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348881"/>
            <a:ext cx="4114800" cy="3394472"/>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На стикеры вы пишете английские названия различных предметов, которые находятся у вас в комнате  и расклеиваете их на соответствующие предметы интерьера. Встречаясь взглядом на развешанные повсюду «маячки», вы автоматически будете запоминать английские слова и, практически не предпринимая никаких специальных усилий и не выделяя специального времени на запоминание слов, вы достаточно быстро сможете существенно пополнить свой словарный запас</a:t>
            </a:r>
          </a:p>
        </p:txBody>
      </p:sp>
      <p:sp>
        <p:nvSpPr>
          <p:cNvPr id="6" name="TextBox 5">
            <a:extLst>
              <a:ext uri="{FF2B5EF4-FFF2-40B4-BE49-F238E27FC236}">
                <a16:creationId xmlns:a16="http://schemas.microsoft.com/office/drawing/2014/main" xmlns="" id="{9693AC14-045A-BFA1-575F-72CBF0C67803}"/>
              </a:ext>
            </a:extLst>
          </p:cNvPr>
          <p:cNvSpPr txBox="1"/>
          <p:nvPr/>
        </p:nvSpPr>
        <p:spPr>
          <a:xfrm>
            <a:off x="566391" y="1376772"/>
            <a:ext cx="4310409" cy="646331"/>
          </a:xfrm>
          <a:prstGeom prst="rect">
            <a:avLst/>
          </a:prstGeom>
          <a:noFill/>
        </p:spPr>
        <p:txBody>
          <a:bodyPr wrap="square">
            <a:spAutoFit/>
          </a:bodyPr>
          <a:lstStyle/>
          <a:p>
            <a:pPr lvl="1" algn="ctr">
              <a:spcBef>
                <a:spcPct val="0"/>
              </a:spcBef>
            </a:pPr>
            <a:r>
              <a:rPr lang="ru-RU" sz="3600" b="1" dirty="0">
                <a:solidFill>
                  <a:schemeClr val="bg1"/>
                </a:solidFill>
                <a:latin typeface="Montserrat Medium" panose="00000600000000000000" pitchFamily="2" charset="-52"/>
                <a:ea typeface="+mj-ea"/>
                <a:cs typeface="+mj-cs"/>
              </a:rPr>
              <a:t>Стикеры</a:t>
            </a:r>
          </a:p>
        </p:txBody>
      </p:sp>
      <p:pic>
        <p:nvPicPr>
          <p:cNvPr id="6148" name="Picture 4" descr="Проверенные способы запоминания английских слов - wlc.by">
            <a:extLst>
              <a:ext uri="{FF2B5EF4-FFF2-40B4-BE49-F238E27FC236}">
                <a16:creationId xmlns:a16="http://schemas.microsoft.com/office/drawing/2014/main" xmlns="" id="{1AEB4B69-3CE4-59D4-A41D-CF93CAE3981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63" t="4663"/>
          <a:stretch/>
        </p:blipFill>
        <p:spPr bwMode="auto">
          <a:xfrm>
            <a:off x="5248250" y="830535"/>
            <a:ext cx="3895750" cy="2598465"/>
          </a:xfrm>
          <a:prstGeom prst="roundRect">
            <a:avLst/>
          </a:prstGeom>
          <a:noFill/>
          <a:extLst>
            <a:ext uri="{909E8E84-426E-40DD-AFC4-6F175D3DCCD1}">
              <a14:hiddenFill xmlns:a14="http://schemas.microsoft.com/office/drawing/2010/main">
                <a:solidFill>
                  <a:srgbClr val="FFFFFF"/>
                </a:solidFill>
              </a14:hiddenFill>
            </a:ext>
          </a:extLst>
        </p:spPr>
      </p:pic>
      <p:pic>
        <p:nvPicPr>
          <p:cNvPr id="2" name="Picture 4" descr="Знание английского в наше время. . Обсуждение на LiveInternet - Российский Сервис Онлайн-Дневников">
            <a:extLst>
              <a:ext uri="{FF2B5EF4-FFF2-40B4-BE49-F238E27FC236}">
                <a16:creationId xmlns:a16="http://schemas.microsoft.com/office/drawing/2014/main" xmlns="" id="{02DC80A8-BA7B-7171-A239-A9C3402B65B6}"/>
              </a:ext>
            </a:extLst>
          </p:cNvPr>
          <p:cNvPicPr>
            <a:picLocks noChangeAspect="1" noChangeArrowheads="1"/>
          </p:cNvPicPr>
          <p:nvPr/>
        </p:nvPicPr>
        <p:blipFill>
          <a:blip r:embed="rId3"/>
          <a:srcRect/>
          <a:stretch>
            <a:fillRect/>
          </a:stretch>
        </p:blipFill>
        <p:spPr bwMode="auto">
          <a:xfrm>
            <a:off x="5410200" y="3505200"/>
            <a:ext cx="3357554" cy="3159015"/>
          </a:xfrm>
          <a:prstGeom prst="rect">
            <a:avLst/>
          </a:prstGeom>
          <a:noFill/>
        </p:spPr>
      </p:pic>
    </p:spTree>
    <p:extLst>
      <p:ext uri="{BB962C8B-B14F-4D97-AF65-F5344CB8AC3E}">
        <p14:creationId xmlns:p14="http://schemas.microsoft.com/office/powerpoint/2010/main" val="4199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B8932DD5-D2F8-D3BF-BD09-02C91AC4200F}"/>
              </a:ext>
            </a:extLst>
          </p:cNvPr>
          <p:cNvSpPr/>
          <p:nvPr/>
        </p:nvSpPr>
        <p:spPr>
          <a:xfrm>
            <a:off x="35496" y="1826402"/>
            <a:ext cx="4438485" cy="3394472"/>
          </a:xfrm>
          <a:prstGeom prst="roundRect">
            <a:avLst/>
          </a:prstGeom>
          <a:solidFill>
            <a:srgbClr val="E739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 name="Заголовок 1"/>
          <p:cNvSpPr>
            <a:spLocks noGrp="1"/>
          </p:cNvSpPr>
          <p:nvPr>
            <p:ph type="title"/>
          </p:nvPr>
        </p:nvSpPr>
        <p:spPr/>
        <p:txBody>
          <a:bodyPr>
            <a:noAutofit/>
          </a:bodyPr>
          <a:lstStyle/>
          <a:p>
            <a:pPr algn="ctr"/>
            <a:r>
              <a:rPr lang="ru-RU" sz="4000" b="1" dirty="0">
                <a:solidFill>
                  <a:schemeClr val="bg1"/>
                </a:solidFill>
                <a:latin typeface="Montserrat Medium" panose="00000600000000000000" pitchFamily="2" charset="-52"/>
              </a:rPr>
              <a:t>Карта памяти</a:t>
            </a:r>
          </a:p>
        </p:txBody>
      </p:sp>
      <p:sp>
        <p:nvSpPr>
          <p:cNvPr id="3" name="Объект 2"/>
          <p:cNvSpPr>
            <a:spLocks noGrp="1"/>
          </p:cNvSpPr>
          <p:nvPr>
            <p:ph idx="1"/>
          </p:nvPr>
        </p:nvSpPr>
        <p:spPr>
          <a:xfrm>
            <a:off x="624390" y="5233263"/>
            <a:ext cx="7895220" cy="1167537"/>
          </a:xfrm>
        </p:spPr>
        <p:txBody>
          <a:bodyPr>
            <a:normAutofit/>
          </a:bodyPr>
          <a:lstStyle/>
          <a:p>
            <a:pPr marL="0" indent="0" algn="ctr">
              <a:buNone/>
            </a:pPr>
            <a:r>
              <a:rPr lang="ru-RU" sz="1800" b="1" dirty="0">
                <a:latin typeface="Times New Roman" panose="02020603050405020304" pitchFamily="18" charset="0"/>
                <a:cs typeface="Times New Roman" panose="02020603050405020304" pitchFamily="18" charset="0"/>
              </a:rPr>
              <a:t>Более прогрессивный метод — карты памяти (Mind Maps)  или, по-другому, блок-схемы, которые помогают учить слова тематически</a:t>
            </a:r>
            <a:r>
              <a:rPr lang="ru-RU" sz="1600" dirty="0">
                <a:latin typeface="Montserrat" panose="00000500000000000000" pitchFamily="2" charset="-52"/>
              </a:rPr>
              <a:t>. </a:t>
            </a:r>
          </a:p>
        </p:txBody>
      </p:sp>
      <p:pic>
        <p:nvPicPr>
          <p:cNvPr id="7170" name="Picture 2" descr="Mind Maps - Learning Fundamentals">
            <a:extLst>
              <a:ext uri="{FF2B5EF4-FFF2-40B4-BE49-F238E27FC236}">
                <a16:creationId xmlns:a16="http://schemas.microsoft.com/office/drawing/2014/main" xmlns="" id="{B1A8DC94-F53E-440E-16D2-457B690FE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41" y="2202313"/>
            <a:ext cx="3739595" cy="2642648"/>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Рисунок 4" descr="C:\Users\Itachi\Desktop\93648_or.jpg">
            <a:extLst>
              <a:ext uri="{FF2B5EF4-FFF2-40B4-BE49-F238E27FC236}">
                <a16:creationId xmlns:a16="http://schemas.microsoft.com/office/drawing/2014/main" xmlns="" id="{63FA7BC2-D34C-519D-4D77-4F0EDD0864A1}"/>
              </a:ext>
            </a:extLst>
          </p:cNvPr>
          <p:cNvPicPr/>
          <p:nvPr/>
        </p:nvPicPr>
        <p:blipFill>
          <a:blip r:embed="rId3" cstate="screen"/>
          <a:srcRect/>
          <a:stretch>
            <a:fillRect/>
          </a:stretch>
        </p:blipFill>
        <p:spPr bwMode="auto">
          <a:xfrm>
            <a:off x="4670020" y="1945076"/>
            <a:ext cx="4222460" cy="3003798"/>
          </a:xfrm>
          <a:prstGeom prst="rect">
            <a:avLst/>
          </a:prstGeom>
          <a:noFill/>
          <a:ln w="9525">
            <a:noFill/>
            <a:miter lim="800000"/>
            <a:headEnd/>
            <a:tailEnd/>
          </a:ln>
        </p:spPr>
      </p:pic>
    </p:spTree>
    <p:extLst>
      <p:ext uri="{BB962C8B-B14F-4D97-AF65-F5344CB8AC3E}">
        <p14:creationId xmlns:p14="http://schemas.microsoft.com/office/powerpoint/2010/main" val="46126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a:solidFill>
                  <a:schemeClr val="bg1"/>
                </a:solidFill>
                <a:latin typeface="Montserrat Medium" panose="00000600000000000000" pitchFamily="2" charset="-52"/>
              </a:rPr>
              <a:t>Тематические карточки</a:t>
            </a:r>
          </a:p>
        </p:txBody>
      </p:sp>
      <p:sp>
        <p:nvSpPr>
          <p:cNvPr id="3" name="Объект 2"/>
          <p:cNvSpPr>
            <a:spLocks noGrp="1"/>
          </p:cNvSpPr>
          <p:nvPr>
            <p:ph idx="1"/>
          </p:nvPr>
        </p:nvSpPr>
        <p:spPr>
          <a:xfrm>
            <a:off x="457200" y="1905000"/>
            <a:ext cx="4060794" cy="4378413"/>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Такое запоминание английских слов очень эффективно, поскольку при написании от руки тематических карточек и постоянном их использовании используется память воспроизведения, и слова автоматически запоминаются. Например: Тематические карточки по теме: «Домашние питомцы».</a:t>
            </a:r>
          </a:p>
        </p:txBody>
      </p:sp>
      <p:pic>
        <p:nvPicPr>
          <p:cNvPr id="8194" name="Picture 2" descr="Английский язык. Тематические карточки для запоминания слов и  словосочетаний. 420 тематических карт по самой низкой цене в Казахстане в  детском книжном Cocobee.kz">
            <a:extLst>
              <a:ext uri="{FF2B5EF4-FFF2-40B4-BE49-F238E27FC236}">
                <a16:creationId xmlns:a16="http://schemas.microsoft.com/office/drawing/2014/main" xmlns="" id="{621F70E9-BD9E-D661-6801-E368B89346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752" y="1600199"/>
            <a:ext cx="3491248" cy="14297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Животные похожи на нас. Фильм 04. Язык общения">
            <a:extLst>
              <a:ext uri="{FF2B5EF4-FFF2-40B4-BE49-F238E27FC236}">
                <a16:creationId xmlns:a16="http://schemas.microsoft.com/office/drawing/2014/main" xmlns="" id="{594EF1F6-8818-B276-6152-89C3674AE657}"/>
              </a:ext>
            </a:extLst>
          </p:cNvPr>
          <p:cNvPicPr>
            <a:picLocks noChangeAspect="1" noChangeArrowheads="1"/>
          </p:cNvPicPr>
          <p:nvPr/>
        </p:nvPicPr>
        <p:blipFill>
          <a:blip r:embed="rId3"/>
          <a:srcRect/>
          <a:stretch>
            <a:fillRect/>
          </a:stretch>
        </p:blipFill>
        <p:spPr bwMode="auto">
          <a:xfrm>
            <a:off x="5316984" y="3124200"/>
            <a:ext cx="3810000" cy="3581400"/>
          </a:xfrm>
          <a:prstGeom prst="rect">
            <a:avLst/>
          </a:prstGeom>
          <a:noFill/>
        </p:spPr>
      </p:pic>
    </p:spTree>
    <p:extLst>
      <p:ext uri="{BB962C8B-B14F-4D97-AF65-F5344CB8AC3E}">
        <p14:creationId xmlns:p14="http://schemas.microsoft.com/office/powerpoint/2010/main" val="15565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err="1">
                <a:solidFill>
                  <a:srgbClr val="FFC000"/>
                </a:solidFill>
                <a:latin typeface="Montserrat Medium" panose="00000600000000000000" pitchFamily="2" charset="-52"/>
              </a:rPr>
              <a:t>Аудиолингвистический</a:t>
            </a:r>
            <a:r>
              <a:rPr lang="ru-RU" sz="2800" b="1" dirty="0">
                <a:solidFill>
                  <a:srgbClr val="FFC000"/>
                </a:solidFill>
                <a:latin typeface="Montserrat Medium" panose="00000600000000000000" pitchFamily="2" charset="-52"/>
              </a:rPr>
              <a:t> метод</a:t>
            </a:r>
          </a:p>
        </p:txBody>
      </p:sp>
      <p:sp>
        <p:nvSpPr>
          <p:cNvPr id="3" name="Объект 2"/>
          <p:cNvSpPr>
            <a:spLocks noGrp="1"/>
          </p:cNvSpPr>
          <p:nvPr>
            <p:ph idx="1"/>
          </p:nvPr>
        </p:nvSpPr>
        <p:spPr>
          <a:xfrm>
            <a:off x="457200" y="2402887"/>
            <a:ext cx="3996444" cy="561509"/>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Он подходит тем людям, у которых хорошо развита слуховая память. Суть метода заключается в том, чтобы учить язык посредством устного усвоения английского текста. </a:t>
            </a:r>
          </a:p>
        </p:txBody>
      </p:sp>
      <p:pic>
        <p:nvPicPr>
          <p:cNvPr id="9220" name="Picture 4" descr="Человек в наушниках | Премиум векторы">
            <a:extLst>
              <a:ext uri="{FF2B5EF4-FFF2-40B4-BE49-F238E27FC236}">
                <a16:creationId xmlns:a16="http://schemas.microsoft.com/office/drawing/2014/main" xmlns="" id="{58F19A25-F478-28E7-36EF-369A9E0F3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6" r="-3856"/>
          <a:stretch/>
        </p:blipFill>
        <p:spPr bwMode="auto">
          <a:xfrm>
            <a:off x="5562600" y="1845212"/>
            <a:ext cx="2871788" cy="326018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4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solidFill>
                  <a:srgbClr val="FFC000"/>
                </a:solidFill>
                <a:latin typeface="Montserrat Medium" panose="00000600000000000000" pitchFamily="2" charset="-52"/>
              </a:rPr>
              <a:t>Составление рассказа</a:t>
            </a:r>
          </a:p>
        </p:txBody>
      </p:sp>
      <p:sp>
        <p:nvSpPr>
          <p:cNvPr id="3" name="Объект 2"/>
          <p:cNvSpPr>
            <a:spLocks noGrp="1"/>
          </p:cNvSpPr>
          <p:nvPr>
            <p:ph idx="1"/>
          </p:nvPr>
        </p:nvSpPr>
        <p:spPr>
          <a:xfrm>
            <a:off x="413538" y="1752600"/>
            <a:ext cx="4114800" cy="4042172"/>
          </a:xfrm>
        </p:spPr>
        <p:txBody>
          <a:bodyPr/>
          <a:lstStyle/>
          <a:p>
            <a:pPr marL="0" indent="0" algn="just">
              <a:buNone/>
            </a:pPr>
            <a:r>
              <a:rPr lang="ru-RU" sz="2000" dirty="0">
                <a:latin typeface="Times New Roman" panose="02020603050405020304" pitchFamily="18" charset="0"/>
                <a:cs typeface="Times New Roman" panose="02020603050405020304" pitchFamily="18" charset="0"/>
              </a:rPr>
              <a:t>Возьмите несколько новых слов и составьте с ними связный рассказ на иностранном языке. На самом деле, если уж и составлять рассказ, лучше брать тематически связанные лексические единицы и составлять с ними то, что в школе называется «тема». В таком тексте все выглядит разумно и логично</a:t>
            </a:r>
            <a:r>
              <a:rPr lang="ru-RU" sz="1350" dirty="0">
                <a:latin typeface="Montserrat" panose="00000500000000000000" pitchFamily="2" charset="-52"/>
              </a:rPr>
              <a:t>.</a:t>
            </a:r>
          </a:p>
        </p:txBody>
      </p:sp>
    </p:spTree>
    <p:extLst>
      <p:ext uri="{BB962C8B-B14F-4D97-AF65-F5344CB8AC3E}">
        <p14:creationId xmlns:p14="http://schemas.microsoft.com/office/powerpoint/2010/main" val="1880060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u="sng" dirty="0">
                <a:solidFill>
                  <a:schemeClr val="bg1"/>
                </a:solidFill>
                <a:latin typeface="Montserrat Medium" panose="00000600000000000000" pitchFamily="2" charset="-52"/>
              </a:rPr>
              <a:t>Мнемотехника</a:t>
            </a:r>
          </a:p>
        </p:txBody>
      </p:sp>
      <p:sp>
        <p:nvSpPr>
          <p:cNvPr id="3" name="Объект 2"/>
          <p:cNvSpPr>
            <a:spLocks noGrp="1"/>
          </p:cNvSpPr>
          <p:nvPr>
            <p:ph idx="1"/>
          </p:nvPr>
        </p:nvSpPr>
        <p:spPr>
          <a:xfrm>
            <a:off x="359532" y="1676400"/>
            <a:ext cx="4060794" cy="2295247"/>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Приемы и способы, которые </a:t>
            </a:r>
            <a:r>
              <a:rPr lang="ru-RU" sz="1800" dirty="0" smtClean="0">
                <a:latin typeface="Times New Roman" panose="02020603050405020304" pitchFamily="18" charset="0"/>
                <a:cs typeface="Times New Roman" panose="02020603050405020304" pitchFamily="18" charset="0"/>
              </a:rPr>
              <a:t>о    </a:t>
            </a:r>
            <a:r>
              <a:rPr lang="ru-RU" sz="1800" dirty="0" err="1" smtClean="0">
                <a:latin typeface="Times New Roman" panose="02020603050405020304" pitchFamily="18" charset="0"/>
                <a:cs typeface="Times New Roman" panose="02020603050405020304" pitchFamily="18" charset="0"/>
              </a:rPr>
              <a:t>блегчают</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методы запоминания слов </a:t>
            </a:r>
            <a:r>
              <a:rPr lang="ru-RU" sz="1800" dirty="0" err="1" smtClean="0">
                <a:latin typeface="Times New Roman" panose="02020603050405020304" pitchFamily="18" charset="0"/>
                <a:cs typeface="Times New Roman" panose="02020603050405020304" pitchFamily="18" charset="0"/>
              </a:rPr>
              <a:t>пос</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редством</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ассоциаций и связей друг с другом. Главная задача – создание образов, соединяемых в воображении различными способами. Образы должны быть цветными, крупными и детальными.</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47" t="21739" r="38451" b="29275"/>
          <a:stretch/>
        </p:blipFill>
        <p:spPr bwMode="auto">
          <a:xfrm>
            <a:off x="4691270" y="3657600"/>
            <a:ext cx="4194313" cy="2673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70" t="16770" r="26615" b="32764"/>
          <a:stretch/>
        </p:blipFill>
        <p:spPr bwMode="auto">
          <a:xfrm>
            <a:off x="152400" y="4038600"/>
            <a:ext cx="4038600" cy="269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625" t="17102" r="26440" b="32899"/>
          <a:stretch/>
        </p:blipFill>
        <p:spPr bwMode="auto">
          <a:xfrm>
            <a:off x="5900531" y="1600200"/>
            <a:ext cx="2951922" cy="166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479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chemeClr val="bg1"/>
                </a:solidFill>
                <a:latin typeface="Montserrat Medium" panose="00000600000000000000" pitchFamily="2" charset="-52"/>
              </a:rPr>
              <a:t>Синонимический ряд</a:t>
            </a:r>
          </a:p>
        </p:txBody>
      </p:sp>
      <p:sp>
        <p:nvSpPr>
          <p:cNvPr id="3" name="Объект 2"/>
          <p:cNvSpPr>
            <a:spLocks noGrp="1"/>
          </p:cNvSpPr>
          <p:nvPr>
            <p:ph idx="1"/>
          </p:nvPr>
        </p:nvSpPr>
        <p:spPr>
          <a:xfrm>
            <a:off x="251520" y="1524000"/>
            <a:ext cx="4114800" cy="4876800"/>
          </a:xfrm>
        </p:spPr>
        <p:txBody>
          <a:bodyPr>
            <a:normAutofit fontScale="92500" lnSpcReduction="20000"/>
          </a:bodyPr>
          <a:lstStyle/>
          <a:p>
            <a:pPr marL="0" indent="0" algn="just">
              <a:buNone/>
            </a:pPr>
            <a:r>
              <a:rPr lang="ru-RU" sz="1900" dirty="0">
                <a:latin typeface="Times New Roman" panose="02020603050405020304" pitchFamily="18" charset="0"/>
                <a:cs typeface="Times New Roman" panose="02020603050405020304" pitchFamily="18" charset="0"/>
              </a:rPr>
              <a:t>суть его заключается в ведении тетради синонимов, в которую надо постоянно добавлять новые слова по мере их изучения. Старайтесь как можно чаще подбирать синонимы к услышанным или увиденным где-то словами время от времени повторяйте синонимы по тетради. Владение широким синонимическим рядом позволяет более точно выразить свои мысли на иностранном языке, к тому же в результате у вас увеличится и скорость речи.</a:t>
            </a:r>
          </a:p>
          <a:p>
            <a:pPr marL="0" indent="0" algn="just">
              <a:buNone/>
            </a:pPr>
            <a:r>
              <a:rPr lang="ru-RU" sz="1900" dirty="0">
                <a:latin typeface="Times New Roman" panose="02020603050405020304" pitchFamily="18" charset="0"/>
                <a:cs typeface="Times New Roman" panose="02020603050405020304" pitchFamily="18" charset="0"/>
              </a:rPr>
              <a:t>Например</a:t>
            </a:r>
            <a:r>
              <a:rPr lang="en-US" sz="1900" dirty="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a:p>
            <a:pPr marL="0" indent="0" algn="just">
              <a:buNone/>
            </a:pPr>
            <a:r>
              <a:rPr lang="en-US" sz="1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power — force — energy;</a:t>
            </a:r>
            <a:endParaRPr lang="ru-RU"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small — little — tiny;</a:t>
            </a:r>
            <a:endParaRPr lang="ru-RU"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beautiful — handsome — pretty. </a:t>
            </a:r>
            <a:endParaRPr lang="ru-RU" sz="2400" dirty="0">
              <a:latin typeface="Times New Roman" panose="02020603050405020304" pitchFamily="18" charset="0"/>
              <a:cs typeface="Times New Roman" panose="02020603050405020304" pitchFamily="18" charset="0"/>
            </a:endParaRPr>
          </a:p>
          <a:p>
            <a:pPr marL="0" indent="0" algn="just">
              <a:buNone/>
            </a:pPr>
            <a:endParaRPr lang="ru-RU" sz="1350" dirty="0">
              <a:latin typeface="Montserrat" panose="00000500000000000000" pitchFamily="2" charset="-52"/>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353" t="16232" r="33098" b="27536"/>
          <a:stretch/>
        </p:blipFill>
        <p:spPr bwMode="auto">
          <a:xfrm>
            <a:off x="4343400" y="1828800"/>
            <a:ext cx="4456042" cy="38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96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2800" y="2209800"/>
            <a:ext cx="5334000" cy="4419600"/>
          </a:xfrm>
        </p:spPr>
        <p:txBody>
          <a:bodyPr>
            <a:normAutofit fontScale="85000" lnSpcReduction="20000"/>
          </a:bodyPr>
          <a:lstStyle/>
          <a:p>
            <a:pPr marL="0" indent="0" algn="just">
              <a:buNone/>
            </a:pPr>
            <a:r>
              <a:rPr lang="ru-RU" sz="1800" b="1" dirty="0">
                <a:latin typeface="Montserrat" panose="00000500000000000000" pitchFamily="2" charset="-52"/>
              </a:rPr>
              <a:t>Я изучаю английский язык не первый год. Для меня это шанс погрузиться в другую культуру, открыть для себя много нового, получить массу ярких впечатлений.</a:t>
            </a:r>
          </a:p>
          <a:p>
            <a:pPr marL="0" indent="0" algn="just">
              <a:buNone/>
            </a:pPr>
            <a:endParaRPr lang="ru-RU" sz="1800" b="1" dirty="0">
              <a:latin typeface="Montserrat" panose="00000500000000000000" pitchFamily="2" charset="-52"/>
            </a:endParaRPr>
          </a:p>
          <a:p>
            <a:pPr marL="0" indent="0" algn="just">
              <a:buNone/>
            </a:pPr>
            <a:r>
              <a:rPr lang="ru-RU" sz="1800" b="1" dirty="0">
                <a:latin typeface="Montserrat" panose="00000500000000000000" pitchFamily="2" charset="-52"/>
              </a:rPr>
              <a:t>Не каждому человеку легко дается изучение английского языка, трудность заключается в том, что необходимо учить много новых слов. Ежедневный объём, на мой взгляд, очень большой. Но учёными доказано, что, изучая иностранный язык, даже за один раз можно запомнить до 70 слов, тогда как обычно мы не можем запомнить и 20. Объясняется это тем, что мы не используем специальных приемов запоминания. Мне, например, иногда трудно запомнить некоторые фразы и слова, хотя я знаю, что без знания лексики, нельзя заговорить на английском языке. Трудностей в усвоении лексики очень много, поэтому необходимо придумывать разные способы запоминания.</a:t>
            </a:r>
          </a:p>
          <a:p>
            <a:pPr marL="0" indent="0" algn="just">
              <a:buNone/>
            </a:pPr>
            <a:r>
              <a:rPr lang="ru-RU" sz="1350" dirty="0">
                <a:latin typeface="Montserrat" panose="00000500000000000000" pitchFamily="2" charset="-52"/>
              </a:rPr>
              <a:t/>
            </a:r>
            <a:br>
              <a:rPr lang="ru-RU" sz="1350" dirty="0">
                <a:latin typeface="Montserrat" panose="00000500000000000000" pitchFamily="2" charset="-52"/>
              </a:rPr>
            </a:br>
            <a:endParaRPr lang="ru-RU" sz="1350" dirty="0">
              <a:latin typeface="Montserrat" panose="00000500000000000000" pitchFamily="2" charset="-52"/>
            </a:endParaRPr>
          </a:p>
        </p:txBody>
      </p:sp>
      <p:sp>
        <p:nvSpPr>
          <p:cNvPr id="4" name="TextBox 3">
            <a:extLst>
              <a:ext uri="{FF2B5EF4-FFF2-40B4-BE49-F238E27FC236}">
                <a16:creationId xmlns:a16="http://schemas.microsoft.com/office/drawing/2014/main" xmlns="" id="{74887AD7-41A2-2CEB-B6BF-F5A6810E8CD1}"/>
              </a:ext>
            </a:extLst>
          </p:cNvPr>
          <p:cNvSpPr txBox="1"/>
          <p:nvPr/>
        </p:nvSpPr>
        <p:spPr>
          <a:xfrm>
            <a:off x="1655676" y="1322766"/>
            <a:ext cx="6650124" cy="553998"/>
          </a:xfrm>
          <a:prstGeom prst="rect">
            <a:avLst/>
          </a:prstGeom>
          <a:noFill/>
        </p:spPr>
        <p:txBody>
          <a:bodyPr wrap="square" rtlCol="0">
            <a:spAutoFit/>
          </a:bodyPr>
          <a:lstStyle/>
          <a:p>
            <a:pPr algn="ctr">
              <a:spcBef>
                <a:spcPct val="0"/>
              </a:spcBef>
            </a:pPr>
            <a:r>
              <a:rPr lang="ru-RU" sz="3000" b="1" dirty="0">
                <a:solidFill>
                  <a:schemeClr val="bg1"/>
                </a:solidFill>
                <a:latin typeface="Montserrat Medium" panose="00000600000000000000" pitchFamily="2" charset="-52"/>
                <a:ea typeface="+mj-ea"/>
                <a:cs typeface="+mj-cs"/>
              </a:rPr>
              <a:t>Актуальность</a:t>
            </a:r>
          </a:p>
        </p:txBody>
      </p:sp>
      <p:cxnSp>
        <p:nvCxnSpPr>
          <p:cNvPr id="6" name="Прямая соединительная линия 5">
            <a:extLst>
              <a:ext uri="{FF2B5EF4-FFF2-40B4-BE49-F238E27FC236}">
                <a16:creationId xmlns:a16="http://schemas.microsoft.com/office/drawing/2014/main" xmlns="" id="{31494C0F-0C56-FF99-3B3D-20B4F035A7EB}"/>
              </a:ext>
            </a:extLst>
          </p:cNvPr>
          <p:cNvCxnSpPr/>
          <p:nvPr/>
        </p:nvCxnSpPr>
        <p:spPr>
          <a:xfrm>
            <a:off x="2924817" y="1808820"/>
            <a:ext cx="3294366" cy="0"/>
          </a:xfrm>
          <a:prstGeom prst="line">
            <a:avLst/>
          </a:prstGeom>
          <a:ln>
            <a:solidFill>
              <a:srgbClr val="3A3C8C"/>
            </a:solidFill>
          </a:ln>
        </p:spPr>
        <p:style>
          <a:lnRef idx="2">
            <a:schemeClr val="accent1"/>
          </a:lnRef>
          <a:fillRef idx="0">
            <a:schemeClr val="accent1"/>
          </a:fillRef>
          <a:effectRef idx="1">
            <a:schemeClr val="accent1"/>
          </a:effectRef>
          <a:fontRef idx="minor">
            <a:schemeClr val="tx1"/>
          </a:fontRef>
        </p:style>
      </p:cxnSp>
      <p:pic>
        <p:nvPicPr>
          <p:cNvPr id="2" name="Picture 4" descr="Nerdy Smiley из Lorelyn Medina. Роялти-фри вектор #41930165 на Fotolia.ru">
            <a:extLst>
              <a:ext uri="{FF2B5EF4-FFF2-40B4-BE49-F238E27FC236}">
                <a16:creationId xmlns:a16="http://schemas.microsoft.com/office/drawing/2014/main" xmlns="" id="{2F2A4FD4-897D-11E5-B976-99562B01A55A}"/>
              </a:ext>
            </a:extLst>
          </p:cNvPr>
          <p:cNvPicPr>
            <a:picLocks noChangeAspect="1" noChangeArrowheads="1"/>
          </p:cNvPicPr>
          <p:nvPr/>
        </p:nvPicPr>
        <p:blipFill>
          <a:blip r:embed="rId2"/>
          <a:srcRect/>
          <a:stretch>
            <a:fillRect/>
          </a:stretch>
        </p:blipFill>
        <p:spPr bwMode="auto">
          <a:xfrm>
            <a:off x="171456" y="2057400"/>
            <a:ext cx="3181344" cy="3276600"/>
          </a:xfrm>
          <a:prstGeom prst="rect">
            <a:avLst/>
          </a:prstGeom>
          <a:noFill/>
        </p:spPr>
      </p:pic>
    </p:spTree>
    <p:extLst>
      <p:ext uri="{BB962C8B-B14F-4D97-AF65-F5344CB8AC3E}">
        <p14:creationId xmlns:p14="http://schemas.microsoft.com/office/powerpoint/2010/main" val="2167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chemeClr val="bg1"/>
                </a:solidFill>
                <a:latin typeface="Montserrat" panose="00000500000000000000" pitchFamily="2" charset="-52"/>
              </a:rPr>
              <a:t>Сделайте «гармошку».</a:t>
            </a:r>
            <a:r>
              <a:rPr lang="ru-RU" b="1" dirty="0">
                <a:solidFill>
                  <a:schemeClr val="bg1"/>
                </a:solidFill>
              </a:rPr>
              <a:t/>
            </a:r>
            <a:br>
              <a:rPr lang="ru-RU" b="1" dirty="0">
                <a:solidFill>
                  <a:schemeClr val="bg1"/>
                </a:solidFill>
              </a:rPr>
            </a:br>
            <a:endParaRPr lang="ru-RU" dirty="0">
              <a:solidFill>
                <a:schemeClr val="bg1"/>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558" t="9374" r="24787" b="32905"/>
          <a:stretch/>
        </p:blipFill>
        <p:spPr bwMode="auto">
          <a:xfrm>
            <a:off x="1295400" y="1676400"/>
            <a:ext cx="6477000" cy="400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05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СМОТРИТЕ </a:t>
            </a:r>
            <a:r>
              <a:rPr lang="ru-RU" b="1" dirty="0" smtClean="0"/>
              <a:t>МУЛЬТФИЛЬМЫ</a:t>
            </a:r>
            <a:endParaRPr lang="ru-RU" b="1"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946" t="12174" r="31413" b="25362"/>
          <a:stretch/>
        </p:blipFill>
        <p:spPr bwMode="auto">
          <a:xfrm>
            <a:off x="1143000" y="2209800"/>
            <a:ext cx="6539948" cy="428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idx="1"/>
          </p:nvPr>
        </p:nvSpPr>
        <p:spPr/>
        <p:txBody>
          <a:bodyPr/>
          <a:lstStyle/>
          <a:p>
            <a:endParaRPr lang="ru-RU" dirty="0"/>
          </a:p>
        </p:txBody>
      </p:sp>
    </p:spTree>
    <p:extLst>
      <p:ext uri="{BB962C8B-B14F-4D97-AF65-F5344CB8AC3E}">
        <p14:creationId xmlns:p14="http://schemas.microsoft.com/office/powerpoint/2010/main" val="3502495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0" y="2362200"/>
            <a:ext cx="4343400" cy="1546008"/>
          </a:xfrm>
        </p:spPr>
        <p:txBody>
          <a:bodyPr>
            <a:normAutofit/>
          </a:bodyPr>
          <a:lstStyle/>
          <a:p>
            <a:pPr lvl="0" algn="ctr"/>
            <a:r>
              <a:rPr lang="ru-RU" sz="2800" b="1" dirty="0">
                <a:solidFill>
                  <a:schemeClr val="bg1"/>
                </a:solidFill>
                <a:latin typeface="Montserrat Medium" panose="00000600000000000000" pitchFamily="2" charset="-52"/>
              </a:rPr>
              <a:t>ПРАКТИЧЕСКАЯ ЧАСТЬ</a:t>
            </a:r>
            <a:r>
              <a:rPr lang="ru-RU" sz="2400" dirty="0">
                <a:latin typeface="Montserrat Medium" panose="00000600000000000000" pitchFamily="2" charset="-52"/>
              </a:rPr>
              <a:t/>
            </a:r>
            <a:br>
              <a:rPr lang="ru-RU" sz="2400" dirty="0">
                <a:latin typeface="Montserrat Medium" panose="00000600000000000000" pitchFamily="2" charset="-52"/>
              </a:rPr>
            </a:br>
            <a:endParaRPr lang="ru-RU" sz="2400" dirty="0">
              <a:latin typeface="Montserrat Medium" panose="00000600000000000000" pitchFamily="2" charset="-52"/>
            </a:endParaRPr>
          </a:p>
        </p:txBody>
      </p:sp>
      <p:pic>
        <p:nvPicPr>
          <p:cNvPr id="3" name="Picture 2" descr="Внимание память и мышление реферат">
            <a:extLst>
              <a:ext uri="{FF2B5EF4-FFF2-40B4-BE49-F238E27FC236}">
                <a16:creationId xmlns:a16="http://schemas.microsoft.com/office/drawing/2014/main" xmlns="" id="{1FB16626-C03D-F88F-C8DF-864B645635EF}"/>
              </a:ext>
            </a:extLst>
          </p:cNvPr>
          <p:cNvPicPr>
            <a:picLocks noChangeAspect="1" noChangeArrowheads="1"/>
          </p:cNvPicPr>
          <p:nvPr/>
        </p:nvPicPr>
        <p:blipFill>
          <a:blip r:embed="rId2"/>
          <a:srcRect/>
          <a:stretch>
            <a:fillRect/>
          </a:stretch>
        </p:blipFill>
        <p:spPr bwMode="auto">
          <a:xfrm>
            <a:off x="456460" y="1836506"/>
            <a:ext cx="3428991" cy="4143404"/>
          </a:xfrm>
          <a:prstGeom prst="rect">
            <a:avLst/>
          </a:prstGeom>
          <a:noFill/>
        </p:spPr>
      </p:pic>
    </p:spTree>
    <p:extLst>
      <p:ext uri="{BB962C8B-B14F-4D97-AF65-F5344CB8AC3E}">
        <p14:creationId xmlns:p14="http://schemas.microsoft.com/office/powerpoint/2010/main" val="230506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843" t="22626" r="20864" b="11348"/>
          <a:stretch/>
        </p:blipFill>
        <p:spPr bwMode="auto">
          <a:xfrm>
            <a:off x="6626" y="76200"/>
            <a:ext cx="517497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820" t="24058" r="37527" b="13768"/>
          <a:stretch/>
        </p:blipFill>
        <p:spPr bwMode="auto">
          <a:xfrm>
            <a:off x="4267200" y="3200400"/>
            <a:ext cx="4782529" cy="348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422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9384" y="5599585"/>
            <a:ext cx="3657600" cy="91440"/>
          </a:xfrm>
        </p:spPr>
        <p:txBody>
          <a:bodyPr>
            <a:noAutofit/>
          </a:bodyPr>
          <a:lstStyle/>
          <a:p>
            <a:r>
              <a:rPr lang="ru-RU" sz="2400" dirty="0">
                <a:latin typeface="Montserrat Medium" panose="00000600000000000000" pitchFamily="2" charset="-52"/>
              </a:rPr>
              <a:t>Выводы</a:t>
            </a:r>
            <a:br>
              <a:rPr lang="ru-RU" sz="2400" dirty="0">
                <a:latin typeface="Montserrat Medium" panose="00000600000000000000" pitchFamily="2" charset="-52"/>
              </a:rPr>
            </a:br>
            <a:endParaRPr lang="ru-RU" sz="2400" dirty="0">
              <a:latin typeface="Montserrat Medium" panose="00000600000000000000" pitchFamily="2" charset="-52"/>
            </a:endParaRPr>
          </a:p>
        </p:txBody>
      </p:sp>
      <p:sp>
        <p:nvSpPr>
          <p:cNvPr id="3" name="Объект 2"/>
          <p:cNvSpPr>
            <a:spLocks noGrp="1"/>
          </p:cNvSpPr>
          <p:nvPr>
            <p:ph idx="1"/>
          </p:nvPr>
        </p:nvSpPr>
        <p:spPr>
          <a:xfrm>
            <a:off x="4558748" y="762000"/>
            <a:ext cx="4051852" cy="1905000"/>
          </a:xfrm>
        </p:spPr>
        <p:txBody>
          <a:bodyPr>
            <a:normAutofit fontScale="92500" lnSpcReduction="20000"/>
          </a:bodyPr>
          <a:lstStyle/>
          <a:p>
            <a:pPr marL="0" indent="0" algn="just">
              <a:buNone/>
            </a:pPr>
            <a:r>
              <a:rPr lang="ru-RU" sz="1600" dirty="0">
                <a:latin typeface="Montserrat" panose="00000500000000000000" pitchFamily="2" charset="-52"/>
              </a:rPr>
              <a:t>.</a:t>
            </a:r>
          </a:p>
          <a:p>
            <a:pPr marL="0" indent="0" algn="just">
              <a:buNone/>
            </a:pPr>
            <a:r>
              <a:rPr lang="ru-RU" sz="1900" dirty="0">
                <a:latin typeface="Times New Roman" panose="02020603050405020304" pitchFamily="18" charset="0"/>
                <a:cs typeface="Times New Roman" panose="02020603050405020304" pitchFamily="18" charset="0"/>
              </a:rPr>
              <a:t>Создано сообщество учеников нашей школы в ВК для более подробного ознакомления со всеми озвученными способами запоминания слов.</a:t>
            </a:r>
          </a:p>
          <a:p>
            <a:pPr marL="0" indent="0" algn="just">
              <a:buNone/>
            </a:pPr>
            <a:r>
              <a:rPr lang="ru-RU" sz="1900" dirty="0">
                <a:latin typeface="Times New Roman" panose="02020603050405020304" pitchFamily="18" charset="0"/>
                <a:cs typeface="Times New Roman" panose="02020603050405020304" pitchFamily="18" charset="0"/>
              </a:rPr>
              <a:t>.</a:t>
            </a:r>
          </a:p>
          <a:p>
            <a:pPr marL="0" indent="0" algn="just">
              <a:buNone/>
            </a:pPr>
            <a:r>
              <a:rPr lang="ru-RU" sz="1350" dirty="0">
                <a:latin typeface="Montserrat" panose="00000500000000000000" pitchFamily="2" charset="-52"/>
              </a:rPr>
              <a:t> </a:t>
            </a:r>
          </a:p>
          <a:p>
            <a:pPr marL="0" indent="0" algn="just">
              <a:buNone/>
            </a:pPr>
            <a:r>
              <a:rPr lang="ru-RU" sz="1350" dirty="0">
                <a:latin typeface="Montserrat" panose="00000500000000000000" pitchFamily="2" charset="-52"/>
              </a:rPr>
              <a:t> </a:t>
            </a:r>
          </a:p>
        </p:txBody>
      </p:sp>
      <p:pic>
        <p:nvPicPr>
          <p:cNvPr id="5" name="Рисунок 4">
            <a:extLst>
              <a:ext uri="{FF2B5EF4-FFF2-40B4-BE49-F238E27FC236}">
                <a16:creationId xmlns:a16="http://schemas.microsoft.com/office/drawing/2014/main" xmlns="" id="{12EE0DDC-7D9C-E7D7-EAD6-BEE7EE4AE8CD}"/>
              </a:ext>
            </a:extLst>
          </p:cNvPr>
          <p:cNvPicPr>
            <a:picLocks noChangeAspect="1"/>
          </p:cNvPicPr>
          <p:nvPr/>
        </p:nvPicPr>
        <p:blipFill rotWithShape="1">
          <a:blip r:embed="rId3"/>
          <a:srcRect l="19167" t="5004" r="17500" b="5004"/>
          <a:stretch/>
        </p:blipFill>
        <p:spPr>
          <a:xfrm>
            <a:off x="381000" y="2186224"/>
            <a:ext cx="5791200" cy="4628707"/>
          </a:xfrm>
          <a:prstGeom prst="rect">
            <a:avLst/>
          </a:prstGeom>
        </p:spPr>
      </p:pic>
      <p:pic>
        <p:nvPicPr>
          <p:cNvPr id="1026" name="Picture 2">
            <a:extLst>
              <a:ext uri="{FF2B5EF4-FFF2-40B4-BE49-F238E27FC236}">
                <a16:creationId xmlns:a16="http://schemas.microsoft.com/office/drawing/2014/main" xmlns="" id="{FC59D63E-F177-55C2-EBDB-AB05B7E6F0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19401"/>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D8579629-A21D-369B-257B-299F11438276}"/>
              </a:ext>
            </a:extLst>
          </p:cNvPr>
          <p:cNvSpPr txBox="1"/>
          <p:nvPr/>
        </p:nvSpPr>
        <p:spPr>
          <a:xfrm>
            <a:off x="2286000" y="3246553"/>
            <a:ext cx="4572000" cy="369332"/>
          </a:xfrm>
          <a:prstGeom prst="rect">
            <a:avLst/>
          </a:prstGeom>
          <a:noFill/>
        </p:spPr>
        <p:txBody>
          <a:bodyPr wrap="square">
            <a:spAutoFit/>
          </a:bodyPr>
          <a:lstStyle/>
          <a:p>
            <a:r>
              <a:rPr lang="en-US" b="1" dirty="0">
                <a:solidFill>
                  <a:srgbClr val="2597FF"/>
                </a:solidFill>
                <a:hlinkClick r:id="rId5"/>
              </a:rPr>
              <a:t>https://</a:t>
            </a:r>
            <a:r>
              <a:rPr lang="en-US" b="1" dirty="0" smtClean="0">
                <a:solidFill>
                  <a:srgbClr val="2597FF"/>
                </a:solidFill>
                <a:hlinkClick r:id="rId5"/>
              </a:rPr>
              <a:t>vk.com/club219546517</a:t>
            </a:r>
            <a:r>
              <a:rPr lang="ru-RU" b="1" dirty="0" smtClean="0">
                <a:solidFill>
                  <a:srgbClr val="2597FF"/>
                </a:solidFill>
              </a:rPr>
              <a:t> </a:t>
            </a:r>
            <a:endParaRPr lang="ru-RU" b="1" dirty="0">
              <a:solidFill>
                <a:srgbClr val="2597FF"/>
              </a:solidFill>
            </a:endParaRPr>
          </a:p>
        </p:txBody>
      </p:sp>
      <p:sp>
        <p:nvSpPr>
          <p:cNvPr id="4" name="Прямоугольник 3"/>
          <p:cNvSpPr/>
          <p:nvPr/>
        </p:nvSpPr>
        <p:spPr>
          <a:xfrm>
            <a:off x="0" y="1066800"/>
            <a:ext cx="5629341" cy="523220"/>
          </a:xfrm>
          <a:prstGeom prst="rect">
            <a:avLst/>
          </a:prstGeom>
        </p:spPr>
        <p:txBody>
          <a:bodyPr wrap="square">
            <a:spAutoFit/>
          </a:bodyPr>
          <a:lstStyle/>
          <a:p>
            <a:r>
              <a:rPr lang="ru-RU" sz="2800" b="1" u="sng" dirty="0">
                <a:solidFill>
                  <a:schemeClr val="bg1"/>
                </a:solidFill>
                <a:latin typeface="Montserrat Medium" panose="00000600000000000000" pitchFamily="2" charset="-52"/>
              </a:rPr>
              <a:t>Другие способы</a:t>
            </a:r>
            <a:endParaRPr lang="ru-RU" sz="2800" u="sng" dirty="0">
              <a:solidFill>
                <a:schemeClr val="bg1"/>
              </a:solidFill>
            </a:endParaRPr>
          </a:p>
        </p:txBody>
      </p:sp>
    </p:spTree>
    <p:extLst>
      <p:ext uri="{BB962C8B-B14F-4D97-AF65-F5344CB8AC3E}">
        <p14:creationId xmlns:p14="http://schemas.microsoft.com/office/powerpoint/2010/main" val="427112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52400" y="1447800"/>
            <a:ext cx="8848756" cy="5053034"/>
          </a:xfrm>
        </p:spPr>
        <p:txBody>
          <a:bodyPr>
            <a:noAutofit/>
          </a:bodyPr>
          <a:lstStyle/>
          <a:p>
            <a:pPr algn="ctr">
              <a:buBlip>
                <a:blip r:embed="rId2"/>
              </a:buBlip>
            </a:pPr>
            <a:r>
              <a:rPr lang="ru-RU" sz="2200" dirty="0">
                <a:latin typeface="Times New Roman" pitchFamily="18" charset="0"/>
                <a:cs typeface="Times New Roman" pitchFamily="18" charset="0"/>
              </a:rPr>
              <a:t>В ходе проведенной мною анкеты было выявлено, что большинство моих одноклассников испытывают трудности при изучении иностранного языка, потому что им трудно заучивать слова. </a:t>
            </a:r>
          </a:p>
          <a:p>
            <a:pPr algn="ctr">
              <a:buBlip>
                <a:blip r:embed="rId2"/>
              </a:buBlip>
            </a:pPr>
            <a:r>
              <a:rPr lang="ru-RU" sz="2200" dirty="0">
                <a:latin typeface="Times New Roman" pitchFamily="18" charset="0"/>
                <a:cs typeface="Times New Roman" pitchFamily="18" charset="0"/>
              </a:rPr>
              <a:t>В ходе анализа и изучения различной литературы я пришла к выводу, что существует большое количество интересных и эффективных методов, при помощи которых мои друзья смогут быстро пополнить свой словарный запас. </a:t>
            </a:r>
          </a:p>
          <a:p>
            <a:pPr algn="ctr">
              <a:buBlip>
                <a:blip r:embed="rId2"/>
              </a:buBlip>
            </a:pPr>
            <a:r>
              <a:rPr lang="ru-RU" sz="2200" dirty="0">
                <a:latin typeface="Times New Roman" pitchFamily="18" charset="0"/>
                <a:cs typeface="Times New Roman" pitchFamily="18" charset="0"/>
              </a:rPr>
              <a:t>В результате проделанной работы я поняла, что методов заучивания много, но каждый ученик должен сам выбрать именно тот, который подойдёт именно ему. В любом случае, помните, что какой бы метод вы не выбрали, успех будет зависеть только от вашего желания, упорства и настойчивости. Только ежедневная и упорная работа приведёт к желанному результату. И знайте, что самый лучший способ правильно учить английские слова- </a:t>
            </a:r>
            <a:r>
              <a:rPr lang="ru-RU" sz="2200" b="1" dirty="0">
                <a:latin typeface="Times New Roman" pitchFamily="18" charset="0"/>
                <a:cs typeface="Times New Roman" pitchFamily="18" charset="0"/>
              </a:rPr>
              <a:t>это учить их с удовольствием!</a:t>
            </a:r>
          </a:p>
        </p:txBody>
      </p:sp>
      <p:sp>
        <p:nvSpPr>
          <p:cNvPr id="3" name="Заголовок 2"/>
          <p:cNvSpPr>
            <a:spLocks noGrp="1"/>
          </p:cNvSpPr>
          <p:nvPr>
            <p:ph type="title"/>
          </p:nvPr>
        </p:nvSpPr>
        <p:spPr>
          <a:xfrm>
            <a:off x="457200" y="609600"/>
            <a:ext cx="8229600" cy="838200"/>
          </a:xfrm>
        </p:spPr>
        <p:txBody>
          <a:bodyPr>
            <a:normAutofit/>
          </a:bodyPr>
          <a:lstStyle/>
          <a:p>
            <a:pPr algn="ctr"/>
            <a:r>
              <a:rPr lang="ru-RU" sz="2400" dirty="0">
                <a:latin typeface="Times New Roman" pitchFamily="18" charset="0"/>
                <a:cs typeface="Times New Roman" pitchFamily="18" charset="0"/>
              </a:rPr>
              <a:t>             </a:t>
            </a:r>
            <a:r>
              <a:rPr lang="ru-RU" sz="3200" u="sng" dirty="0">
                <a:solidFill>
                  <a:schemeClr val="bg1"/>
                </a:solidFill>
                <a:latin typeface="Times New Roman" pitchFamily="18" charset="0"/>
                <a:cs typeface="Times New Roman" pitchFamily="18" charset="0"/>
              </a:rPr>
              <a:t>Заключение: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CC6544-E98D-05A1-3621-F3FFC4F0EEC6}"/>
              </a:ext>
            </a:extLst>
          </p:cNvPr>
          <p:cNvSpPr>
            <a:spLocks noGrp="1"/>
          </p:cNvSpPr>
          <p:nvPr>
            <p:ph type="title"/>
          </p:nvPr>
        </p:nvSpPr>
        <p:spPr>
          <a:xfrm>
            <a:off x="448965" y="1295400"/>
            <a:ext cx="8229600" cy="301140"/>
          </a:xfrm>
        </p:spPr>
        <p:txBody>
          <a:bodyPr>
            <a:normAutofit fontScale="90000"/>
          </a:bodyPr>
          <a:lstStyle/>
          <a:p>
            <a:r>
              <a:rPr lang="ru-RU" b="1" dirty="0" smtClean="0"/>
              <a:t>    Библиографический </a:t>
            </a:r>
            <a:r>
              <a:rPr lang="ru-RU" b="1" dirty="0"/>
              <a:t>список</a:t>
            </a:r>
            <a:r>
              <a:rPr lang="ru-RU" dirty="0"/>
              <a:t/>
            </a:r>
            <a:br>
              <a:rPr lang="ru-RU" dirty="0"/>
            </a:br>
            <a:r>
              <a:rPr lang="ru-RU" dirty="0"/>
              <a:t> </a:t>
            </a:r>
            <a:br>
              <a:rPr lang="ru-RU" dirty="0"/>
            </a:br>
            <a:endParaRPr lang="ru-RU" dirty="0"/>
          </a:p>
        </p:txBody>
      </p:sp>
      <p:sp>
        <p:nvSpPr>
          <p:cNvPr id="3" name="Объект 2">
            <a:extLst>
              <a:ext uri="{FF2B5EF4-FFF2-40B4-BE49-F238E27FC236}">
                <a16:creationId xmlns:a16="http://schemas.microsoft.com/office/drawing/2014/main" xmlns="" id="{8D1B8B12-3519-AC6C-8B0D-3BFAD2C35B67}"/>
              </a:ext>
            </a:extLst>
          </p:cNvPr>
          <p:cNvSpPr>
            <a:spLocks noGrp="1"/>
          </p:cNvSpPr>
          <p:nvPr>
            <p:ph idx="1"/>
          </p:nvPr>
        </p:nvSpPr>
        <p:spPr/>
        <p:txBody>
          <a:bodyPr>
            <a:normAutofit fontScale="85000" lnSpcReduction="20000"/>
          </a:bodyPr>
          <a:lstStyle/>
          <a:p>
            <a:r>
              <a:rPr lang="ru-RU" dirty="0" err="1">
                <a:latin typeface="Times New Roman" panose="02020603050405020304" pitchFamily="18" charset="0"/>
                <a:cs typeface="Times New Roman" panose="02020603050405020304" pitchFamily="18" charset="0"/>
              </a:rPr>
              <a:t>Авшарян</a:t>
            </a:r>
            <a:r>
              <a:rPr lang="ru-RU" dirty="0">
                <a:latin typeface="Times New Roman" panose="02020603050405020304" pitchFamily="18" charset="0"/>
                <a:cs typeface="Times New Roman" panose="02020603050405020304" pitchFamily="18" charset="0"/>
              </a:rPr>
              <a:t> Г. </a:t>
            </a:r>
            <a:r>
              <a:rPr lang="ru-RU" dirty="0" err="1">
                <a:latin typeface="Times New Roman" panose="02020603050405020304" pitchFamily="18" charset="0"/>
                <a:cs typeface="Times New Roman" panose="02020603050405020304" pitchFamily="18" charset="0"/>
              </a:rPr>
              <a:t>Суперпамять</a:t>
            </a:r>
            <a:r>
              <a:rPr lang="ru-RU" dirty="0">
                <a:latin typeface="Times New Roman" panose="02020603050405020304" pitchFamily="18" charset="0"/>
                <a:cs typeface="Times New Roman" panose="02020603050405020304" pitchFamily="18" charset="0"/>
              </a:rPr>
              <a:t>. Проверенный тренинг для школьника.- Изд-во АСТ </a:t>
            </a:r>
            <a:r>
              <a:rPr lang="ru-RU" dirty="0" err="1">
                <a:latin typeface="Times New Roman" panose="02020603050405020304" pitchFamily="18" charset="0"/>
                <a:cs typeface="Times New Roman" panose="02020603050405020304" pitchFamily="18" charset="0"/>
              </a:rPr>
              <a:t>прайм</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Еврознак</a:t>
            </a:r>
            <a:r>
              <a:rPr lang="ru-RU" dirty="0">
                <a:latin typeface="Times New Roman" panose="02020603050405020304" pitchFamily="18" charset="0"/>
                <a:cs typeface="Times New Roman" panose="02020603050405020304" pitchFamily="18" charset="0"/>
              </a:rPr>
              <a:t> АСТ Москва, 2008г</a:t>
            </a:r>
            <a:r>
              <a:rPr lang="ru-RU" dirty="0" smtClean="0">
                <a:latin typeface="Times New Roman" panose="02020603050405020304" pitchFamily="18" charset="0"/>
                <a:cs typeface="Times New Roman" panose="02020603050405020304" pitchFamily="18" charset="0"/>
              </a:rPr>
              <a:t>.</a:t>
            </a:r>
          </a:p>
          <a:p>
            <a:pPr lvl="0"/>
            <a:r>
              <a:rPr lang="ru-RU" dirty="0" err="1" smtClean="0">
                <a:latin typeface="Times New Roman" panose="02020603050405020304" pitchFamily="18" charset="0"/>
                <a:cs typeface="Times New Roman" panose="02020603050405020304" pitchFamily="18" charset="0"/>
              </a:rPr>
              <a:t>Аткинсон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 Человеческая память и процесс обучения. М.,1980</a:t>
            </a:r>
          </a:p>
          <a:p>
            <a:pPr lvl="0"/>
            <a:r>
              <a:rPr lang="ru-RU" dirty="0">
                <a:latin typeface="Times New Roman" panose="02020603050405020304" pitchFamily="18" charset="0"/>
                <a:cs typeface="Times New Roman" panose="02020603050405020304" pitchFamily="18" charset="0"/>
              </a:rPr>
              <a:t>Зайцев В. Помогите слабым! Как развить память у первоклассника //</a:t>
            </a:r>
          </a:p>
          <a:p>
            <a:pPr lvl="0"/>
            <a:r>
              <a:rPr lang="ru-RU" dirty="0" smtClean="0">
                <a:latin typeface="Times New Roman" panose="02020603050405020304" pitchFamily="18" charset="0"/>
                <a:cs typeface="Times New Roman" panose="02020603050405020304" pitchFamily="18" charset="0"/>
              </a:rPr>
              <a:t>Кулиш </a:t>
            </a:r>
            <a:r>
              <a:rPr lang="ru-RU" dirty="0">
                <a:latin typeface="Times New Roman" panose="02020603050405020304" pitchFamily="18" charset="0"/>
                <a:cs typeface="Times New Roman" panose="02020603050405020304" pitchFamily="18" charset="0"/>
              </a:rPr>
              <a:t>В. Г. Способы запоминания английских слов. – Д.; </a:t>
            </a:r>
            <a:r>
              <a:rPr lang="ru-RU" dirty="0" err="1">
                <a:latin typeface="Times New Roman" panose="02020603050405020304" pitchFamily="18" charset="0"/>
                <a:cs typeface="Times New Roman" panose="02020603050405020304" pitchFamily="18" charset="0"/>
              </a:rPr>
              <a:t>Сталкер</a:t>
            </a:r>
            <a:r>
              <a:rPr lang="ru-RU" dirty="0">
                <a:latin typeface="Times New Roman" panose="02020603050405020304" pitchFamily="18" charset="0"/>
                <a:cs typeface="Times New Roman" panose="02020603050405020304" pitchFamily="18" charset="0"/>
              </a:rPr>
              <a:t>, 2003. –304с</a:t>
            </a:r>
            <a:r>
              <a:rPr lang="ru-RU" dirty="0" smtClean="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Интернет – </a:t>
            </a:r>
            <a:r>
              <a:rPr lang="ru-RU" dirty="0" smtClean="0">
                <a:latin typeface="Times New Roman" panose="02020603050405020304" pitchFamily="18" charset="0"/>
                <a:cs typeface="Times New Roman" panose="02020603050405020304" pitchFamily="18" charset="0"/>
              </a:rPr>
              <a:t>ресурсы</a:t>
            </a:r>
            <a:endParaRPr lang="ru-RU" dirty="0">
              <a:latin typeface="Times New Roman" panose="02020603050405020304" pitchFamily="18" charset="0"/>
              <a:cs typeface="Times New Roman" panose="02020603050405020304" pitchFamily="18" charset="0"/>
            </a:endParaRPr>
          </a:p>
          <a:p>
            <a:pPr marL="0" lvl="0" indent="0">
              <a:buNone/>
            </a:pPr>
            <a:endParaRPr lang="ru-RU" dirty="0"/>
          </a:p>
          <a:p>
            <a:r>
              <a:rPr lang="ru-RU" dirty="0" smtClean="0">
                <a:hlinkClick r:id="rId2"/>
              </a:rPr>
              <a:t>http</a:t>
            </a:r>
            <a:r>
              <a:rPr lang="ru-RU" dirty="0">
                <a:hlinkClick r:id="rId2"/>
              </a:rPr>
              <a:t>://ru.wikipedia.org</a:t>
            </a:r>
            <a:endParaRPr lang="ru-RU" dirty="0"/>
          </a:p>
          <a:p>
            <a:endParaRPr lang="ru-RU" dirty="0"/>
          </a:p>
        </p:txBody>
      </p:sp>
    </p:spTree>
    <p:extLst>
      <p:ext uri="{BB962C8B-B14F-4D97-AF65-F5344CB8AC3E}">
        <p14:creationId xmlns:p14="http://schemas.microsoft.com/office/powerpoint/2010/main" val="2214630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447800" y="228601"/>
            <a:ext cx="7094530" cy="6400800"/>
          </a:xfrm>
        </p:spPr>
        <p:txBody>
          <a:bodyPr>
            <a:noAutofit/>
          </a:bodyPr>
          <a:lstStyle/>
          <a:p>
            <a:pPr algn="just">
              <a:spcBef>
                <a:spcPct val="20000"/>
              </a:spcBef>
            </a:pPr>
            <a:r>
              <a:rPr lang="ru-RU" sz="1800" b="1" u="sng" dirty="0">
                <a:latin typeface="Montserrat" panose="00000500000000000000" pitchFamily="2" charset="-52"/>
              </a:rPr>
              <a:t>Объектом исследования </a:t>
            </a:r>
            <a:r>
              <a:rPr lang="ru-RU" sz="1800" b="1" dirty="0">
                <a:latin typeface="Montserrat" panose="00000500000000000000" pitchFamily="2" charset="-52"/>
              </a:rPr>
              <a:t>являются способы запоминания английских слов.      </a:t>
            </a:r>
          </a:p>
          <a:p>
            <a:pPr algn="just">
              <a:spcBef>
                <a:spcPct val="20000"/>
              </a:spcBef>
            </a:pPr>
            <a:r>
              <a:rPr lang="ru-RU" sz="1800" b="1" u="sng" dirty="0">
                <a:latin typeface="Montserrat" panose="00000500000000000000" pitchFamily="2" charset="-52"/>
              </a:rPr>
              <a:t>Предметом исследования </a:t>
            </a:r>
            <a:r>
              <a:rPr lang="ru-RU" sz="1800" b="1" dirty="0">
                <a:latin typeface="Montserrat" panose="00000500000000000000" pitchFamily="2" charset="-52"/>
              </a:rPr>
              <a:t>является эффективность применения  методов запоминания английских слов.      </a:t>
            </a:r>
          </a:p>
          <a:p>
            <a:pPr algn="just">
              <a:spcBef>
                <a:spcPct val="20000"/>
              </a:spcBef>
            </a:pPr>
            <a:r>
              <a:rPr lang="ru-RU" sz="1800" b="1" dirty="0">
                <a:latin typeface="Montserrat" panose="00000500000000000000" pitchFamily="2" charset="-52"/>
              </a:rPr>
              <a:t>Цель исследования:       выявить эффективные способы и приёмы заучивания, запоминания английских слов и выражений для каждого обучающегося.</a:t>
            </a:r>
          </a:p>
          <a:p>
            <a:pPr algn="ctr">
              <a:spcBef>
                <a:spcPct val="20000"/>
              </a:spcBef>
            </a:pPr>
            <a:r>
              <a:rPr lang="ru-RU" sz="1800" b="1" u="sng" dirty="0">
                <a:latin typeface="Montserrat" panose="00000500000000000000" pitchFamily="2" charset="-52"/>
              </a:rPr>
              <a:t>Задачи: </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проанализировать научно-теоретическую, психолого-педагогическую и  методическую литературу по проблемам развития памяти;</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 разработать памятку способов и приемов запоминания иноязычной лексики;</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Создать сообщество в ВК</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выявить способы и приёмы запоминания слов, которые используют мои одноклассники при изучении английского языка;</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определить тип личности обучающихся и, соответственно,  эффективные способы и приёмы запоминания слов;</a:t>
            </a:r>
          </a:p>
          <a:p>
            <a:pPr marL="214313" indent="-214313" algn="just">
              <a:spcBef>
                <a:spcPct val="20000"/>
              </a:spcBef>
              <a:buFont typeface="Arial" panose="020B0604020202020204" pitchFamily="34" charset="0"/>
              <a:buChar char="•"/>
            </a:pPr>
            <a:r>
              <a:rPr lang="ru-RU" sz="1800" b="1" dirty="0">
                <a:latin typeface="Montserrat" panose="00000500000000000000" pitchFamily="2" charset="-52"/>
              </a:rPr>
              <a:t>определить результативность применения</a:t>
            </a:r>
            <a:endParaRPr lang="en-US" sz="1800" b="1"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838200"/>
            <a:ext cx="7696200" cy="5257799"/>
          </a:xfrm>
        </p:spPr>
        <p:txBody>
          <a:bodyPr>
            <a:normAutofit/>
          </a:bodyPr>
          <a:lstStyle/>
          <a:p>
            <a:pPr marL="0" indent="0" algn="just">
              <a:buNone/>
            </a:pPr>
            <a:r>
              <a:rPr lang="ru-RU" sz="2000" b="1" u="sng" dirty="0">
                <a:latin typeface="Times New Roman" panose="02020603050405020304" pitchFamily="18" charset="0"/>
                <a:cs typeface="Times New Roman" panose="02020603050405020304" pitchFamily="18" charset="0"/>
              </a:rPr>
              <a:t>Гипотеза исследования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эффективные </a:t>
            </a:r>
            <a:r>
              <a:rPr lang="ru-RU" sz="2000" dirty="0">
                <a:latin typeface="Times New Roman" panose="02020603050405020304" pitchFamily="18" charset="0"/>
                <a:cs typeface="Times New Roman" panose="02020603050405020304" pitchFamily="18" charset="0"/>
              </a:rPr>
              <a:t>способы и приёмы запоминания иноязычной </a:t>
            </a:r>
            <a:r>
              <a:rPr lang="ru-RU" sz="2000" dirty="0" smtClean="0">
                <a:latin typeface="Times New Roman" panose="02020603050405020304" pitchFamily="18" charset="0"/>
                <a:cs typeface="Times New Roman" panose="02020603050405020304" pitchFamily="18" charset="0"/>
              </a:rPr>
              <a:t>лексики</a:t>
            </a:r>
            <a:r>
              <a:rPr lang="en-US" sz="2000" dirty="0" smtClean="0">
                <a:latin typeface="Times New Roman" panose="02020603050405020304" pitchFamily="18" charset="0"/>
                <a:cs typeface="Times New Roman" panose="02020603050405020304" pitchFamily="18" charset="0"/>
              </a:rPr>
              <a:t> c</a:t>
            </a:r>
            <a:r>
              <a:rPr lang="ru-RU" sz="2000" dirty="0" smtClean="0">
                <a:latin typeface="Times New Roman" panose="02020603050405020304" pitchFamily="18" charset="0"/>
                <a:cs typeface="Times New Roman" panose="02020603050405020304" pitchFamily="18" charset="0"/>
              </a:rPr>
              <a:t>способствуют </a:t>
            </a:r>
            <a:r>
              <a:rPr lang="ru-RU" sz="2000" dirty="0">
                <a:latin typeface="Times New Roman" panose="02020603050405020304" pitchFamily="18" charset="0"/>
                <a:cs typeface="Times New Roman" panose="02020603050405020304" pitchFamily="18" charset="0"/>
              </a:rPr>
              <a:t>успешному овладению английским </a:t>
            </a:r>
            <a:r>
              <a:rPr lang="ru-RU" sz="2000" dirty="0" smtClean="0">
                <a:latin typeface="Times New Roman" panose="02020603050405020304" pitchFamily="18" charset="0"/>
                <a:cs typeface="Times New Roman" panose="02020603050405020304" pitchFamily="18" charset="0"/>
              </a:rPr>
              <a:t>языком</a:t>
            </a:r>
            <a:endParaRPr lang="ru-RU" sz="2000" dirty="0">
              <a:latin typeface="Times New Roman" panose="02020603050405020304" pitchFamily="18" charset="0"/>
              <a:cs typeface="Times New Roman" panose="02020603050405020304" pitchFamily="18" charset="0"/>
            </a:endParaRPr>
          </a:p>
          <a:p>
            <a:pPr marL="0" indent="0" algn="just">
              <a:buNone/>
            </a:pPr>
            <a:r>
              <a:rPr lang="ru-RU" sz="2000" b="1" u="sng" dirty="0">
                <a:latin typeface="Times New Roman" panose="02020603050405020304" pitchFamily="18" charset="0"/>
                <a:cs typeface="Times New Roman" panose="02020603050405020304" pitchFamily="18" charset="0"/>
              </a:rPr>
              <a:t>Методы</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решения поставленных задач был использован комплекс методов: теоретические (при изучении литературы, осмыслении и обобщении результатов исследования);  социологические (беседа, анкетирование); статистические методы обработки данных. 		</a:t>
            </a:r>
          </a:p>
          <a:p>
            <a:pPr marL="0" indent="0" algn="just">
              <a:buNone/>
            </a:pPr>
            <a:r>
              <a:rPr lang="ru-RU" sz="2000" b="1" u="sng" dirty="0">
                <a:latin typeface="Times New Roman" panose="02020603050405020304" pitchFamily="18" charset="0"/>
                <a:cs typeface="Times New Roman" panose="02020603050405020304" pitchFamily="18" charset="0"/>
              </a:rPr>
              <a:t>Практическая значимость </a:t>
            </a:r>
            <a:r>
              <a:rPr lang="ru-RU" sz="2000" dirty="0">
                <a:latin typeface="Times New Roman" panose="02020603050405020304" pitchFamily="18" charset="0"/>
                <a:cs typeface="Times New Roman" panose="02020603050405020304" pitchFamily="18" charset="0"/>
              </a:rPr>
              <a:t>исследования состоит в том, что  полученные знания могут использовать учащиеся при подготовке к урокам английского языка, а также все желающие при самостоятельном изучении английского языка.</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1350" dirty="0">
              <a:latin typeface="Montserrat" panose="00000500000000000000" pitchFamily="2" charset="-52"/>
            </a:endParaRPr>
          </a:p>
        </p:txBody>
      </p:sp>
      <p:pic>
        <p:nvPicPr>
          <p:cNvPr id="2" name="Picture 2" descr="Смайлики, картинка 21630">
            <a:extLst>
              <a:ext uri="{FF2B5EF4-FFF2-40B4-BE49-F238E27FC236}">
                <a16:creationId xmlns:a16="http://schemas.microsoft.com/office/drawing/2014/main" xmlns="" id="{A96AEAE0-3F14-2CD7-ACA5-5C9C359F6699}"/>
              </a:ext>
            </a:extLst>
          </p:cNvPr>
          <p:cNvPicPr>
            <a:picLocks noChangeAspect="1" noChangeArrowheads="1"/>
          </p:cNvPicPr>
          <p:nvPr/>
        </p:nvPicPr>
        <p:blipFill>
          <a:blip r:embed="rId2"/>
          <a:srcRect/>
          <a:stretch>
            <a:fillRect/>
          </a:stretch>
        </p:blipFill>
        <p:spPr bwMode="auto">
          <a:xfrm>
            <a:off x="2362200" y="4648200"/>
            <a:ext cx="3238500" cy="1828800"/>
          </a:xfrm>
          <a:prstGeom prst="rect">
            <a:avLst/>
          </a:prstGeom>
          <a:noFill/>
        </p:spPr>
      </p:pic>
    </p:spTree>
    <p:extLst>
      <p:ext uri="{BB962C8B-B14F-4D97-AF65-F5344CB8AC3E}">
        <p14:creationId xmlns:p14="http://schemas.microsoft.com/office/powerpoint/2010/main" val="54668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u="sng" dirty="0" smtClean="0">
                <a:solidFill>
                  <a:schemeClr val="bg1"/>
                </a:solidFill>
              </a:rPr>
              <a:t>Социальный опрос</a:t>
            </a:r>
            <a:endParaRPr lang="ru-RU" b="1" u="sng" dirty="0">
              <a:solidFill>
                <a:schemeClr val="bg1"/>
              </a:solidFill>
            </a:endParaRPr>
          </a:p>
        </p:txBody>
      </p:sp>
      <p:sp>
        <p:nvSpPr>
          <p:cNvPr id="3" name="Объект 2"/>
          <p:cNvSpPr>
            <a:spLocks noGrp="1"/>
          </p:cNvSpPr>
          <p:nvPr>
            <p:ph idx="1"/>
          </p:nvPr>
        </p:nvSpPr>
        <p:spPr/>
        <p:txBody>
          <a:bodyPr/>
          <a:lstStyle/>
          <a:p>
            <a:pPr lvl="0"/>
            <a:r>
              <a:rPr lang="ru-RU" dirty="0"/>
              <a:t>Нравится ли тебе изучать английский язык? Почему?</a:t>
            </a:r>
          </a:p>
          <a:p>
            <a:pPr lvl="0"/>
            <a:r>
              <a:rPr lang="ru-RU" dirty="0"/>
              <a:t>Труден ли английский язык для изучения?</a:t>
            </a:r>
          </a:p>
          <a:p>
            <a:pPr lvl="0"/>
            <a:r>
              <a:rPr lang="ru-RU" dirty="0"/>
              <a:t>Что вызывает особую трудность?</a:t>
            </a:r>
          </a:p>
          <a:p>
            <a:pPr lvl="0"/>
            <a:r>
              <a:rPr lang="ru-RU" dirty="0"/>
              <a:t>Любишь ли ты заучивать лексику, английские слова?</a:t>
            </a:r>
          </a:p>
          <a:p>
            <a:pPr lvl="0"/>
            <a:r>
              <a:rPr lang="ru-RU" dirty="0"/>
              <a:t>Есть ли у тебя особенные пути запоминания лексики? Если есть, то, какие, опиши их.</a:t>
            </a:r>
          </a:p>
          <a:p>
            <a:endParaRPr lang="ru-RU" dirty="0"/>
          </a:p>
        </p:txBody>
      </p:sp>
    </p:spTree>
    <p:extLst>
      <p:ext uri="{BB962C8B-B14F-4D97-AF65-F5344CB8AC3E}">
        <p14:creationId xmlns:p14="http://schemas.microsoft.com/office/powerpoint/2010/main" val="142469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6781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61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772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33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05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1609</Words>
  <Application>Microsoft Office PowerPoint</Application>
  <PresentationFormat>Экран (4:3)</PresentationFormat>
  <Paragraphs>143</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Office Theme</vt:lpstr>
      <vt:lpstr>Эффективные способы запоминания английских слов и выражений </vt:lpstr>
      <vt:lpstr>Великие об изучении иностранных языков</vt:lpstr>
      <vt:lpstr>Презентация PowerPoint</vt:lpstr>
      <vt:lpstr>Презентация PowerPoint</vt:lpstr>
      <vt:lpstr>Презентация PowerPoint</vt:lpstr>
      <vt:lpstr>Социальный опрос</vt:lpstr>
      <vt:lpstr>Презентация PowerPoint</vt:lpstr>
      <vt:lpstr>Презентация PowerPoint</vt:lpstr>
      <vt:lpstr>Презентация PowerPoint</vt:lpstr>
      <vt:lpstr>Презентация PowerPoint</vt:lpstr>
      <vt:lpstr>Презентация PowerPoint</vt:lpstr>
      <vt:lpstr>ТЕОРЕТИЧЕСКАЯ ЧАСТЬ </vt:lpstr>
      <vt:lpstr>        1. Что такое память?</vt:lpstr>
      <vt:lpstr>Из истории исследования памяти </vt:lpstr>
      <vt:lpstr>2. Возрастные особенности в структуре развития памяти</vt:lpstr>
      <vt:lpstr>Презентация PowerPoint</vt:lpstr>
      <vt:lpstr>          Типы личности:</vt:lpstr>
      <vt:lpstr>Определение типа восприятия: аудиал, визуал, кинестетик </vt:lpstr>
      <vt:lpstr>Социальный опрос</vt:lpstr>
      <vt:lpstr>Описание существующих способов и приёмов запоминания английских слов</vt:lpstr>
      <vt:lpstr>Презентация PowerPoint</vt:lpstr>
      <vt:lpstr>Презентация PowerPoint</vt:lpstr>
      <vt:lpstr>Презентация PowerPoint</vt:lpstr>
      <vt:lpstr>Карта памяти</vt:lpstr>
      <vt:lpstr>Тематические карточки</vt:lpstr>
      <vt:lpstr>Аудиолингвистический метод</vt:lpstr>
      <vt:lpstr>Составление рассказа</vt:lpstr>
      <vt:lpstr>Мнемотехника</vt:lpstr>
      <vt:lpstr>Синонимический ряд</vt:lpstr>
      <vt:lpstr>Сделайте «гармошку». </vt:lpstr>
      <vt:lpstr>СМОТРИТЕ МУЛЬТФИЛЬМЫ</vt:lpstr>
      <vt:lpstr>ПРАКТИЧЕСКАЯ ЧАСТЬ </vt:lpstr>
      <vt:lpstr>Презентация PowerPoint</vt:lpstr>
      <vt:lpstr>Выводы </vt:lpstr>
      <vt:lpstr>             Заключение:</vt:lpstr>
      <vt:lpstr>    Библиографический список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Пользователь</cp:lastModifiedBy>
  <cp:revision>79</cp:revision>
  <dcterms:created xsi:type="dcterms:W3CDTF">2013-08-21T19:17:07Z</dcterms:created>
  <dcterms:modified xsi:type="dcterms:W3CDTF">2023-04-03T09:41:53Z</dcterms:modified>
</cp:coreProperties>
</file>