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C2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DFAFC0-361D-47BC-9379-E7CD0DED1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82150-81F0-4CBD-92E5-271307FF0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D383-DC33-4764-9228-5F7E5F900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0572C-DC35-412D-AE22-C516FC0CC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2A09C-463E-42D5-8CFE-9848F5788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F3E3D-4706-4247-BBC2-2B4432244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7EF42-DE4A-46B4-BDBE-48DFE28F7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371DE-D62F-43F6-8DBF-F4E679159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20E4E-8547-493C-A7CF-541244027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43B64-F402-413E-B9FF-7F26A7B97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FB80E-5972-4881-965E-7D099ACD3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94AAAC6D-98EB-4543-84B6-5021CADA9EC6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C6216BF9-8D1C-452C-9263-4C59C30EB7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E81464E-CAAE-4326-A134-45DD16A06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        </a:t>
            </a:r>
          </a:p>
          <a:p>
            <a:pPr algn="ctr">
              <a:buNone/>
            </a:pPr>
            <a:r>
              <a:rPr 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«Центр развития ребёнка – детский сад №13»</a:t>
            </a:r>
          </a:p>
          <a:p>
            <a:pPr algn="ctr">
              <a:buNone/>
            </a:pPr>
            <a:r>
              <a:rPr lang="ru-RU" sz="2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городского </a:t>
            </a:r>
            <a:r>
              <a:rPr 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округа – город Галич Костромской области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57290" y="1928802"/>
            <a:ext cx="64807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информационно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исследовательский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3143248"/>
            <a:ext cx="46279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28575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5400" b="1" spc="50" dirty="0" smtClean="0">
                <a:ln w="28575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Транспорт</a:t>
            </a:r>
            <a:r>
              <a:rPr lang="ru-RU" sz="5400" b="1" spc="50" dirty="0" smtClean="0">
                <a:ln w="28575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5400" b="1" spc="50" dirty="0">
              <a:ln w="28575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5500702"/>
            <a:ext cx="5653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Кудрявцева Светлана Владимировна – воспитатель,</a:t>
            </a:r>
          </a:p>
          <a:p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Свирко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Елена Валерьевна – воспитатель 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3928" y="638132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2014год</a:t>
            </a:r>
            <a:endParaRPr lang="ru-RU" sz="14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14546" y="4429132"/>
            <a:ext cx="5000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Срок реализации: краткосрочный (недельный)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Совместная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</a:p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детей и родителей: </a:t>
            </a: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конкурс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рисунков </a:t>
            </a: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Безопасная дорога»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564357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57224" y="500042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расширить представления детей о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транспорта, как о средствах передвижения; формировать исследовательскую деятельность детей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57422" y="3500438"/>
            <a:ext cx="4286280" cy="2857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00034" y="500042"/>
            <a:ext cx="821537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проекта: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познакомить с разными видами транспорта (наземный, водный, воздушный);                                                                                                                   - уточнить и расширить представления детей об основных видах транспорта (автобус, поезд, автомобиль, трамвай, троллейбус);                                                                                                                                                                                                                                                                        - расширить знания детей о профессии «водитель»: пилот, машинист, тракторист.                                                                                                                       - учить сравнивать между собой разные виды транспорта;                                                                                                                                                   -систематизировать и закреплять знания детей о правилах безопасного поведения в транспорте и около него;                                                                                                                                                                                                                                           способствовать развитию речевой активности, творческого воображения.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Непосредственно – образовательная деятельность </a:t>
            </a:r>
            <a:endParaRPr kumimoji="0" lang="ru-RU" sz="3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984" y="1428736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«Виды транспорта»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2643182"/>
            <a:ext cx="4786346" cy="3143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Непосредственно – образовательная деятельность </a:t>
            </a:r>
            <a:endParaRPr kumimoji="0" lang="ru-RU" sz="3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571613"/>
            <a:ext cx="7000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«Составление описательного рассказа о легковом(грузовом) автомобиле».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2857496"/>
            <a:ext cx="4786346" cy="3143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67866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Беседы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«Что такое транспорт», «Поговорим о наземном транспорте», «Летучий корабль», «По морям, по волнам», «Специальные машины».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3071810"/>
            <a:ext cx="4786346" cy="3143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Чтение художественной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литературы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Я.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Тайц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«Поезд», М.В. Исаковский «Поезжай за моря-океаны», И.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Токмакова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«Поиграем», А. Раскин «Как папа бросил мяч под автомобиль».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2786058"/>
            <a:ext cx="4786346" cy="3143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500042"/>
            <a:ext cx="6264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Художественное творчество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428604"/>
            <a:ext cx="46129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Дидактические игры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niebieska kostka">
  <a:themeElements>
    <a:clrScheme name="Другая 2">
      <a:dk1>
        <a:srgbClr val="7F7F7F"/>
      </a:dk1>
      <a:lt1>
        <a:srgbClr val="00CCFF"/>
      </a:lt1>
      <a:dk2>
        <a:srgbClr val="595959"/>
      </a:dk2>
      <a:lt2>
        <a:srgbClr val="CCCCCC"/>
      </a:lt2>
      <a:accent1>
        <a:srgbClr val="6DFF6A"/>
      </a:accent1>
      <a:accent2>
        <a:srgbClr val="20579F"/>
      </a:accent2>
      <a:accent3>
        <a:srgbClr val="AAE2FF"/>
      </a:accent3>
      <a:accent4>
        <a:srgbClr val="000000"/>
      </a:accent4>
      <a:accent5>
        <a:srgbClr val="AAC4AA"/>
      </a:accent5>
      <a:accent6>
        <a:srgbClr val="5F96DE"/>
      </a:accent6>
      <a:hlink>
        <a:srgbClr val="757500"/>
      </a:hlink>
      <a:folHlink>
        <a:srgbClr val="CCDBCC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087A8"/>
        </a:accent1>
        <a:accent2>
          <a:srgbClr val="1B6070"/>
        </a:accent2>
        <a:accent3>
          <a:srgbClr val="AAE2FF"/>
        </a:accent3>
        <a:accent4>
          <a:srgbClr val="000000"/>
        </a:accent4>
        <a:accent5>
          <a:srgbClr val="AAC3D1"/>
        </a:accent5>
        <a:accent6>
          <a:srgbClr val="175665"/>
        </a:accent6>
        <a:hlink>
          <a:srgbClr val="30798A"/>
        </a:hlink>
        <a:folHlink>
          <a:srgbClr val="004E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38A00"/>
        </a:accent1>
        <a:accent2>
          <a:srgbClr val="20579F"/>
        </a:accent2>
        <a:accent3>
          <a:srgbClr val="AAE2FF"/>
        </a:accent3>
        <a:accent4>
          <a:srgbClr val="000000"/>
        </a:accent4>
        <a:accent5>
          <a:srgbClr val="AAC4AA"/>
        </a:accent5>
        <a:accent6>
          <a:srgbClr val="1C4E90"/>
        </a:accent6>
        <a:hlink>
          <a:srgbClr val="757500"/>
        </a:hlink>
        <a:folHlink>
          <a:srgbClr val="005C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873637"/>
        </a:accent1>
        <a:accent2>
          <a:srgbClr val="8A5B15"/>
        </a:accent2>
        <a:accent3>
          <a:srgbClr val="AAE2FF"/>
        </a:accent3>
        <a:accent4>
          <a:srgbClr val="000000"/>
        </a:accent4>
        <a:accent5>
          <a:srgbClr val="C3AEAE"/>
        </a:accent5>
        <a:accent6>
          <a:srgbClr val="7D5212"/>
        </a:accent6>
        <a:hlink>
          <a:srgbClr val="005A7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05A70"/>
        </a:accent1>
        <a:accent2>
          <a:srgbClr val="8A4D28"/>
        </a:accent2>
        <a:accent3>
          <a:srgbClr val="AAE2FF"/>
        </a:accent3>
        <a:accent4>
          <a:srgbClr val="000000"/>
        </a:accent4>
        <a:accent5>
          <a:srgbClr val="AAB5BB"/>
        </a:accent5>
        <a:accent6>
          <a:srgbClr val="7D4523"/>
        </a:accent6>
        <a:hlink>
          <a:srgbClr val="68407D"/>
        </a:hlink>
        <a:folHlink>
          <a:srgbClr val="66660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087A8"/>
        </a:accent1>
        <a:accent2>
          <a:srgbClr val="1B6070"/>
        </a:accent2>
        <a:accent3>
          <a:srgbClr val="FFFFFF"/>
        </a:accent3>
        <a:accent4>
          <a:srgbClr val="000000"/>
        </a:accent4>
        <a:accent5>
          <a:srgbClr val="AAC3D1"/>
        </a:accent5>
        <a:accent6>
          <a:srgbClr val="175665"/>
        </a:accent6>
        <a:hlink>
          <a:srgbClr val="30798A"/>
        </a:hlink>
        <a:folHlink>
          <a:srgbClr val="004E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38A00"/>
        </a:accent1>
        <a:accent2>
          <a:srgbClr val="20579F"/>
        </a:accent2>
        <a:accent3>
          <a:srgbClr val="FFFFFF"/>
        </a:accent3>
        <a:accent4>
          <a:srgbClr val="000000"/>
        </a:accent4>
        <a:accent5>
          <a:srgbClr val="AAC4AA"/>
        </a:accent5>
        <a:accent6>
          <a:srgbClr val="1C4E90"/>
        </a:accent6>
        <a:hlink>
          <a:srgbClr val="757500"/>
        </a:hlink>
        <a:folHlink>
          <a:srgbClr val="005C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73637"/>
        </a:accent1>
        <a:accent2>
          <a:srgbClr val="8A5B15"/>
        </a:accent2>
        <a:accent3>
          <a:srgbClr val="FFFFFF"/>
        </a:accent3>
        <a:accent4>
          <a:srgbClr val="000000"/>
        </a:accent4>
        <a:accent5>
          <a:srgbClr val="C3AEAE"/>
        </a:accent5>
        <a:accent6>
          <a:srgbClr val="7D5212"/>
        </a:accent6>
        <a:hlink>
          <a:srgbClr val="005A7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05A70"/>
        </a:accent1>
        <a:accent2>
          <a:srgbClr val="8A4D28"/>
        </a:accent2>
        <a:accent3>
          <a:srgbClr val="FFFFFF"/>
        </a:accent3>
        <a:accent4>
          <a:srgbClr val="000000"/>
        </a:accent4>
        <a:accent5>
          <a:srgbClr val="AAB5BB"/>
        </a:accent5>
        <a:accent6>
          <a:srgbClr val="7D4523"/>
        </a:accent6>
        <a:hlink>
          <a:srgbClr val="68407D"/>
        </a:hlink>
        <a:folHlink>
          <a:srgbClr val="6666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00CCFF"/>
      </a:lt1>
      <a:dk2>
        <a:srgbClr val="000000"/>
      </a:dk2>
      <a:lt2>
        <a:srgbClr val="CCCCCC"/>
      </a:lt2>
      <a:accent1>
        <a:srgbClr val="0087A8"/>
      </a:accent1>
      <a:accent2>
        <a:srgbClr val="1B6070"/>
      </a:accent2>
      <a:accent3>
        <a:srgbClr val="AAE2FF"/>
      </a:accent3>
      <a:accent4>
        <a:srgbClr val="000000"/>
      </a:accent4>
      <a:accent5>
        <a:srgbClr val="AAC3D1"/>
      </a:accent5>
      <a:accent6>
        <a:srgbClr val="175665"/>
      </a:accent6>
      <a:hlink>
        <a:srgbClr val="30798A"/>
      </a:hlink>
      <a:folHlink>
        <a:srgbClr val="004E6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087A8"/>
        </a:accent1>
        <a:accent2>
          <a:srgbClr val="1B6070"/>
        </a:accent2>
        <a:accent3>
          <a:srgbClr val="AAE2FF"/>
        </a:accent3>
        <a:accent4>
          <a:srgbClr val="000000"/>
        </a:accent4>
        <a:accent5>
          <a:srgbClr val="AAC3D1"/>
        </a:accent5>
        <a:accent6>
          <a:srgbClr val="175665"/>
        </a:accent6>
        <a:hlink>
          <a:srgbClr val="30798A"/>
        </a:hlink>
        <a:folHlink>
          <a:srgbClr val="004E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38A00"/>
        </a:accent1>
        <a:accent2>
          <a:srgbClr val="20579F"/>
        </a:accent2>
        <a:accent3>
          <a:srgbClr val="AAE2FF"/>
        </a:accent3>
        <a:accent4>
          <a:srgbClr val="000000"/>
        </a:accent4>
        <a:accent5>
          <a:srgbClr val="AAC4AA"/>
        </a:accent5>
        <a:accent6>
          <a:srgbClr val="1C4E90"/>
        </a:accent6>
        <a:hlink>
          <a:srgbClr val="757500"/>
        </a:hlink>
        <a:folHlink>
          <a:srgbClr val="005C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873637"/>
        </a:accent1>
        <a:accent2>
          <a:srgbClr val="8A5B15"/>
        </a:accent2>
        <a:accent3>
          <a:srgbClr val="AAE2FF"/>
        </a:accent3>
        <a:accent4>
          <a:srgbClr val="000000"/>
        </a:accent4>
        <a:accent5>
          <a:srgbClr val="C3AEAE"/>
        </a:accent5>
        <a:accent6>
          <a:srgbClr val="7D5212"/>
        </a:accent6>
        <a:hlink>
          <a:srgbClr val="005A7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05A70"/>
        </a:accent1>
        <a:accent2>
          <a:srgbClr val="8A4D28"/>
        </a:accent2>
        <a:accent3>
          <a:srgbClr val="AAE2FF"/>
        </a:accent3>
        <a:accent4>
          <a:srgbClr val="000000"/>
        </a:accent4>
        <a:accent5>
          <a:srgbClr val="AAB5BB"/>
        </a:accent5>
        <a:accent6>
          <a:srgbClr val="7D4523"/>
        </a:accent6>
        <a:hlink>
          <a:srgbClr val="68407D"/>
        </a:hlink>
        <a:folHlink>
          <a:srgbClr val="66660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087A8"/>
        </a:accent1>
        <a:accent2>
          <a:srgbClr val="1B6070"/>
        </a:accent2>
        <a:accent3>
          <a:srgbClr val="FFFFFF"/>
        </a:accent3>
        <a:accent4>
          <a:srgbClr val="000000"/>
        </a:accent4>
        <a:accent5>
          <a:srgbClr val="AAC3D1"/>
        </a:accent5>
        <a:accent6>
          <a:srgbClr val="175665"/>
        </a:accent6>
        <a:hlink>
          <a:srgbClr val="30798A"/>
        </a:hlink>
        <a:folHlink>
          <a:srgbClr val="004E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38A00"/>
        </a:accent1>
        <a:accent2>
          <a:srgbClr val="20579F"/>
        </a:accent2>
        <a:accent3>
          <a:srgbClr val="FFFFFF"/>
        </a:accent3>
        <a:accent4>
          <a:srgbClr val="000000"/>
        </a:accent4>
        <a:accent5>
          <a:srgbClr val="AAC4AA"/>
        </a:accent5>
        <a:accent6>
          <a:srgbClr val="1C4E90"/>
        </a:accent6>
        <a:hlink>
          <a:srgbClr val="757500"/>
        </a:hlink>
        <a:folHlink>
          <a:srgbClr val="005C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73637"/>
        </a:accent1>
        <a:accent2>
          <a:srgbClr val="8A5B15"/>
        </a:accent2>
        <a:accent3>
          <a:srgbClr val="FFFFFF"/>
        </a:accent3>
        <a:accent4>
          <a:srgbClr val="000000"/>
        </a:accent4>
        <a:accent5>
          <a:srgbClr val="C3AEAE"/>
        </a:accent5>
        <a:accent6>
          <a:srgbClr val="7D5212"/>
        </a:accent6>
        <a:hlink>
          <a:srgbClr val="005A7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05A70"/>
        </a:accent1>
        <a:accent2>
          <a:srgbClr val="8A4D28"/>
        </a:accent2>
        <a:accent3>
          <a:srgbClr val="FFFFFF"/>
        </a:accent3>
        <a:accent4>
          <a:srgbClr val="000000"/>
        </a:accent4>
        <a:accent5>
          <a:srgbClr val="AAB5BB"/>
        </a:accent5>
        <a:accent6>
          <a:srgbClr val="7D4523"/>
        </a:accent6>
        <a:hlink>
          <a:srgbClr val="68407D"/>
        </a:hlink>
        <a:folHlink>
          <a:srgbClr val="6666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09</Template>
  <TotalTime>280</TotalTime>
  <Words>255</Words>
  <Application>Microsoft Office PowerPoint</Application>
  <PresentationFormat>Экран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niebieska kostka</vt:lpstr>
      <vt:lpstr>1_Default Design</vt:lpstr>
      <vt:lpstr>Муниципальное дошкольное образовательное учреждение          «Центр развития ребёнка – детский сад №13» городского округа – город Галич Костромской области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8</cp:revision>
  <dcterms:created xsi:type="dcterms:W3CDTF">2015-01-07T13:36:19Z</dcterms:created>
  <dcterms:modified xsi:type="dcterms:W3CDTF">2015-01-07T18:16:37Z</dcterms:modified>
</cp:coreProperties>
</file>