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4" r:id="rId1"/>
  </p:sldMasterIdLst>
  <p:notesMasterIdLst>
    <p:notesMasterId r:id="rId19"/>
  </p:notesMasterIdLst>
  <p:sldIdLst>
    <p:sldId id="277" r:id="rId2"/>
    <p:sldId id="278" r:id="rId3"/>
    <p:sldId id="257" r:id="rId4"/>
    <p:sldId id="258" r:id="rId5"/>
    <p:sldId id="259" r:id="rId6"/>
    <p:sldId id="280" r:id="rId7"/>
    <p:sldId id="260" r:id="rId8"/>
    <p:sldId id="261" r:id="rId9"/>
    <p:sldId id="262" r:id="rId10"/>
    <p:sldId id="263" r:id="rId11"/>
    <p:sldId id="264" r:id="rId12"/>
    <p:sldId id="266" r:id="rId13"/>
    <p:sldId id="267" r:id="rId14"/>
    <p:sldId id="268" r:id="rId15"/>
    <p:sldId id="269" r:id="rId16"/>
    <p:sldId id="281" r:id="rId17"/>
    <p:sldId id="282" r:id="rId18"/>
  </p:sldIdLst>
  <p:sldSz cx="9144000" cy="6858000" type="screen4x3"/>
  <p:notesSz cx="6797675" cy="99282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8" roundtripDataSignature="AMtx7mgAOD7LU9xm6pNoMTO36GO1JgyTL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customschemas.google.com/relationships/presentationmetadata" Target="NUL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6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6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0091"/>
            <a:ext cx="2945659" cy="496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3" y="9430091"/>
            <a:ext cx="2945659" cy="496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036304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000156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9:notes"/>
          <p:cNvSpPr txBox="1">
            <a:spLocks noGrp="1"/>
          </p:cNvSpPr>
          <p:nvPr>
            <p:ph type="body" idx="1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861673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1:notes"/>
          <p:cNvSpPr txBox="1">
            <a:spLocks noGrp="1"/>
          </p:cNvSpPr>
          <p:nvPr>
            <p:ph type="body" idx="1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155819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2:notes"/>
          <p:cNvSpPr txBox="1">
            <a:spLocks noGrp="1"/>
          </p:cNvSpPr>
          <p:nvPr>
            <p:ph type="body" idx="1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360044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3:notes"/>
          <p:cNvSpPr txBox="1">
            <a:spLocks noGrp="1"/>
          </p:cNvSpPr>
          <p:nvPr>
            <p:ph type="body" idx="1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64560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4:notes"/>
          <p:cNvSpPr txBox="1">
            <a:spLocks noGrp="1"/>
          </p:cNvSpPr>
          <p:nvPr>
            <p:ph type="body" idx="1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74123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52297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96380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57868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32659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:notes"/>
          <p:cNvSpPr txBox="1">
            <a:spLocks noGrp="1"/>
          </p:cNvSpPr>
          <p:nvPr>
            <p:ph type="body" idx="1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9" name="Google Shape;11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22699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:notes"/>
          <p:cNvSpPr txBox="1">
            <a:spLocks noGrp="1"/>
          </p:cNvSpPr>
          <p:nvPr>
            <p:ph type="body" idx="1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484013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:notes"/>
          <p:cNvSpPr txBox="1">
            <a:spLocks noGrp="1"/>
          </p:cNvSpPr>
          <p:nvPr>
            <p:ph type="body" idx="1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402196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8:notes"/>
          <p:cNvSpPr txBox="1">
            <a:spLocks noGrp="1"/>
          </p:cNvSpPr>
          <p:nvPr>
            <p:ph type="body" idx="1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64257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79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35184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692232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92326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957659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92814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9074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587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560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686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233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239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102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272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672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341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356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7650" y="163773"/>
            <a:ext cx="8773519" cy="873457"/>
          </a:xfrm>
        </p:spPr>
        <p:txBody>
          <a:bodyPr>
            <a:norm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униципальное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автономное дошкольное образовательное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сад № 88» город Березники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0101" y="2047164"/>
            <a:ext cx="6667487" cy="2156346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Реализуем ФОП. Особенности организации детской проектной деятельности»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проекта: Настольный театр для малышей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52383" y="4817660"/>
            <a:ext cx="5609230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buClr>
                <a:srgbClr val="FE8637"/>
              </a:buClr>
              <a:buSzPct val="70000"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Выполнили:                                                                                                      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Севдалева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Лариса Ивановна, Ушакова Юлия Сергеевна, </a:t>
            </a: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600"/>
              </a:spcBef>
              <a:buClr>
                <a:srgbClr val="FE8637"/>
              </a:buClr>
              <a:buSzPct val="70000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оспитатели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высшей квалификационной категории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13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8"/>
          <p:cNvSpPr/>
          <p:nvPr/>
        </p:nvSpPr>
        <p:spPr>
          <a:xfrm>
            <a:off x="0" y="-1"/>
            <a:ext cx="9144000" cy="955497"/>
          </a:xfrm>
          <a:prstGeom prst="rect">
            <a:avLst/>
          </a:prstGeom>
          <a:solidFill>
            <a:srgbClr val="953734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lt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Побуждение детей к объединению со сверстником и распределению деятельности</a:t>
            </a:r>
            <a:endParaRPr sz="2400" dirty="0">
              <a:solidFill>
                <a:schemeClr val="lt1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  <p:sp>
        <p:nvSpPr>
          <p:cNvPr id="154" name="Google Shape;154;p8"/>
          <p:cNvSpPr/>
          <p:nvPr/>
        </p:nvSpPr>
        <p:spPr>
          <a:xfrm>
            <a:off x="0" y="1176510"/>
            <a:ext cx="9144000" cy="4367039"/>
          </a:xfrm>
          <a:prstGeom prst="rect">
            <a:avLst/>
          </a:prstGeom>
          <a:solidFill>
            <a:srgbClr val="E36C09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lt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Вопрос к детям: для одной сказки нужно подготовить 10 шаблонов, для всех шаблонов не хватит, как быть?.</a:t>
            </a:r>
          </a:p>
          <a:p>
            <a:pPr algn="ctr"/>
            <a:r>
              <a:rPr lang="ru-RU" sz="2000" b="1" dirty="0" smtClean="0">
                <a:solidFill>
                  <a:schemeClr val="lt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1 вариант: работа в парах, один ребенок обводит, другой вырезает. Раскрашивают по очереди. </a:t>
            </a:r>
          </a:p>
          <a:p>
            <a:pPr algn="ctr"/>
            <a:r>
              <a:rPr lang="ru-RU" sz="2000" b="1" dirty="0" smtClean="0">
                <a:solidFill>
                  <a:schemeClr val="lt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2 вариант: дети объединяются в </a:t>
            </a:r>
            <a:r>
              <a:rPr lang="ru-RU" sz="2000" b="1" dirty="0" err="1" smtClean="0">
                <a:solidFill>
                  <a:schemeClr val="lt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микрогруппы</a:t>
            </a:r>
            <a:r>
              <a:rPr lang="ru-RU" sz="2000" b="1" dirty="0" smtClean="0">
                <a:solidFill>
                  <a:schemeClr val="lt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 и сами определяют свою деятельность.  </a:t>
            </a:r>
          </a:p>
          <a:p>
            <a:pPr algn="ctr"/>
            <a:r>
              <a:rPr lang="ru-RU" sz="2000" b="1" dirty="0" smtClean="0">
                <a:solidFill>
                  <a:schemeClr val="lt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Дети распределяют  </a:t>
            </a:r>
            <a:r>
              <a:rPr lang="ru-RU" sz="2000" b="1" dirty="0">
                <a:solidFill>
                  <a:schemeClr val="lt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между </a:t>
            </a:r>
            <a:r>
              <a:rPr lang="ru-RU" sz="2000" b="1" dirty="0" smtClean="0">
                <a:solidFill>
                  <a:schemeClr val="lt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собой </a:t>
            </a:r>
            <a:r>
              <a:rPr lang="ru-RU" sz="2000" b="1" dirty="0">
                <a:solidFill>
                  <a:schemeClr val="lt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шаблоны к сказке «Репка» (дом, репка, дед, бабка, внучка, собачка, кошка, мышка, две грядки</a:t>
            </a:r>
            <a:r>
              <a:rPr lang="ru-RU" sz="2000" b="1" dirty="0" smtClean="0">
                <a:solidFill>
                  <a:schemeClr val="lt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).</a:t>
            </a:r>
          </a:p>
          <a:p>
            <a:pPr algn="ctr"/>
            <a:endParaRPr lang="ru-RU" sz="2000" b="1" dirty="0">
              <a:solidFill>
                <a:schemeClr val="lt1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9"/>
          <p:cNvSpPr/>
          <p:nvPr/>
        </p:nvSpPr>
        <p:spPr>
          <a:xfrm>
            <a:off x="616174" y="109464"/>
            <a:ext cx="8132290" cy="914400"/>
          </a:xfrm>
          <a:prstGeom prst="rect">
            <a:avLst/>
          </a:prstGeom>
          <a:solidFill>
            <a:srgbClr val="953734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lt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Осуществление деятельности</a:t>
            </a:r>
            <a:endParaRPr sz="2400" dirty="0">
              <a:solidFill>
                <a:schemeClr val="lt1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  <p:sp>
        <p:nvSpPr>
          <p:cNvPr id="164" name="Google Shape;164;p9"/>
          <p:cNvSpPr/>
          <p:nvPr/>
        </p:nvSpPr>
        <p:spPr>
          <a:xfrm>
            <a:off x="598612" y="1268760"/>
            <a:ext cx="3816424" cy="1368152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lt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Предполагаемые затруднения детей</a:t>
            </a:r>
            <a:endParaRPr sz="2400" dirty="0">
              <a:solidFill>
                <a:schemeClr val="lt1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  <p:sp>
        <p:nvSpPr>
          <p:cNvPr id="165" name="Google Shape;165;p9"/>
          <p:cNvSpPr/>
          <p:nvPr/>
        </p:nvSpPr>
        <p:spPr>
          <a:xfrm>
            <a:off x="4932040" y="1255440"/>
            <a:ext cx="3816424" cy="1381472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lt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Приёмы педагогической поддержки</a:t>
            </a:r>
            <a:endParaRPr sz="2400" dirty="0">
              <a:solidFill>
                <a:schemeClr val="lt1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  <p:sp>
        <p:nvSpPr>
          <p:cNvPr id="166" name="Google Shape;166;p9"/>
          <p:cNvSpPr/>
          <p:nvPr/>
        </p:nvSpPr>
        <p:spPr>
          <a:xfrm>
            <a:off x="598612" y="2852936"/>
            <a:ext cx="3816424" cy="1431388"/>
          </a:xfrm>
          <a:prstGeom prst="rect">
            <a:avLst/>
          </a:prstGeom>
          <a:solidFill>
            <a:srgbClr val="E36C09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ru-RU" sz="2400" dirty="0" smtClean="0">
                <a:solidFill>
                  <a:schemeClr val="lt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Распределить шаблоны.</a:t>
            </a:r>
          </a:p>
          <a:p>
            <a:pPr algn="ctr"/>
            <a:r>
              <a:rPr lang="ru-RU" sz="2400" dirty="0" smtClean="0">
                <a:solidFill>
                  <a:schemeClr val="lt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Прижать и обвести шаблон.</a:t>
            </a:r>
          </a:p>
          <a:p>
            <a:pPr algn="ctr"/>
            <a:endParaRPr sz="2400" dirty="0">
              <a:solidFill>
                <a:schemeClr val="lt1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  <p:sp>
        <p:nvSpPr>
          <p:cNvPr id="167" name="Google Shape;167;p9"/>
          <p:cNvSpPr/>
          <p:nvPr/>
        </p:nvSpPr>
        <p:spPr>
          <a:xfrm>
            <a:off x="4932040" y="2852936"/>
            <a:ext cx="3816424" cy="1440160"/>
          </a:xfrm>
          <a:prstGeom prst="rect">
            <a:avLst/>
          </a:prstGeom>
          <a:solidFill>
            <a:srgbClr val="E36C09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marR="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</a:pPr>
            <a:r>
              <a:rPr lang="ru-RU" sz="2400" dirty="0" smtClean="0">
                <a:solidFill>
                  <a:schemeClr val="lt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Распределить шаблоны по считалочке.</a:t>
            </a:r>
          </a:p>
          <a:p>
            <a:pPr marL="342900" marR="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</a:pPr>
            <a:r>
              <a:rPr lang="ru-RU" sz="2400" dirty="0" smtClean="0">
                <a:solidFill>
                  <a:schemeClr val="lt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Взять шаблон из коробочки не глядя.</a:t>
            </a:r>
            <a:endParaRPr sz="2400" dirty="0">
              <a:solidFill>
                <a:schemeClr val="lt1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  <p:sp>
        <p:nvSpPr>
          <p:cNvPr id="169" name="Google Shape;169;p9"/>
          <p:cNvSpPr/>
          <p:nvPr/>
        </p:nvSpPr>
        <p:spPr>
          <a:xfrm>
            <a:off x="4932040" y="4509120"/>
            <a:ext cx="3816424" cy="1450801"/>
          </a:xfrm>
          <a:prstGeom prst="rect">
            <a:avLst/>
          </a:prstGeom>
          <a:solidFill>
            <a:srgbClr val="E36C09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lt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Напомнить, что надо сделать, чтоб обвести шаблон ровно.</a:t>
            </a:r>
            <a:endParaRPr sz="2400" dirty="0">
              <a:solidFill>
                <a:schemeClr val="lt1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  <p:sp>
        <p:nvSpPr>
          <p:cNvPr id="10" name="Google Shape;169;p9"/>
          <p:cNvSpPr/>
          <p:nvPr/>
        </p:nvSpPr>
        <p:spPr>
          <a:xfrm>
            <a:off x="625455" y="4486858"/>
            <a:ext cx="3816424" cy="1450801"/>
          </a:xfrm>
          <a:prstGeom prst="rect">
            <a:avLst/>
          </a:prstGeom>
          <a:solidFill>
            <a:srgbClr val="E36C09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ru-RU" sz="2400" dirty="0" smtClean="0">
                <a:solidFill>
                  <a:schemeClr val="lt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Вырезать по линиям.</a:t>
            </a:r>
            <a:endParaRPr sz="2400" dirty="0">
              <a:solidFill>
                <a:schemeClr val="lt1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1"/>
          <p:cNvSpPr/>
          <p:nvPr/>
        </p:nvSpPr>
        <p:spPr>
          <a:xfrm>
            <a:off x="0" y="12229"/>
            <a:ext cx="9144000" cy="778881"/>
          </a:xfrm>
          <a:prstGeom prst="rect">
            <a:avLst/>
          </a:prstGeom>
          <a:solidFill>
            <a:srgbClr val="953734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lt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Оценка результатов деятельности</a:t>
            </a:r>
            <a:endParaRPr sz="2400" dirty="0">
              <a:solidFill>
                <a:schemeClr val="lt1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  <p:sp>
        <p:nvSpPr>
          <p:cNvPr id="186" name="Google Shape;186;p11"/>
          <p:cNvSpPr/>
          <p:nvPr/>
        </p:nvSpPr>
        <p:spPr>
          <a:xfrm>
            <a:off x="0" y="789312"/>
            <a:ext cx="9144000" cy="966564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lt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Вопросы, направленные на оценку результата, вычленение ошибок, возможности их исправить</a:t>
            </a:r>
            <a:endParaRPr sz="2400" dirty="0">
              <a:solidFill>
                <a:schemeClr val="lt1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  <p:sp>
        <p:nvSpPr>
          <p:cNvPr id="187" name="Google Shape;187;p11"/>
          <p:cNvSpPr/>
          <p:nvPr/>
        </p:nvSpPr>
        <p:spPr>
          <a:xfrm>
            <a:off x="0" y="1746607"/>
            <a:ext cx="9144000" cy="4048017"/>
          </a:xfrm>
          <a:prstGeom prst="rect">
            <a:avLst/>
          </a:prstGeom>
          <a:solidFill>
            <a:srgbClr val="E36C09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marR="0" lvl="0" indent="-1905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ru-RU" sz="2400" dirty="0" smtClean="0">
                <a:solidFill>
                  <a:schemeClr val="lt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Что вы хотели сделать?</a:t>
            </a:r>
          </a:p>
          <a:p>
            <a:pPr marL="342900" marR="0" lvl="0" indent="-1905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ru-RU" sz="2400" dirty="0" smtClean="0">
                <a:solidFill>
                  <a:schemeClr val="lt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У вас сразу получилось?</a:t>
            </a:r>
          </a:p>
          <a:p>
            <a:pPr marL="342900" marR="0" lvl="0" indent="-1905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ru-RU" sz="2400" dirty="0" smtClean="0">
                <a:solidFill>
                  <a:schemeClr val="lt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Почему?</a:t>
            </a:r>
          </a:p>
          <a:p>
            <a:pPr marL="342900" lvl="0" indent="-190500" algn="just">
              <a:buClr>
                <a:schemeClr val="dk1"/>
              </a:buClr>
              <a:buSzPts val="2400"/>
            </a:pPr>
            <a:r>
              <a:rPr lang="ru-RU" sz="2400" dirty="0">
                <a:solidFill>
                  <a:schemeClr val="lt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Что для вас оказалось самым сложным</a:t>
            </a:r>
            <a:r>
              <a:rPr lang="ru-RU" sz="2400" dirty="0" smtClean="0">
                <a:solidFill>
                  <a:schemeClr val="lt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?</a:t>
            </a:r>
          </a:p>
          <a:p>
            <a:pPr marL="342900" lvl="0" indent="-190500" algn="just">
              <a:buClr>
                <a:schemeClr val="dk1"/>
              </a:buClr>
              <a:buSzPts val="2400"/>
            </a:pPr>
            <a:r>
              <a:rPr lang="ru-RU" sz="2400" dirty="0" smtClean="0">
                <a:solidFill>
                  <a:schemeClr val="lt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Все ли получилось из того, что задумали?</a:t>
            </a:r>
          </a:p>
          <a:p>
            <a:pPr marL="342900" lvl="0" indent="-190500" algn="just">
              <a:buClr>
                <a:schemeClr val="dk1"/>
              </a:buClr>
              <a:buSzPts val="2400"/>
            </a:pPr>
            <a:r>
              <a:rPr lang="ru-RU" sz="2400" dirty="0" smtClean="0">
                <a:solidFill>
                  <a:schemeClr val="lt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endParaRPr lang="ru-RU" sz="2400" dirty="0">
              <a:solidFill>
                <a:schemeClr val="lt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  <a:p>
            <a:pPr marL="342900" marR="0" lvl="0" indent="-1905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dirty="0">
              <a:solidFill>
                <a:schemeClr val="lt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2"/>
          <p:cNvSpPr/>
          <p:nvPr/>
        </p:nvSpPr>
        <p:spPr>
          <a:xfrm>
            <a:off x="-14436" y="0"/>
            <a:ext cx="9158436" cy="914400"/>
          </a:xfrm>
          <a:prstGeom prst="rect">
            <a:avLst/>
          </a:prstGeom>
          <a:solidFill>
            <a:srgbClr val="953734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lt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Презентация продукта</a:t>
            </a:r>
            <a:endParaRPr sz="2400" dirty="0">
              <a:solidFill>
                <a:schemeClr val="lt1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  <p:sp>
        <p:nvSpPr>
          <p:cNvPr id="196" name="Google Shape;196;p12"/>
          <p:cNvSpPr/>
          <p:nvPr/>
        </p:nvSpPr>
        <p:spPr>
          <a:xfrm>
            <a:off x="0" y="914400"/>
            <a:ext cx="9144000" cy="828092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lt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Форма презентации</a:t>
            </a:r>
            <a:endParaRPr sz="2400" dirty="0">
              <a:solidFill>
                <a:schemeClr val="lt1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  <p:sp>
        <p:nvSpPr>
          <p:cNvPr id="197" name="Google Shape;197;p12"/>
          <p:cNvSpPr/>
          <p:nvPr/>
        </p:nvSpPr>
        <p:spPr>
          <a:xfrm>
            <a:off x="0" y="2564904"/>
            <a:ext cx="9144000" cy="792088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lt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Алгоритм подготовки детей к презентации</a:t>
            </a:r>
            <a:endParaRPr sz="2400" dirty="0">
              <a:solidFill>
                <a:schemeClr val="lt1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  <p:sp>
        <p:nvSpPr>
          <p:cNvPr id="198" name="Google Shape;198;p12"/>
          <p:cNvSpPr/>
          <p:nvPr/>
        </p:nvSpPr>
        <p:spPr>
          <a:xfrm>
            <a:off x="0" y="1742492"/>
            <a:ext cx="9144000" cy="822412"/>
          </a:xfrm>
          <a:prstGeom prst="rect">
            <a:avLst/>
          </a:prstGeom>
          <a:solidFill>
            <a:srgbClr val="E36C09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ru-RU" sz="2400" dirty="0" smtClean="0">
                <a:solidFill>
                  <a:schemeClr val="lt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Дети рассказывают малышам сказку «Репка» используя настольный театр.</a:t>
            </a:r>
            <a:endParaRPr sz="2400" dirty="0">
              <a:solidFill>
                <a:schemeClr val="lt1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  <p:sp>
        <p:nvSpPr>
          <p:cNvPr id="199" name="Google Shape;199;p12"/>
          <p:cNvSpPr/>
          <p:nvPr/>
        </p:nvSpPr>
        <p:spPr>
          <a:xfrm>
            <a:off x="-14436" y="3367564"/>
            <a:ext cx="9144000" cy="3445811"/>
          </a:xfrm>
          <a:prstGeom prst="rect">
            <a:avLst/>
          </a:prstGeom>
          <a:solidFill>
            <a:srgbClr val="E36C09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marR="0" lvl="0" indent="-304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ru-RU" sz="2400" dirty="0" smtClean="0">
                <a:solidFill>
                  <a:schemeClr val="lt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Дети объединяются в </a:t>
            </a:r>
            <a:r>
              <a:rPr lang="ru-RU" sz="2400" dirty="0" err="1" smtClean="0">
                <a:solidFill>
                  <a:schemeClr val="lt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микрогруппы</a:t>
            </a:r>
            <a:r>
              <a:rPr lang="ru-RU" sz="2400" dirty="0" smtClean="0">
                <a:solidFill>
                  <a:schemeClr val="lt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, распределяют роли сказки «Репка».</a:t>
            </a:r>
          </a:p>
          <a:p>
            <a:pPr marL="457200" marR="0" lvl="0" indent="-304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ru-RU" sz="2400" dirty="0" smtClean="0">
                <a:solidFill>
                  <a:schemeClr val="lt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Проигрывают сказку   для сверстников в группе.</a:t>
            </a:r>
          </a:p>
          <a:p>
            <a:pPr marL="457200" marR="0" lvl="0" indent="-304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ru-RU" sz="2400" dirty="0" smtClean="0">
                <a:solidFill>
                  <a:schemeClr val="lt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Показ сказки малышам. Первая </a:t>
            </a:r>
            <a:r>
              <a:rPr lang="ru-RU" sz="2400" dirty="0" err="1" smtClean="0">
                <a:solidFill>
                  <a:schemeClr val="lt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микрогруппа</a:t>
            </a:r>
            <a:r>
              <a:rPr lang="ru-RU" sz="2400" dirty="0" smtClean="0">
                <a:solidFill>
                  <a:schemeClr val="lt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детей показывает сказку малышам  в первой группе. Вторая </a:t>
            </a:r>
            <a:r>
              <a:rPr lang="ru-RU" sz="2400" dirty="0" err="1" smtClean="0">
                <a:solidFill>
                  <a:schemeClr val="lt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микрогруппа</a:t>
            </a:r>
            <a:r>
              <a:rPr lang="ru-RU" sz="2400" dirty="0" smtClean="0">
                <a:solidFill>
                  <a:schemeClr val="lt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 детей показывает сказку малышам во второй группе.</a:t>
            </a:r>
            <a:endParaRPr sz="2400" dirty="0">
              <a:solidFill>
                <a:schemeClr val="lt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3"/>
          <p:cNvSpPr/>
          <p:nvPr/>
        </p:nvSpPr>
        <p:spPr>
          <a:xfrm>
            <a:off x="0" y="13370"/>
            <a:ext cx="9144000" cy="679326"/>
          </a:xfrm>
          <a:prstGeom prst="rect">
            <a:avLst/>
          </a:prstGeom>
          <a:solidFill>
            <a:srgbClr val="953734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lt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Рефлексия деятельности</a:t>
            </a:r>
            <a:endParaRPr sz="2400" dirty="0">
              <a:solidFill>
                <a:schemeClr val="lt1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  <p:sp>
        <p:nvSpPr>
          <p:cNvPr id="205" name="Google Shape;205;p13"/>
          <p:cNvSpPr/>
          <p:nvPr/>
        </p:nvSpPr>
        <p:spPr>
          <a:xfrm>
            <a:off x="0" y="707951"/>
            <a:ext cx="9144000" cy="2456489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ru-RU" sz="2400" dirty="0" smtClean="0">
                <a:solidFill>
                  <a:schemeClr val="lt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Вопросы, направленные на осознание детьми: </a:t>
            </a:r>
          </a:p>
          <a:p>
            <a:r>
              <a:rPr lang="ru-RU" sz="2400" dirty="0" smtClean="0">
                <a:solidFill>
                  <a:schemeClr val="lt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1. Ценности созданного продукта</a:t>
            </a:r>
          </a:p>
          <a:p>
            <a:r>
              <a:rPr lang="ru-RU" sz="2400" dirty="0" smtClean="0">
                <a:solidFill>
                  <a:schemeClr val="lt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2. Последовательности создания продукта</a:t>
            </a:r>
          </a:p>
          <a:p>
            <a:r>
              <a:rPr lang="ru-RU" sz="2400" dirty="0" smtClean="0">
                <a:solidFill>
                  <a:schemeClr val="lt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3. Освоение нового знания/умения</a:t>
            </a:r>
          </a:p>
          <a:p>
            <a:r>
              <a:rPr lang="ru-RU" sz="2400" dirty="0" smtClean="0">
                <a:solidFill>
                  <a:schemeClr val="lt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4. Взаимодействия со сверстником (выбрать те вопросы, которые соответствуют образовательной цели).</a:t>
            </a:r>
          </a:p>
          <a:p>
            <a:pPr marL="457200" marR="0" lvl="0" indent="-45720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</a:pP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" name="Google Shape;206;p13"/>
          <p:cNvSpPr/>
          <p:nvPr/>
        </p:nvSpPr>
        <p:spPr>
          <a:xfrm>
            <a:off x="0" y="3164441"/>
            <a:ext cx="9144000" cy="3693560"/>
          </a:xfrm>
          <a:prstGeom prst="rect">
            <a:avLst/>
          </a:prstGeom>
          <a:solidFill>
            <a:srgbClr val="E36C09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indent="-342900">
              <a:buClr>
                <a:schemeClr val="lt1"/>
              </a:buClr>
              <a:buSzPts val="2400"/>
              <a:buFont typeface="Calibri"/>
              <a:buChar char="-"/>
            </a:pPr>
            <a:r>
              <a:rPr lang="ru-RU" sz="2000" dirty="0">
                <a:solidFill>
                  <a:schemeClr val="lt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Вам понравились герои, которых мы сделали для настольного театра?</a:t>
            </a:r>
          </a:p>
          <a:p>
            <a:pPr marL="342900" indent="-342900">
              <a:buClr>
                <a:schemeClr val="lt1"/>
              </a:buClr>
              <a:buSzPts val="2400"/>
              <a:buFont typeface="Calibri"/>
              <a:buChar char="-"/>
            </a:pPr>
            <a:r>
              <a:rPr lang="ru-RU" sz="2000" dirty="0">
                <a:solidFill>
                  <a:schemeClr val="lt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Как вы думаете, малышам понравится театр сказки «Репка»?</a:t>
            </a:r>
          </a:p>
          <a:p>
            <a:pPr marL="342900" indent="-342900">
              <a:buClr>
                <a:schemeClr val="lt1"/>
              </a:buClr>
              <a:buSzPts val="2400"/>
              <a:buFont typeface="Calibri"/>
              <a:buChar char="-"/>
            </a:pPr>
            <a:r>
              <a:rPr lang="ru-RU" sz="2000" dirty="0" smtClean="0">
                <a:solidFill>
                  <a:schemeClr val="lt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Как </a:t>
            </a:r>
            <a:r>
              <a:rPr lang="ru-RU" sz="2000" dirty="0">
                <a:solidFill>
                  <a:schemeClr val="lt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вы узнали, как сделать сказочных героев для настольного театра?</a:t>
            </a:r>
          </a:p>
          <a:p>
            <a:pPr marL="342900" indent="-342900">
              <a:buClr>
                <a:schemeClr val="lt1"/>
              </a:buClr>
              <a:buSzPts val="2400"/>
              <a:buFont typeface="Calibri"/>
              <a:buChar char="-"/>
            </a:pPr>
            <a:r>
              <a:rPr lang="ru-RU" sz="2000" dirty="0">
                <a:solidFill>
                  <a:schemeClr val="lt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Какой вопрос вы задавали? </a:t>
            </a:r>
            <a:endParaRPr lang="ru-RU" sz="2000" dirty="0" smtClean="0">
              <a:solidFill>
                <a:schemeClr val="lt1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  <a:p>
            <a:pPr marL="342900" indent="-342900">
              <a:buClr>
                <a:schemeClr val="lt1"/>
              </a:buClr>
              <a:buSzPts val="2400"/>
              <a:buFont typeface="Calibri"/>
              <a:buChar char="-"/>
            </a:pPr>
            <a:r>
              <a:rPr lang="ru-RU" sz="2000" dirty="0" smtClean="0">
                <a:solidFill>
                  <a:schemeClr val="lt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Чему </a:t>
            </a:r>
            <a:r>
              <a:rPr lang="ru-RU" sz="2000" dirty="0">
                <a:solidFill>
                  <a:schemeClr val="lt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вы сегодня научились?</a:t>
            </a:r>
            <a:endParaRPr lang="ru-RU" sz="2000" dirty="0" smtClean="0">
              <a:solidFill>
                <a:schemeClr val="lt1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  <a:p>
            <a:pPr marL="342900" indent="-342900">
              <a:buClr>
                <a:schemeClr val="lt1"/>
              </a:buClr>
              <a:buSzPts val="2400"/>
              <a:buFont typeface="Calibri"/>
              <a:buChar char="-"/>
            </a:pPr>
            <a:r>
              <a:rPr lang="ru-RU" sz="2000" dirty="0" smtClean="0">
                <a:solidFill>
                  <a:schemeClr val="lt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Кому ты помог сегодня? Кто тебе помогал?</a:t>
            </a:r>
          </a:p>
          <a:p>
            <a:pPr marL="342900" indent="-342900">
              <a:buClr>
                <a:schemeClr val="lt1"/>
              </a:buClr>
              <a:buSzPts val="2400"/>
              <a:buFont typeface="Calibri"/>
              <a:buChar char="-"/>
            </a:pPr>
            <a:r>
              <a:rPr lang="ru-RU" sz="2000" dirty="0" smtClean="0">
                <a:solidFill>
                  <a:schemeClr val="lt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А как лучше работать одному или с друзьями? Почему?</a:t>
            </a:r>
            <a:endParaRPr lang="ru-RU" sz="2000" dirty="0">
              <a:solidFill>
                <a:schemeClr val="lt1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  <a:p>
            <a:pPr marL="342900" indent="-342900">
              <a:buClr>
                <a:schemeClr val="lt1"/>
              </a:buClr>
              <a:buSzPts val="2400"/>
              <a:buFont typeface="Calibri"/>
              <a:buChar char="-"/>
            </a:pPr>
            <a:r>
              <a:rPr lang="ru-RU" sz="2000" dirty="0" smtClean="0">
                <a:solidFill>
                  <a:schemeClr val="lt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Кому </a:t>
            </a:r>
            <a:r>
              <a:rPr lang="ru-RU" sz="2000" dirty="0">
                <a:solidFill>
                  <a:schemeClr val="lt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вы расскажете, какой подарок </a:t>
            </a:r>
            <a:r>
              <a:rPr lang="ru-RU" sz="2000" dirty="0" smtClean="0">
                <a:solidFill>
                  <a:schemeClr val="lt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вы сделали </a:t>
            </a:r>
            <a:r>
              <a:rPr lang="ru-RU" sz="2000" dirty="0">
                <a:solidFill>
                  <a:schemeClr val="lt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малышам?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4"/>
          <p:cNvSpPr/>
          <p:nvPr/>
        </p:nvSpPr>
        <p:spPr>
          <a:xfrm>
            <a:off x="0" y="390418"/>
            <a:ext cx="9144000" cy="914400"/>
          </a:xfrm>
          <a:prstGeom prst="rect">
            <a:avLst/>
          </a:prstGeom>
          <a:solidFill>
            <a:srgbClr val="953734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lt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Определение перспективы проекта</a:t>
            </a:r>
            <a:endParaRPr sz="2400" dirty="0">
              <a:solidFill>
                <a:schemeClr val="lt1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  <p:sp>
        <p:nvSpPr>
          <p:cNvPr id="212" name="Google Shape;212;p14"/>
          <p:cNvSpPr/>
          <p:nvPr/>
        </p:nvSpPr>
        <p:spPr>
          <a:xfrm>
            <a:off x="0" y="1284270"/>
            <a:ext cx="9144000" cy="904126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lt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Вопросы, направленные на развитие данного проекта</a:t>
            </a:r>
            <a:endParaRPr sz="2400" dirty="0">
              <a:solidFill>
                <a:schemeClr val="lt1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  <p:sp>
        <p:nvSpPr>
          <p:cNvPr id="213" name="Google Shape;213;p14"/>
          <p:cNvSpPr/>
          <p:nvPr/>
        </p:nvSpPr>
        <p:spPr>
          <a:xfrm>
            <a:off x="0" y="2188396"/>
            <a:ext cx="9144000" cy="4366516"/>
          </a:xfrm>
          <a:prstGeom prst="rect">
            <a:avLst/>
          </a:prstGeom>
          <a:solidFill>
            <a:srgbClr val="E36C09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just">
              <a:buClr>
                <a:schemeClr val="lt1"/>
              </a:buClr>
              <a:buSzPts val="2400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 сможем ли мы  с вами сделать для малышей другие сказки? </a:t>
            </a:r>
          </a:p>
          <a:p>
            <a:pPr algn="just">
              <a:buClr>
                <a:schemeClr val="lt1"/>
              </a:buClr>
              <a:buSzPts val="2400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Какие? (Колобок, Курочка Ряба)</a:t>
            </a:r>
          </a:p>
          <a:p>
            <a:pPr algn="just">
              <a:buClr>
                <a:schemeClr val="lt1"/>
              </a:buClr>
              <a:buSzPts val="2400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 что еще можно сделать используя разные шаблоны? (Новогодние игрушки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украшения для музыкального зала).</a:t>
            </a:r>
          </a:p>
          <a:p>
            <a:pPr algn="just">
              <a:buClr>
                <a:schemeClr val="lt1"/>
              </a:buClr>
              <a:buSzPts val="2400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 сможем мы показать детям из соседней группы, как сделать настольный театр к сказке? Провести мастер-класс.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4" name="Google Shape;214;p14" descr="https://noviydoctor.com/wp-content/uploads/2020/05/normalizuem-davlenie-i-ukreplyaem-sosudy-s-pomoshhyu-prostogo-uprazhneniya-1-1068x758.jpg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Фотоотчет</a:t>
            </a:r>
            <a:endParaRPr lang="ru-RU" i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597" y="1240572"/>
            <a:ext cx="5186149" cy="5186149"/>
          </a:xfrm>
        </p:spPr>
      </p:pic>
    </p:spTree>
    <p:extLst>
      <p:ext uri="{BB962C8B-B14F-4D97-AF65-F5344CB8AC3E}">
        <p14:creationId xmlns:p14="http://schemas.microsoft.com/office/powerpoint/2010/main" val="34411354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077" y="631540"/>
            <a:ext cx="5905738" cy="5905738"/>
          </a:xfrm>
        </p:spPr>
      </p:pic>
    </p:spTree>
    <p:extLst>
      <p:ext uri="{BB962C8B-B14F-4D97-AF65-F5344CB8AC3E}">
        <p14:creationId xmlns:p14="http://schemas.microsoft.com/office/powerpoint/2010/main" val="2683414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/>
          <p:nvPr/>
        </p:nvSpPr>
        <p:spPr>
          <a:xfrm>
            <a:off x="344076" y="525473"/>
            <a:ext cx="8152224" cy="1008112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ru-RU" sz="2800">
                <a:solidFill>
                  <a:schemeClr val="lt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Настольный театр для малышей</a:t>
            </a:r>
            <a:endParaRPr lang="ru-RU" sz="2800" dirty="0">
              <a:solidFill>
                <a:schemeClr val="lt1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  <p:sp>
        <p:nvSpPr>
          <p:cNvPr id="95" name="Google Shape;95;p2"/>
          <p:cNvSpPr/>
          <p:nvPr/>
        </p:nvSpPr>
        <p:spPr>
          <a:xfrm>
            <a:off x="344076" y="2019400"/>
            <a:ext cx="8152224" cy="1123875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Старший дошкольный возраст 5-6 лет</a:t>
            </a: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500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/>
          <p:nvPr/>
        </p:nvSpPr>
        <p:spPr>
          <a:xfrm>
            <a:off x="344076" y="525473"/>
            <a:ext cx="3186608" cy="1008112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0" i="0" u="none" strike="noStrike" cap="none" dirty="0">
                <a:solidFill>
                  <a:schemeClr val="lt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Образовательная цель: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2"/>
          <p:cNvSpPr/>
          <p:nvPr/>
        </p:nvSpPr>
        <p:spPr>
          <a:xfrm>
            <a:off x="5541962" y="504925"/>
            <a:ext cx="3186608" cy="1123875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0" i="0" u="none" strike="noStrike" cap="none" dirty="0">
                <a:solidFill>
                  <a:schemeClr val="lt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Образовательный результат: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2"/>
          <p:cNvSpPr/>
          <p:nvPr/>
        </p:nvSpPr>
        <p:spPr>
          <a:xfrm>
            <a:off x="3516610" y="766665"/>
            <a:ext cx="2025352" cy="48463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2"/>
          <p:cNvSpPr/>
          <p:nvPr/>
        </p:nvSpPr>
        <p:spPr>
          <a:xfrm>
            <a:off x="323528" y="1676450"/>
            <a:ext cx="3186608" cy="3600400"/>
          </a:xfrm>
          <a:prstGeom prst="rect">
            <a:avLst/>
          </a:prstGeom>
          <a:solidFill>
            <a:srgbClr val="E36C09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ru-RU" sz="2800" b="0" i="0" u="none" strike="noStrike" cap="none" dirty="0" smtClean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Формирование умений обводить и вырезать по контуру</a:t>
            </a:r>
            <a:endParaRPr sz="2800" b="0" i="0" u="none" strike="noStrike" cap="none" dirty="0">
              <a:solidFill>
                <a:schemeClr val="bg1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  <p:sp>
        <p:nvSpPr>
          <p:cNvPr id="98" name="Google Shape;98;p2"/>
          <p:cNvSpPr/>
          <p:nvPr/>
        </p:nvSpPr>
        <p:spPr>
          <a:xfrm>
            <a:off x="5541962" y="1723406"/>
            <a:ext cx="3186608" cy="3648694"/>
          </a:xfrm>
          <a:prstGeom prst="rect">
            <a:avLst/>
          </a:prstGeom>
          <a:solidFill>
            <a:srgbClr val="E36C09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ru-RU" sz="2800" b="0" i="0" u="none" strike="noStrike" cap="none" dirty="0" smtClean="0">
                <a:solidFill>
                  <a:schemeClr val="lt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Обводить по шаблону. Вырезать по контуру. Делать выводы. </a:t>
            </a:r>
            <a:endParaRPr sz="2800" b="0" i="0" u="none" strike="noStrike" cap="none" dirty="0">
              <a:solidFill>
                <a:schemeClr val="lt1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5495925"/>
            <a:ext cx="840504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Продукт проектной деятельности детей</a:t>
            </a:r>
          </a:p>
          <a:p>
            <a:pPr algn="ctr"/>
            <a:r>
              <a:rPr lang="ru-RU" sz="2000" dirty="0" smtClean="0"/>
              <a:t>Настольный театр сказка «Репка»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/>
          <p:cNvSpPr txBox="1">
            <a:spLocks noGrp="1"/>
          </p:cNvSpPr>
          <p:nvPr>
            <p:ph type="title"/>
          </p:nvPr>
        </p:nvSpPr>
        <p:spPr>
          <a:xfrm>
            <a:off x="359597" y="236305"/>
            <a:ext cx="8369814" cy="79111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Проблема, соответствующая интересам детей</a:t>
            </a:r>
            <a:endParaRPr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Google Shape;104;p3"/>
          <p:cNvSpPr/>
          <p:nvPr/>
        </p:nvSpPr>
        <p:spPr>
          <a:xfrm>
            <a:off x="339048" y="1047964"/>
            <a:ext cx="8416625" cy="868156"/>
          </a:xfrm>
          <a:prstGeom prst="rect">
            <a:avLst/>
          </a:prstGeom>
          <a:solidFill>
            <a:srgbClr val="953734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0" i="0" u="none" strike="noStrike" cap="none" dirty="0">
                <a:solidFill>
                  <a:schemeClr val="lt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Постановка </a:t>
            </a:r>
            <a:r>
              <a:rPr lang="ru-RU" sz="2400" b="0" i="0" u="none" strike="noStrike" cap="none" dirty="0" smtClean="0">
                <a:solidFill>
                  <a:schemeClr val="lt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проблемы</a:t>
            </a:r>
            <a:endParaRPr sz="2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339048" y="2063629"/>
            <a:ext cx="8414534" cy="387798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 детям приходит воспитатель из второй младшей группы и рассказывает, что через несколько дней она должна познакомить малышей со сказкой «Репка», а героев сказки нет ни в одном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магазине.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 познакомить детей со сказкой, если нет героев? А ей очень бы хотелось,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рассказывая детям  сказку, показать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каждого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персонажа.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Обращается к детям, как выйти из такой ситуации и можно ли что-то придумать?</a:t>
            </a: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"/>
          <p:cNvSpPr/>
          <p:nvPr/>
        </p:nvSpPr>
        <p:spPr>
          <a:xfrm>
            <a:off x="611560" y="22522"/>
            <a:ext cx="7920880" cy="768587"/>
          </a:xfrm>
          <a:prstGeom prst="rect">
            <a:avLst/>
          </a:prstGeom>
          <a:solidFill>
            <a:srgbClr val="953734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lt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Постановка детской цели</a:t>
            </a:r>
            <a:endParaRPr sz="2400" dirty="0">
              <a:solidFill>
                <a:schemeClr val="lt1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  <p:sp>
        <p:nvSpPr>
          <p:cNvPr id="112" name="Google Shape;112;p4"/>
          <p:cNvSpPr/>
          <p:nvPr/>
        </p:nvSpPr>
        <p:spPr>
          <a:xfrm>
            <a:off x="611559" y="1698989"/>
            <a:ext cx="7920880" cy="1080120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lt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Вопросы, направленные на конкретизацию предполагаемого результата</a:t>
            </a:r>
            <a:endParaRPr sz="2400" dirty="0">
              <a:solidFill>
                <a:schemeClr val="lt1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  <p:sp>
        <p:nvSpPr>
          <p:cNvPr id="114" name="Google Shape;114;p4"/>
          <p:cNvSpPr/>
          <p:nvPr/>
        </p:nvSpPr>
        <p:spPr>
          <a:xfrm>
            <a:off x="607041" y="791110"/>
            <a:ext cx="7920880" cy="893852"/>
          </a:xfrm>
          <a:prstGeom prst="rect">
            <a:avLst/>
          </a:prstGeom>
          <a:solidFill>
            <a:srgbClr val="E36C09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 Настольный театр сказка «Репка» для малышей</a:t>
            </a:r>
            <a:endParaRPr sz="2400" dirty="0">
              <a:solidFill>
                <a:schemeClr val="bg1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  <p:sp>
        <p:nvSpPr>
          <p:cNvPr id="115" name="Google Shape;115;p4"/>
          <p:cNvSpPr/>
          <p:nvPr/>
        </p:nvSpPr>
        <p:spPr>
          <a:xfrm>
            <a:off x="616449" y="2779109"/>
            <a:ext cx="7905717" cy="3799112"/>
          </a:xfrm>
          <a:prstGeom prst="rect">
            <a:avLst/>
          </a:prstGeom>
          <a:solidFill>
            <a:srgbClr val="E36C09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Что нужно сделать для настольного театра?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Каких героев будем делать? Какие декорации?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чего будем делать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какой бумаги тонкой или плотной? </a:t>
            </a: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Белой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или цветной? </a:t>
            </a: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Почему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Чем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будем раскрашивать гуашью, восковыми мелками или цветными карандашами? </a:t>
            </a: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"/>
          <p:cNvSpPr/>
          <p:nvPr/>
        </p:nvSpPr>
        <p:spPr>
          <a:xfrm>
            <a:off x="605508" y="230949"/>
            <a:ext cx="7920880" cy="768587"/>
          </a:xfrm>
          <a:prstGeom prst="rect">
            <a:avLst/>
          </a:prstGeom>
          <a:solidFill>
            <a:srgbClr val="953734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2400" dirty="0">
              <a:solidFill>
                <a:prstClr val="white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  <p:sp>
        <p:nvSpPr>
          <p:cNvPr id="113" name="Google Shape;113;p4"/>
          <p:cNvSpPr/>
          <p:nvPr/>
        </p:nvSpPr>
        <p:spPr>
          <a:xfrm>
            <a:off x="605508" y="1024234"/>
            <a:ext cx="7926932" cy="719191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ru-RU" sz="2400" dirty="0">
                <a:solidFill>
                  <a:prstClr val="white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Описание предполагаемого результата</a:t>
            </a:r>
            <a:endParaRPr sz="2400" dirty="0">
              <a:solidFill>
                <a:prstClr val="white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  <p:sp>
        <p:nvSpPr>
          <p:cNvPr id="116" name="Google Shape;116;p4"/>
          <p:cNvSpPr/>
          <p:nvPr/>
        </p:nvSpPr>
        <p:spPr>
          <a:xfrm>
            <a:off x="616449" y="1743425"/>
            <a:ext cx="7926265" cy="5114575"/>
          </a:xfrm>
          <a:prstGeom prst="rect">
            <a:avLst/>
          </a:prstGeom>
          <a:solidFill>
            <a:srgbClr val="E36C09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Герои  будут сделаны из плотной  белой бумаги.                                                     Провели исследование, чем раскрасить героев сказки. Раскрашивают </a:t>
            </a:r>
            <a:r>
              <a:rPr lang="ru-RU" sz="2000" dirty="0">
                <a:solidFill>
                  <a:prstClr val="white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небольшие кусочки бумаги мелками, гуашью и карандашами. Напомнить детям, что героев сказки младшие дети будут трогать пальчиками. Дети определяют, что раскрашивать героев нужно цветными карандашами. Когда ты задеваешь пальчиками картинку, раскрашенную карандашами они остаются чистыми. А мелки и гуашь остаются на пальцах. Выяснили, что будем делать из бумаги, раскрашивать карандашами.</a:t>
            </a:r>
          </a:p>
        </p:txBody>
      </p:sp>
    </p:spTree>
    <p:extLst>
      <p:ext uri="{BB962C8B-B14F-4D97-AF65-F5344CB8AC3E}">
        <p14:creationId xmlns:p14="http://schemas.microsoft.com/office/powerpoint/2010/main" val="168199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5"/>
          <p:cNvSpPr/>
          <p:nvPr/>
        </p:nvSpPr>
        <p:spPr>
          <a:xfrm>
            <a:off x="0" y="-1"/>
            <a:ext cx="9144000" cy="1125415"/>
          </a:xfrm>
          <a:prstGeom prst="rect">
            <a:avLst/>
          </a:prstGeom>
          <a:solidFill>
            <a:srgbClr val="953734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lt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Определение дефицита знания/умения</a:t>
            </a:r>
            <a:endParaRPr sz="2400" dirty="0">
              <a:solidFill>
                <a:schemeClr val="lt1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  <p:sp>
        <p:nvSpPr>
          <p:cNvPr id="122" name="Google Shape;122;p5"/>
          <p:cNvSpPr/>
          <p:nvPr/>
        </p:nvSpPr>
        <p:spPr>
          <a:xfrm>
            <a:off x="8385" y="1141720"/>
            <a:ext cx="9135615" cy="760286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lt1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  <p:sp>
        <p:nvSpPr>
          <p:cNvPr id="123" name="Google Shape;123;p5"/>
          <p:cNvSpPr/>
          <p:nvPr/>
        </p:nvSpPr>
        <p:spPr>
          <a:xfrm>
            <a:off x="-8335" y="5425948"/>
            <a:ext cx="9152335" cy="728271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lt1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  <p:sp>
        <p:nvSpPr>
          <p:cNvPr id="125" name="Google Shape;125;p5"/>
          <p:cNvSpPr/>
          <p:nvPr/>
        </p:nvSpPr>
        <p:spPr>
          <a:xfrm>
            <a:off x="0" y="1918312"/>
            <a:ext cx="9135615" cy="3497363"/>
          </a:xfrm>
          <a:prstGeom prst="rect">
            <a:avLst/>
          </a:prstGeom>
          <a:solidFill>
            <a:srgbClr val="E36C09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lvl="0" indent="-457200" algn="ctr">
              <a:buClr>
                <a:schemeClr val="lt1"/>
              </a:buClr>
              <a:buSzPts val="2400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А как все-таки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будем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делать героев сказки? Каких размеров?                    Определились, что нужны шаблоны героев сказки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Вспомнить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 кого мы видели шаблоны сказочных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героев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узнать как правильно по шаблонам сделать театр для малышей.</a:t>
            </a:r>
          </a:p>
        </p:txBody>
      </p:sp>
      <p:sp>
        <p:nvSpPr>
          <p:cNvPr id="126" name="Google Shape;126;p5"/>
          <p:cNvSpPr/>
          <p:nvPr/>
        </p:nvSpPr>
        <p:spPr>
          <a:xfrm>
            <a:off x="-8336" y="6138908"/>
            <a:ext cx="9152336" cy="719092"/>
          </a:xfrm>
          <a:prstGeom prst="rect">
            <a:avLst/>
          </a:prstGeom>
          <a:solidFill>
            <a:srgbClr val="E36C09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endParaRPr sz="2400" dirty="0">
              <a:solidFill>
                <a:schemeClr val="lt1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6"/>
          <p:cNvSpPr/>
          <p:nvPr/>
        </p:nvSpPr>
        <p:spPr>
          <a:xfrm>
            <a:off x="5358" y="11088"/>
            <a:ext cx="9138642" cy="749200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Определение способа получения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информации</a:t>
            </a:r>
            <a:endParaRPr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Google Shape;132;p6"/>
          <p:cNvSpPr/>
          <p:nvPr/>
        </p:nvSpPr>
        <p:spPr>
          <a:xfrm>
            <a:off x="8385" y="3351015"/>
            <a:ext cx="9135614" cy="853827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Вопросы, ответы на которые ребёнок получит в результате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проекта</a:t>
            </a:r>
            <a:endParaRPr sz="24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  <p:sp>
        <p:nvSpPr>
          <p:cNvPr id="133" name="Google Shape;133;p6"/>
          <p:cNvSpPr/>
          <p:nvPr/>
        </p:nvSpPr>
        <p:spPr>
          <a:xfrm>
            <a:off x="8385" y="1630585"/>
            <a:ext cx="9135615" cy="574279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Примерный объём полученной детьми информации</a:t>
            </a:r>
            <a:endParaRPr sz="24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  <p:sp>
        <p:nvSpPr>
          <p:cNvPr id="134" name="Google Shape;134;p6"/>
          <p:cNvSpPr/>
          <p:nvPr/>
        </p:nvSpPr>
        <p:spPr>
          <a:xfrm>
            <a:off x="8385" y="760288"/>
            <a:ext cx="9135615" cy="870297"/>
          </a:xfrm>
          <a:prstGeom prst="rect">
            <a:avLst/>
          </a:prstGeom>
          <a:solidFill>
            <a:srgbClr val="E36C09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Гульнара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Винеровна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, специалист по ИЗО, в том году героями сказки «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Шелкунчик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», раскрасила окна всего детского сада. Сходить к ней и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спросить. «Мы решили сделать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м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алышам настольный театр сказки «Репка».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М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ожет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у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вас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есть шаблоны сказочных героев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 и как по шаблонам сделать театр</a:t>
            </a: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.</a:t>
            </a:r>
            <a:endParaRPr sz="1800" dirty="0">
              <a:solidFill>
                <a:schemeClr val="bg1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  <p:sp>
        <p:nvSpPr>
          <p:cNvPr id="135" name="Google Shape;135;p6"/>
          <p:cNvSpPr/>
          <p:nvPr/>
        </p:nvSpPr>
        <p:spPr>
          <a:xfrm>
            <a:off x="-3015" y="2213656"/>
            <a:ext cx="9135615" cy="1146151"/>
          </a:xfrm>
          <a:prstGeom prst="rect">
            <a:avLst/>
          </a:prstGeom>
          <a:solidFill>
            <a:srgbClr val="E36C09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Взять шаблон, прижать рукой, обвести и вырезать.</a:t>
            </a:r>
            <a:endParaRPr sz="2400" dirty="0">
              <a:solidFill>
                <a:schemeClr val="bg1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  <p:sp>
        <p:nvSpPr>
          <p:cNvPr id="136" name="Google Shape;136;p6"/>
          <p:cNvSpPr/>
          <p:nvPr/>
        </p:nvSpPr>
        <p:spPr>
          <a:xfrm>
            <a:off x="8385" y="4204842"/>
            <a:ext cx="9135615" cy="2653158"/>
          </a:xfrm>
          <a:prstGeom prst="rect">
            <a:avLst/>
          </a:prstGeom>
          <a:solidFill>
            <a:srgbClr val="E36C09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endParaRPr lang="ru-RU" sz="2400" dirty="0" smtClean="0">
              <a:solidFill>
                <a:schemeClr val="lt1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  <a:p>
            <a:endParaRPr lang="ru-RU" sz="2400" dirty="0">
              <a:solidFill>
                <a:schemeClr val="lt1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  <a:p>
            <a:r>
              <a:rPr lang="ru-RU" sz="2400" dirty="0" smtClean="0">
                <a:solidFill>
                  <a:schemeClr val="lt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Что нужно сделать, чтоб линии были ровными, когда ты обводишь шаблон?</a:t>
            </a:r>
          </a:p>
          <a:p>
            <a:r>
              <a:rPr lang="ru-RU" sz="2400" dirty="0" smtClean="0">
                <a:solidFill>
                  <a:schemeClr val="lt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Обводить близко к шаблону или далеко?</a:t>
            </a:r>
          </a:p>
          <a:p>
            <a:r>
              <a:rPr lang="ru-RU" sz="2400" dirty="0" smtClean="0">
                <a:solidFill>
                  <a:schemeClr val="lt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Вырезать по линии или рядом с линией?</a:t>
            </a:r>
          </a:p>
          <a:p>
            <a:endParaRPr lang="ru-RU" sz="2400" dirty="0" smtClean="0">
              <a:solidFill>
                <a:schemeClr val="lt1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  <a:p>
            <a:pPr marL="342900" indent="-342900">
              <a:buFontTx/>
              <a:buChar char="-"/>
            </a:pPr>
            <a:endParaRPr lang="ru-RU" sz="2400" dirty="0" smtClean="0">
              <a:solidFill>
                <a:schemeClr val="lt1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  <a:p>
            <a:endParaRPr lang="ru-RU" sz="2400" dirty="0" smtClean="0">
              <a:solidFill>
                <a:schemeClr val="lt1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  <a:p>
            <a:pPr algn="ctr"/>
            <a:endParaRPr sz="2400" dirty="0">
              <a:solidFill>
                <a:schemeClr val="lt1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7"/>
          <p:cNvSpPr/>
          <p:nvPr/>
        </p:nvSpPr>
        <p:spPr>
          <a:xfrm>
            <a:off x="1190" y="0"/>
            <a:ext cx="9142809" cy="534256"/>
          </a:xfrm>
          <a:prstGeom prst="rect">
            <a:avLst/>
          </a:prstGeom>
          <a:solidFill>
            <a:srgbClr val="953734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lt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Планирование предстоящей деятельности</a:t>
            </a:r>
            <a:endParaRPr sz="2400" dirty="0">
              <a:solidFill>
                <a:schemeClr val="lt1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  <p:sp>
        <p:nvSpPr>
          <p:cNvPr id="142" name="Google Shape;142;p7"/>
          <p:cNvSpPr/>
          <p:nvPr/>
        </p:nvSpPr>
        <p:spPr>
          <a:xfrm>
            <a:off x="0" y="530519"/>
            <a:ext cx="9144000" cy="609914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dirty="0">
                <a:solidFill>
                  <a:schemeClr val="lt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Вопросы, направленные на определение последовательности действий</a:t>
            </a:r>
            <a:endParaRPr sz="2200" dirty="0">
              <a:solidFill>
                <a:schemeClr val="lt1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  <p:sp>
        <p:nvSpPr>
          <p:cNvPr id="143" name="Google Shape;143;p7"/>
          <p:cNvSpPr/>
          <p:nvPr/>
        </p:nvSpPr>
        <p:spPr>
          <a:xfrm>
            <a:off x="0" y="3868642"/>
            <a:ext cx="9144000" cy="610890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dirty="0">
                <a:solidFill>
                  <a:schemeClr val="lt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Определение необходимых материалов и средств деятельности</a:t>
            </a:r>
            <a:endParaRPr sz="2200" dirty="0">
              <a:solidFill>
                <a:schemeClr val="lt1"/>
              </a:solidFill>
              <a:latin typeface="Times New Roman" pitchFamily="18" charset="0"/>
              <a:ea typeface="Calibri"/>
              <a:cs typeface="Times New Roman" pitchFamily="18" charset="0"/>
              <a:sym typeface="Calibri"/>
            </a:endParaRPr>
          </a:p>
        </p:txBody>
      </p:sp>
      <p:sp>
        <p:nvSpPr>
          <p:cNvPr id="144" name="Google Shape;144;p7"/>
          <p:cNvSpPr/>
          <p:nvPr/>
        </p:nvSpPr>
        <p:spPr>
          <a:xfrm>
            <a:off x="0" y="1119883"/>
            <a:ext cx="9144000" cy="2738486"/>
          </a:xfrm>
          <a:prstGeom prst="rect">
            <a:avLst/>
          </a:prstGeom>
          <a:solidFill>
            <a:srgbClr val="E36C09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just">
              <a:lnSpc>
                <a:spcPct val="107000"/>
              </a:lnSpc>
            </a:pPr>
            <a:r>
              <a:rPr lang="ru-RU" sz="2000" dirty="0" smtClean="0">
                <a:latin typeface="Times New Roman"/>
                <a:ea typeface="Calibri"/>
                <a:cs typeface="Times New Roman"/>
              </a:rPr>
              <a:t>Как будем делать настольной театр?</a:t>
            </a:r>
          </a:p>
          <a:p>
            <a:pPr algn="just">
              <a:lnSpc>
                <a:spcPct val="107000"/>
              </a:lnSpc>
            </a:pPr>
            <a:r>
              <a:rPr lang="ru-RU" sz="2000" dirty="0" smtClean="0">
                <a:latin typeface="Times New Roman"/>
                <a:ea typeface="Calibri"/>
                <a:cs typeface="Times New Roman"/>
              </a:rPr>
              <a:t>Дети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работают по алгоритму (алгоритм записан на 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доске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или составлен из картинок).</a:t>
            </a:r>
            <a:endParaRPr lang="ru-RU" sz="2000" dirty="0"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-Взять шаблон</a:t>
            </a:r>
          </a:p>
          <a:p>
            <a:pPr algn="just">
              <a:lnSpc>
                <a:spcPct val="107000"/>
              </a:lnSpc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-Прижать рукой и второй рукой обвести.</a:t>
            </a:r>
          </a:p>
          <a:p>
            <a:pPr algn="just">
              <a:lnSpc>
                <a:spcPct val="107000"/>
              </a:lnSpc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-Вырезать по линиям.</a:t>
            </a:r>
          </a:p>
          <a:p>
            <a:pPr algn="just">
              <a:lnSpc>
                <a:spcPct val="107000"/>
              </a:lnSpc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-Раскрасить шаблон сказочного героя.</a:t>
            </a:r>
          </a:p>
        </p:txBody>
      </p:sp>
      <p:sp>
        <p:nvSpPr>
          <p:cNvPr id="145" name="Google Shape;145;p7"/>
          <p:cNvSpPr/>
          <p:nvPr/>
        </p:nvSpPr>
        <p:spPr>
          <a:xfrm>
            <a:off x="0" y="4438436"/>
            <a:ext cx="9144000" cy="2419564"/>
          </a:xfrm>
          <a:prstGeom prst="rect">
            <a:avLst/>
          </a:prstGeom>
          <a:solidFill>
            <a:srgbClr val="E36C09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lvl="0" indent="-457200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Определить с детьми, что понадобится для работы:</a:t>
            </a:r>
          </a:p>
          <a:p>
            <a:pPr marL="457200" lvl="0" indent="-457200"/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ш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аблоны к сказке «Репка»</a:t>
            </a:r>
          </a:p>
          <a:p>
            <a:pPr marL="457200" lvl="0" indent="-457200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плотная  белая бумага</a:t>
            </a:r>
          </a:p>
          <a:p>
            <a:pPr marL="457200" lvl="0" indent="-457200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простой карандаш</a:t>
            </a:r>
          </a:p>
          <a:p>
            <a:pPr marL="457200" lvl="0" indent="-457200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ножницы</a:t>
            </a:r>
          </a:p>
          <a:p>
            <a:pPr marL="457200" lvl="0" indent="-457200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ea typeface="Calibri"/>
                <a:cs typeface="Times New Roman" pitchFamily="18" charset="0"/>
                <a:sym typeface="Calibri"/>
              </a:rPr>
              <a:t>цветные карандаши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867</TotalTime>
  <Words>942</Words>
  <Application>Microsoft Office PowerPoint</Application>
  <PresentationFormat>Экран (4:3)</PresentationFormat>
  <Paragraphs>109</Paragraphs>
  <Slides>17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Century Gothic</vt:lpstr>
      <vt:lpstr>Times New Roman</vt:lpstr>
      <vt:lpstr>Wingdings 3</vt:lpstr>
      <vt:lpstr>Легкий дым</vt:lpstr>
      <vt:lpstr>Муниципальное автономное дошкольное образовательное учреждение «Детский сад № 88» город Березники</vt:lpstr>
      <vt:lpstr>Презентация PowerPoint</vt:lpstr>
      <vt:lpstr>Презентация PowerPoint</vt:lpstr>
      <vt:lpstr>Проблема, соответствующая интересам детей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Фотоотчет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Детско – взрослый проект «Создание фотозоны к Дню смеха» (возраст детей 6 – 7 лет).</dc:title>
  <dc:creator>Пользователь</dc:creator>
  <cp:lastModifiedBy>LapTop</cp:lastModifiedBy>
  <cp:revision>70</cp:revision>
  <cp:lastPrinted>2023-12-06T17:07:15Z</cp:lastPrinted>
  <dcterms:created xsi:type="dcterms:W3CDTF">2022-04-26T07:23:40Z</dcterms:created>
  <dcterms:modified xsi:type="dcterms:W3CDTF">2024-06-27T05:14:37Z</dcterms:modified>
</cp:coreProperties>
</file>