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4" r:id="rId1"/>
  </p:sldMasterIdLst>
  <p:notesMasterIdLst>
    <p:notesMasterId r:id="rId34"/>
  </p:notes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6" r:id="rId21"/>
    <p:sldId id="278" r:id="rId22"/>
    <p:sldId id="279" r:id="rId23"/>
    <p:sldId id="280" r:id="rId24"/>
    <p:sldId id="281" r:id="rId25"/>
    <p:sldId id="282" r:id="rId26"/>
    <p:sldId id="284" r:id="rId27"/>
    <p:sldId id="283" r:id="rId28"/>
    <p:sldId id="285" r:id="rId29"/>
    <p:sldId id="286" r:id="rId30"/>
    <p:sldId id="287" r:id="rId31"/>
    <p:sldId id="289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997"/>
    <a:srgbClr val="79851D"/>
    <a:srgbClr val="5F0123"/>
    <a:srgbClr val="CB23B7"/>
    <a:srgbClr val="67A917"/>
    <a:srgbClr val="CA9206"/>
    <a:srgbClr val="976447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00BD50-90EB-402B-B8D4-4936160661E3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A9D175-36CE-4DA3-8F96-02DD16C834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76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9D175-36CE-4DA3-8F96-02DD16C834E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6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182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1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83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51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12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328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67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642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15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97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064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9FDFEC8D-EE7E-4241-AFE1-0E0A5AA7F07E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657FC949-D11E-4D3F-AAEE-4955D3E74B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9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&#1052;&#1077;&#1090;&#1072;&#1084;&#1086;&#1088;&#1092;&#1086;&#1079;" TargetMode="External"/><Relationship Id="rId2" Type="http://schemas.openxmlformats.org/officeDocument/2006/relationships/hyperlink" Target="https://hi-news.ru/eto-interesno/iz-lichinki-v-krasavicu-kak-gusenicy-stanovyatsya-babochkami.html?ysclid=lsv6h0xcdg408482209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ya.ru/images/search?lr=11142&amp;text=&#1073;&#1072;&#1073;&#1086;&#1095;&#1082;&#1080;%20&#1091;%20&#1076;&#1088;&#1077;&#1074;&#1085;&#1080;&#1093;%20&#1089;&#1083;&#1072;&#1074;&#1103;&#1085;" TargetMode="External"/><Relationship Id="rId4" Type="http://schemas.openxmlformats.org/officeDocument/2006/relationships/hyperlink" Target="https://ya.ru/images/search?lr=11142&amp;source=serp&amp;stype=image&amp;text=&#1084;&#1077;&#1090;&#1072;&#1084;&#1086;&#1088;&#1092;&#1086;&#1079;%20&#1073;&#1072;&#1073;&#1086;&#1095;&#1082;&#1080;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2193" y="2149999"/>
            <a:ext cx="7886700" cy="99417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32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Метаморфоз бабочек в домашних условиях</a:t>
            </a:r>
            <a:r>
              <a:rPr lang="ru-RU" sz="3200" dirty="0">
                <a:solidFill>
                  <a:srgbClr val="79851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79851D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79851D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3265" y="624812"/>
            <a:ext cx="610455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1350" kern="0" dirty="0">
                <a:solidFill>
                  <a:srgbClr val="79851D"/>
                </a:solidFill>
              </a:rPr>
              <a:t>МУНИЦИПАЛЬНОЕ БЮДЖЕТНОЕ ОБЩЕОБРАЗОВАТЕЛЬНОЕ УЧРЕЖДЕНИЕ</a:t>
            </a:r>
          </a:p>
          <a:p>
            <a:pPr algn="ctr" defTabSz="685800"/>
            <a:r>
              <a:rPr lang="ru-RU" sz="1350" kern="0" dirty="0">
                <a:solidFill>
                  <a:srgbClr val="79851D"/>
                </a:solidFill>
              </a:rPr>
              <a:t>СРЕДНЯЯ ОБЩЕОБРАЗОВАТЕЛЬНАЯ ШКОЛА №1</a:t>
            </a:r>
          </a:p>
          <a:p>
            <a:pPr algn="ctr" defTabSz="685800"/>
            <a:r>
              <a:rPr lang="ru-RU" sz="1350" kern="0" dirty="0">
                <a:solidFill>
                  <a:srgbClr val="79851D"/>
                </a:solidFill>
              </a:rPr>
              <a:t>С. АЛЕКСАНДРОВ ГАЙ САРАТОВСКОЙ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86893" y="3953777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50000"/>
              </a:lnSpc>
              <a:spcAft>
                <a:spcPts val="0"/>
              </a:spcAft>
              <a:tabLst>
                <a:tab pos="4286250" algn="l"/>
              </a:tabLst>
            </a:pPr>
            <a:r>
              <a:rPr lang="ru-RU" sz="1600" dirty="0" smtClean="0">
                <a:solidFill>
                  <a:srgbClr val="79851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подготовила: обучающаяся 11 класса</a:t>
            </a:r>
            <a:endParaRPr lang="ru-RU" sz="1600" dirty="0" smtClean="0">
              <a:solidFill>
                <a:srgbClr val="79851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  <a:tabLst>
                <a:tab pos="4286250" algn="l"/>
              </a:tabLst>
            </a:pPr>
            <a:r>
              <a:rPr lang="ru-RU" sz="1600" dirty="0" smtClean="0">
                <a:solidFill>
                  <a:srgbClr val="79851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СОШ №1 с. Александров Гай</a:t>
            </a:r>
            <a:endParaRPr lang="ru-RU" sz="1600" dirty="0" smtClean="0">
              <a:solidFill>
                <a:srgbClr val="79851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  <a:tabLst>
                <a:tab pos="4286250" algn="l"/>
              </a:tabLst>
            </a:pPr>
            <a:r>
              <a:rPr lang="ru-RU" sz="1600" dirty="0" err="1" smtClean="0">
                <a:solidFill>
                  <a:srgbClr val="79851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Токмакова</a:t>
            </a:r>
            <a:r>
              <a:rPr lang="ru-RU" sz="1600" dirty="0" smtClean="0">
                <a:solidFill>
                  <a:srgbClr val="79851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 smtClean="0">
                <a:solidFill>
                  <a:srgbClr val="79851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Аннна</a:t>
            </a:r>
            <a:endParaRPr lang="ru-RU" sz="1600" dirty="0" smtClean="0">
              <a:solidFill>
                <a:srgbClr val="79851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79851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учитель биологии</a:t>
            </a:r>
            <a:endParaRPr lang="ru-RU" sz="1600" dirty="0" smtClean="0">
              <a:solidFill>
                <a:srgbClr val="79851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79851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Землянова С.С.</a:t>
            </a:r>
            <a:endParaRPr lang="ru-RU" sz="1600" dirty="0">
              <a:solidFill>
                <a:srgbClr val="79851D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30047">
            <a:off x="475318" y="3051656"/>
            <a:ext cx="3926164" cy="29994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59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314" y="972458"/>
            <a:ext cx="6972118" cy="184984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Методы исследования:</a:t>
            </a:r>
            <a: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поиск </a:t>
            </a:r>
            <a: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информации в различных </a:t>
            </a:r>
            <a:r>
              <a:rPr lang="ru-RU" sz="2800" dirty="0" smtClean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источниках, анализ, опрос, обобщение </a:t>
            </a:r>
            <a: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полученных данных.</a:t>
            </a:r>
            <a: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7985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83" r="2576"/>
          <a:stretch/>
        </p:blipFill>
        <p:spPr>
          <a:xfrm>
            <a:off x="1599688" y="2822304"/>
            <a:ext cx="593537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56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319314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B23B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 исследования</a:t>
            </a:r>
            <a:endParaRPr lang="ru-RU" sz="2800" dirty="0">
              <a:solidFill>
                <a:srgbClr val="CB23B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90" y="1675674"/>
            <a:ext cx="754035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7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998" y="877616"/>
            <a:ext cx="7919916" cy="13563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rgbClr val="5F01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r>
              <a:rPr lang="ru-RU" sz="2400" dirty="0">
                <a:solidFill>
                  <a:srgbClr val="5F012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 соблюдении всех необходимых условий для метаморфоза бабочки, на свет появятся полноценные особи независимо от того, к какому виду они принадлежат.</a:t>
            </a:r>
            <a:r>
              <a:rPr lang="ru-RU" sz="2400" dirty="0">
                <a:solidFill>
                  <a:srgbClr val="5F01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5F012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5F012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677" r="6310"/>
          <a:stretch/>
        </p:blipFill>
        <p:spPr>
          <a:xfrm>
            <a:off x="3043204" y="2233976"/>
            <a:ext cx="3091503" cy="4012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82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164" y="522514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Бабочки не водятся только в Антарктиде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" r="5336"/>
          <a:stretch/>
        </p:blipFill>
        <p:spPr>
          <a:xfrm>
            <a:off x="505436" y="4029904"/>
            <a:ext cx="2555934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788" r="6514"/>
          <a:stretch/>
        </p:blipFill>
        <p:spPr>
          <a:xfrm>
            <a:off x="3296628" y="1777534"/>
            <a:ext cx="2554514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858" t="-1099" b="10243"/>
          <a:stretch/>
        </p:blipFill>
        <p:spPr>
          <a:xfrm>
            <a:off x="6089155" y="4029904"/>
            <a:ext cx="2566025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9573" b="2412"/>
          <a:stretch/>
        </p:blipFill>
        <p:spPr>
          <a:xfrm>
            <a:off x="505436" y="1777534"/>
            <a:ext cx="2556000" cy="1799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" r="11366"/>
          <a:stretch/>
        </p:blipFill>
        <p:spPr>
          <a:xfrm>
            <a:off x="6086334" y="1777534"/>
            <a:ext cx="2552629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3436"/>
          <a:stretch/>
        </p:blipFill>
        <p:spPr>
          <a:xfrm>
            <a:off x="3296628" y="4029904"/>
            <a:ext cx="2557269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616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136" y="0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Питание бабочек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3431"/>
          <a:stretch/>
        </p:blipFill>
        <p:spPr>
          <a:xfrm>
            <a:off x="4687310" y="1080587"/>
            <a:ext cx="4032000" cy="2693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81" y="1080588"/>
            <a:ext cx="4047775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75" y="3893138"/>
            <a:ext cx="4051581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911" y="3882105"/>
            <a:ext cx="4048024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7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656" y="499370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 smtClean="0">
                <a:solidFill>
                  <a:srgbClr val="C00000"/>
                </a:solidFill>
              </a:rPr>
              <a:t>Геликония</a:t>
            </a:r>
            <a:r>
              <a:rPr lang="ru-RU" sz="2800" dirty="0" smtClean="0">
                <a:solidFill>
                  <a:srgbClr val="C00000"/>
                </a:solidFill>
              </a:rPr>
              <a:t> Мельпомена живёт до 9 месяцев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286" r="1099"/>
          <a:stretch/>
        </p:blipFill>
        <p:spPr>
          <a:xfrm>
            <a:off x="412465" y="2113752"/>
            <a:ext cx="4128511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2524" t="15259" r="5506" b="13514"/>
          <a:stretch/>
        </p:blipFill>
        <p:spPr>
          <a:xfrm>
            <a:off x="4540976" y="2113752"/>
            <a:ext cx="4141418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26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Бабочки относятся к насекомым с полным превращением. </a:t>
            </a:r>
            <a:endParaRPr lang="ru-RU" sz="2800" dirty="0">
              <a:solidFill>
                <a:srgbClr val="79851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2096589"/>
            <a:ext cx="7442036" cy="4207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09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Большинство дневных и ночных бабочек дают одно поколение в год</a:t>
            </a:r>
            <a:endParaRPr lang="ru-RU" sz="2800" dirty="0">
              <a:solidFill>
                <a:srgbClr val="79851D"/>
              </a:solidFill>
            </a:endParaRPr>
          </a:p>
        </p:txBody>
      </p:sp>
      <p:pic>
        <p:nvPicPr>
          <p:cNvPr id="1026" name="Picture 2" descr="https://farm9.staticflickr.com/8031/7995141156_c60d65583e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019" y="1965960"/>
            <a:ext cx="6641102" cy="4427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81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232228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Форма куколок напоминает пулю. 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697" y="1181372"/>
            <a:ext cx="3505745" cy="525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639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49" y="304800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79851D"/>
                </a:solidFill>
              </a:rPr>
              <a:t>Уничтожение тропических лесов</a:t>
            </a:r>
            <a:endParaRPr lang="ru-RU" sz="2800" dirty="0">
              <a:solidFill>
                <a:srgbClr val="79851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87" y="1277255"/>
            <a:ext cx="4160001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7" y="3908400"/>
            <a:ext cx="4147199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251" y="1277255"/>
            <a:ext cx="4160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6540"/>
          <a:stretch/>
        </p:blipFill>
        <p:spPr>
          <a:xfrm>
            <a:off x="4621251" y="3908400"/>
            <a:ext cx="4140000" cy="258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88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973" y="-174172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985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увлечения</a:t>
            </a:r>
            <a:endParaRPr lang="ru-RU" sz="2800" b="1" dirty="0">
              <a:solidFill>
                <a:srgbClr val="7985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36" y="891903"/>
            <a:ext cx="3599999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136" y="3788229"/>
            <a:ext cx="3599999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45" y="3788229"/>
            <a:ext cx="3599999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41" y="891903"/>
            <a:ext cx="3648000" cy="27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018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426" y="362131"/>
            <a:ext cx="8084457" cy="13563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79851D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2400" dirty="0">
                <a:solidFill>
                  <a:srgbClr val="79851D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верованиям древних славян, души умерших предков превращаются в бабочек и поэтому к ним нужно относиться максимально почтительно. </a:t>
            </a:r>
            <a:r>
              <a:rPr lang="ru-RU" sz="2400" dirty="0">
                <a:solidFill>
                  <a:srgbClr val="79851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9851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79851D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634" y="1529805"/>
            <a:ext cx="4140039" cy="4923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07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502" y="381223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79851D"/>
                </a:solidFill>
              </a:rPr>
              <a:t>Для бабочкария мне понадобилось:</a:t>
            </a:r>
            <a:endParaRPr lang="ru-RU" sz="2800" dirty="0">
              <a:solidFill>
                <a:srgbClr val="79851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229" y="2243358"/>
            <a:ext cx="3082244" cy="24007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319" r="21232"/>
          <a:stretch/>
        </p:blipFill>
        <p:spPr>
          <a:xfrm>
            <a:off x="4188960" y="2658612"/>
            <a:ext cx="1079724" cy="17571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1684" t="16122" r="15208" b="31089"/>
          <a:stretch/>
        </p:blipFill>
        <p:spPr>
          <a:xfrm>
            <a:off x="4920343" y="5336770"/>
            <a:ext cx="1407886" cy="822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541" t="25502" r="27585" b="15551"/>
          <a:stretch/>
        </p:blipFill>
        <p:spPr>
          <a:xfrm>
            <a:off x="5820683" y="4755069"/>
            <a:ext cx="1378856" cy="8100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12644" t="17835" b="12393"/>
          <a:stretch/>
        </p:blipFill>
        <p:spPr>
          <a:xfrm>
            <a:off x="6551660" y="5565147"/>
            <a:ext cx="1941512" cy="965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t="14366" b="13523"/>
          <a:stretch/>
        </p:blipFill>
        <p:spPr>
          <a:xfrm>
            <a:off x="1495103" y="4921516"/>
            <a:ext cx="2032907" cy="14659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9364" t="22800" r="6725" b="15638"/>
          <a:stretch/>
        </p:blipFill>
        <p:spPr>
          <a:xfrm>
            <a:off x="5639253" y="2937933"/>
            <a:ext cx="3120572" cy="152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35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27" y="1733732"/>
            <a:ext cx="5050971" cy="482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83193" y="377372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Найденные мной малыши были аккуратно сняты с веточек укропа и перенесены в контейнер</a:t>
            </a:r>
            <a:endParaRPr lang="ru-RU" sz="2800" dirty="0">
              <a:solidFill>
                <a:srgbClr val="7985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84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2514" y="4992915"/>
            <a:ext cx="7982857" cy="135636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Главное правило для кормления любой найденной гусеницы, особенно если вы не знаете, к какому виду бабочки она относится, гласит: в окружении каких растений вы её нашли, из таких и будет состоять её основной рацион.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446" y="398417"/>
            <a:ext cx="6572250" cy="434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3680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941" y="478971"/>
            <a:ext cx="6183087" cy="135636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Дно контейнера я выстлала зеленью и ежедневно меняла её на новую.</a:t>
            </a:r>
            <a:endParaRPr lang="ru-RU" sz="2400" dirty="0">
              <a:solidFill>
                <a:srgbClr val="79851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39791" y="771116"/>
            <a:ext cx="3835385" cy="643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9742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Одна куколка была зелёного цвета, другая - коричневого. </a:t>
            </a:r>
            <a:endParaRPr lang="ru-RU" sz="2800" dirty="0">
              <a:solidFill>
                <a:srgbClr val="79851D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8" y="2352362"/>
            <a:ext cx="3454402" cy="2209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t="18673" r="6709" b="16110"/>
          <a:stretch/>
        </p:blipFill>
        <p:spPr>
          <a:xfrm>
            <a:off x="3754570" y="4398877"/>
            <a:ext cx="437622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0192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49" y="4876800"/>
            <a:ext cx="7406640" cy="135636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 очистила контейнер от теперь уже ненужной зелени, постелила на дно чистую бумажную салфетку и аккуратно положила на неё куколок. </a:t>
            </a:r>
            <a:endParaRPr lang="ru-RU" sz="2400" dirty="0">
              <a:solidFill>
                <a:srgbClr val="79851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4507" y="348879"/>
            <a:ext cx="3292125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79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2736" y="304800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Спустя три недели </a:t>
            </a:r>
            <a:endParaRPr lang="ru-RU" sz="2800" dirty="0">
              <a:solidFill>
                <a:srgbClr val="79851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" y="1661160"/>
            <a:ext cx="3409950" cy="3970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86" y="1661160"/>
            <a:ext cx="4646075" cy="3970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87280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947" y="894760"/>
            <a:ext cx="3845379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9851D"/>
                </a:solidFill>
              </a:rPr>
              <a:t>Кот не виновен!</a:t>
            </a:r>
            <a:endParaRPr lang="ru-RU" sz="2800" b="1" dirty="0">
              <a:solidFill>
                <a:srgbClr val="79851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51" y="1640115"/>
            <a:ext cx="3299146" cy="202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251" y="3811406"/>
            <a:ext cx="3299146" cy="2519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7" y="2251120"/>
            <a:ext cx="4160761" cy="312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9379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следующие сутки после рождения бабочек можно кормить.</a:t>
            </a:r>
            <a:endParaRPr lang="ru-RU" sz="2800" dirty="0">
              <a:solidFill>
                <a:srgbClr val="79851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2291671"/>
            <a:ext cx="3217703" cy="2863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693" y="2291671"/>
            <a:ext cx="3826197" cy="2868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541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221" y="449943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Медведица деревенская или медведица сельская </a:t>
            </a:r>
            <a:endParaRPr lang="ru-RU" sz="2800" dirty="0">
              <a:solidFill>
                <a:srgbClr val="79851D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57" y="2206171"/>
            <a:ext cx="3957561" cy="296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81" y="2206171"/>
            <a:ext cx="3957560" cy="2968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88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5109028"/>
            <a:ext cx="7406640" cy="13563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79851D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Через два дня прекрасные участницы эксперимента были благополучно выпущены в привычную среду обитания – в соседский </a:t>
            </a:r>
            <a:r>
              <a:rPr lang="ru-RU" sz="2000" b="1" dirty="0" smtClean="0">
                <a:solidFill>
                  <a:srgbClr val="79851D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огород.</a:t>
            </a:r>
            <a:r>
              <a:rPr lang="ru-RU" sz="2000" b="1" dirty="0">
                <a:solidFill>
                  <a:srgbClr val="79851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79851D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rgbClr val="79851D"/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0" t="22191" r="24529" b="26516"/>
          <a:stretch/>
        </p:blipFill>
        <p:spPr>
          <a:xfrm>
            <a:off x="1839141" y="551543"/>
            <a:ext cx="5442858" cy="4399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8235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15599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Бабочки – удивительные насекомые </a:t>
            </a:r>
            <a:endParaRPr lang="ru-RU" sz="2800" dirty="0">
              <a:solidFill>
                <a:srgbClr val="155997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4"/>
          <a:stretch/>
        </p:blipFill>
        <p:spPr>
          <a:xfrm>
            <a:off x="5154992" y="1969226"/>
            <a:ext cx="3500664" cy="3709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57"/>
          <a:stretch/>
        </p:blipFill>
        <p:spPr>
          <a:xfrm>
            <a:off x="465484" y="1965960"/>
            <a:ext cx="4483707" cy="3709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4278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50" y="2438400"/>
            <a:ext cx="7406640" cy="2627086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Использованные источники: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hi-news.ru/eto-interesno/iz-lichinki-v-krasavicu-kak-gusenicy-stanovyatsya-babochkami.html?ysclid=lsv6h0xcdg408482209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en-US" sz="2800" dirty="0">
                <a:hlinkClick r:id="rId3"/>
              </a:rPr>
              <a:t>https://ru.wikipedia.org/wiki/</a:t>
            </a:r>
            <a:r>
              <a:rPr lang="ru-RU" sz="2800" dirty="0" smtClean="0">
                <a:hlinkClick r:id="rId3"/>
              </a:rPr>
              <a:t>Метаморфоз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en-US" sz="2800" dirty="0">
                <a:hlinkClick r:id="rId4"/>
              </a:rPr>
              <a:t>https://ya.ru/images/search?lr=11142&amp;source=serp&amp;stype=image&amp;text=</a:t>
            </a:r>
            <a:r>
              <a:rPr lang="ru-RU" sz="2800" dirty="0" smtClean="0">
                <a:hlinkClick r:id="rId4"/>
              </a:rPr>
              <a:t>метаморфоз%20бабочки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en-US" sz="2800" dirty="0">
                <a:hlinkClick r:id="rId5"/>
              </a:rPr>
              <a:t>https://ya.ru/images/search?lr=11142&amp;text=</a:t>
            </a:r>
            <a:r>
              <a:rPr lang="ru-RU" sz="2800" dirty="0" smtClean="0">
                <a:hlinkClick r:id="rId5"/>
              </a:rPr>
              <a:t>бабочки%20у%20древних%20славян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57424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Метаморфоз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 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глубокие изменения формы или строения животного, происходящие на протяжении его жизненного цикла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</p:txBody>
      </p:sp>
      <p:pic>
        <p:nvPicPr>
          <p:cNvPr id="1026" name="Picture 2" descr="http://pochemuha.ru/wp-content/uploads/2010/09/%D0%9A%D0%B0%D0%BA%D0%B8%D0%B5-%D0%BF%D1%80%D0%B5%D0%B2%D1%80%D0%B0%D1%89%D0%B5%D0%BD%D0%B8%D1%8F-%D0%BF%D1%80%D0%BE%D0%B8%D1%81%D1%85%D0%BE%D0%B4%D1%8F%D1%82-%D1%81-%D0%BD%D0%B0%D1%81%D0%B5%D0%BA%D0%BE%D0%BC%D1%8B%D0%BC%D0%B8-%D0%9C%D0%B5%D1%82%D0%B0%D0%BC%D0%BE%D1%80%D1%84%D0%BE%D0%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" y="2488474"/>
            <a:ext cx="6286500" cy="344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26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48" y="159657"/>
            <a:ext cx="7406640" cy="13563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7985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Удивительная находка</a:t>
            </a:r>
            <a:endParaRPr lang="ru-RU" sz="2800" dirty="0">
              <a:solidFill>
                <a:srgbClr val="7985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71" y="1264467"/>
            <a:ext cx="5245795" cy="5008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963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484" y="5083321"/>
            <a:ext cx="8142514" cy="135636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1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Махаон (лат. </a:t>
            </a:r>
            <a:r>
              <a:rPr lang="ru-RU" sz="1800" dirty="0" err="1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Papilio</a:t>
            </a:r>
            <a:r>
              <a:rPr lang="ru-RU" sz="1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machaon</a:t>
            </a:r>
            <a:r>
              <a:rPr lang="ru-RU" sz="1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— дневная бабочка из семейства парусников или кавалеров (лат. </a:t>
            </a:r>
            <a:r>
              <a:rPr lang="ru-RU" sz="1800" dirty="0" err="1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Papilionidae</a:t>
            </a:r>
            <a:r>
              <a:rPr lang="ru-RU" sz="1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Согласно легенде, в Фессалии проживал врач Махаон. Он занимался исцелением раненых воинов. Кроме того, Махаон был в числе претендентов на руку и сердце прекрасной Елены и участвовал во взятии Трои. Но в одном сражении врач-воин погибает. А его душа стала бабочкой с нежно-желтыми крыльями и изящным рисунком черного цвета на них. </a:t>
            </a:r>
            <a:br>
              <a:rPr lang="ru-RU" sz="18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dirty="0">
              <a:solidFill>
                <a:srgbClr val="79851D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711" y="400215"/>
            <a:ext cx="5730059" cy="429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367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7141" y="1305844"/>
            <a:ext cx="7373259" cy="19224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проекта:</a:t>
            </a:r>
            <a: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«Метаморфоз бабочек в домашних условиях».</a:t>
            </a:r>
            <a: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Объект исследования:</a:t>
            </a:r>
            <a: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метаморфоз бабочки.</a:t>
            </a:r>
            <a: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Предмет исследования:</a:t>
            </a:r>
            <a: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условия для успешного метаморфоза бабочки махаон.</a:t>
            </a:r>
            <a: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7985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412" y="3483429"/>
            <a:ext cx="3898715" cy="29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6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879" y="711200"/>
            <a:ext cx="7406640" cy="135636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создать комфортные условия для «превращения» гусеницы в бабочку.</a:t>
            </a:r>
            <a: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9851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7985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80" y="1925338"/>
            <a:ext cx="7693037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3707" y="2714172"/>
            <a:ext cx="7406640" cy="135636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исследования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9764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9764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67A9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Узнать, какие условия необходимы для успешного метаморфоза бабочки махаон;</a:t>
            </a:r>
            <a:br>
              <a:rPr lang="ru-RU" sz="2800" dirty="0" smtClean="0">
                <a:solidFill>
                  <a:srgbClr val="67A91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Выяснить, какие редкие бабочки обитают в Саратовской области;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Провести опрос среди моих подписчиков в социальной сети VK («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  <a:b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Провести эксперимент с метаморфозом бабочки в домашних условиях;</a:t>
            </a:r>
            <a:br>
              <a:rPr lang="ru-RU" sz="28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B23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Понять, как можно помочь сохранению популяций редких видов бабочек;</a:t>
            </a:r>
            <a:br>
              <a:rPr lang="ru-RU" sz="2800" dirty="0" smtClean="0">
                <a:solidFill>
                  <a:srgbClr val="CB23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B23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Обобщить полученные данные, сделать вывод, дать рекомендации.</a:t>
            </a:r>
            <a:br>
              <a:rPr lang="ru-RU" sz="2800" dirty="0" smtClean="0">
                <a:solidFill>
                  <a:srgbClr val="CB23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CB23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2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TM03457444[[fn=Базис]]</Template>
  <TotalTime>5710</TotalTime>
  <Words>395</Words>
  <Application>Microsoft Office PowerPoint</Application>
  <PresentationFormat>Экран (4:3)</PresentationFormat>
  <Paragraphs>41</Paragraphs>
  <Slides>32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Corbel</vt:lpstr>
      <vt:lpstr>Times New Roman</vt:lpstr>
      <vt:lpstr>Базис</vt:lpstr>
      <vt:lpstr>Метаморфоз бабочек в домашних условиях </vt:lpstr>
      <vt:lpstr>Мои увлечения</vt:lpstr>
      <vt:lpstr>Медведица деревенская или медведица сельская </vt:lpstr>
      <vt:lpstr>Метаморфоз — это глубокие изменения формы или строения животного, происходящие на протяжении его жизненного цикла. </vt:lpstr>
      <vt:lpstr>Удивительная находка</vt:lpstr>
      <vt:lpstr>Махаон (лат. Papilio machaon) — дневная бабочка из семейства парусников или кавалеров (лат. Papilionidae). Согласно легенде, в Фессалии проживал врач Махаон. Он занимался исцелением раненых воинов. Кроме того, Махаон был в числе претендентов на руку и сердце прекрасной Елены и участвовал во взятии Трои. Но в одном сражении врач-воин погибает. А его душа стала бабочкой с нежно-желтыми крыльями и изящным рисунком черного цвета на них.  </vt:lpstr>
      <vt:lpstr>Тема проекта: «Метаморфоз бабочек в домашних условиях». Объект исследования: метаморфоз бабочки. Предмет исследования: условия для успешного метаморфоза бабочки махаон. </vt:lpstr>
      <vt:lpstr>Цель: создать комфортные условия для «превращения» гусеницы в бабочку. </vt:lpstr>
      <vt:lpstr>Задачи исследования:  1. Узнать, какие условия необходимы для успешного метаморфоза бабочки махаон; 2. Выяснить, какие редкие бабочки обитают в Саратовской области; 3. Провести опрос среди моих подписчиков в социальной сети VK («Вконтакте»); 4. Провести эксперимент с метаморфозом бабочки в домашних условиях; 5. Понять, как можно помочь сохранению популяций редких видов бабочек; 6. Обобщить полученные данные, сделать вывод, дать рекомендации. </vt:lpstr>
      <vt:lpstr>Методы исследования:  поиск информации в различных источниках, анализ, опрос, обобщение полученных данных. </vt:lpstr>
      <vt:lpstr>Актуальность исследования</vt:lpstr>
      <vt:lpstr>Гипотеза: при соблюдении всех необходимых условий для метаморфоза бабочки, на свет появятся полноценные особи независимо от того, к какому виду они принадлежат. </vt:lpstr>
      <vt:lpstr>Бабочки не водятся только в Антарктиде</vt:lpstr>
      <vt:lpstr>Питание бабочек</vt:lpstr>
      <vt:lpstr>Геликония Мельпомена живёт до 9 месяцев</vt:lpstr>
      <vt:lpstr>Бабочки относятся к насекомым с полным превращением. </vt:lpstr>
      <vt:lpstr>Большинство дневных и ночных бабочек дают одно поколение в год</vt:lpstr>
      <vt:lpstr>Форма куколок напоминает пулю. </vt:lpstr>
      <vt:lpstr>Уничтожение тропических лесов</vt:lpstr>
      <vt:lpstr>Согласно верованиям древних славян, души умерших предков превращаются в бабочек и поэтому к ним нужно относиться максимально почтительно.  </vt:lpstr>
      <vt:lpstr>Для бабочкария мне понадобилось:</vt:lpstr>
      <vt:lpstr>Найденные мной малыши были аккуратно сняты с веточек укропа и перенесены в контейнер</vt:lpstr>
      <vt:lpstr>Главное правило для кормления любой найденной гусеницы, особенно если вы не знаете, к какому виду бабочки она относится, гласит: в окружении каких растений вы её нашли, из таких и будет состоять её основной рацион.</vt:lpstr>
      <vt:lpstr>Дно контейнера я выстлала зеленью и ежедневно меняла её на новую.</vt:lpstr>
      <vt:lpstr>Одна куколка была зелёного цвета, другая - коричневого. </vt:lpstr>
      <vt:lpstr>Я очистила контейнер от теперь уже ненужной зелени, постелила на дно чистую бумажную салфетку и аккуратно положила на неё куколок. </vt:lpstr>
      <vt:lpstr>Спустя три недели </vt:lpstr>
      <vt:lpstr>Кот не виновен!</vt:lpstr>
      <vt:lpstr>На следующие сутки после рождения бабочек можно кормить.</vt:lpstr>
      <vt:lpstr>Через два дня прекрасные участницы эксперимента были благополучно выпущены в привычную среду обитания – в соседский огород. </vt:lpstr>
      <vt:lpstr>Бабочки – удивительные насекомые </vt:lpstr>
      <vt:lpstr>Использованные источники:  https://hi-news.ru/eto-interesno/iz-lichinki-v-krasavicu-kak-gusenicy-stanovyatsya-babochkami.html?ysclid=lsv6h0xcdg408482209  https://ru.wikipedia.org/wiki/Метаморфоз  https://ya.ru/images/search?lr=11142&amp;source=serp&amp;stype=image&amp;text=метаморфоз%20бабочки  https://ya.ru/images/search?lr=11142&amp;text=бабочки%20у%20древних%20славян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Метаморфоз бабочек в домашних условиях </dc:title>
  <dc:creator>Лариса</dc:creator>
  <cp:lastModifiedBy>Лариса</cp:lastModifiedBy>
  <cp:revision>46</cp:revision>
  <dcterms:created xsi:type="dcterms:W3CDTF">2024-02-15T00:28:16Z</dcterms:created>
  <dcterms:modified xsi:type="dcterms:W3CDTF">2024-02-21T03:13:24Z</dcterms:modified>
</cp:coreProperties>
</file>