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48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6389148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143522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22977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855512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11610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10357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3719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86013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724506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59001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657057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646012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0181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 useBgFill="1">
        <p:nvSpPr>
          <p:cNvPr id="13" name="Freeform 12"/>
          <p:cNvSpPr/>
          <p:nvPr/>
        </p:nvSpPr>
        <p:spPr>
          <a:xfrm>
            <a:off x="-8467" y="-16933"/>
            <a:ext cx="8754534" cy="6451600"/>
          </a:xfrm>
          <a:custGeom>
            <a:avLst/>
            <a:gdLst/>
            <a:ahLst/>
            <a:cxnLst/>
            <a:rect l="l" t="t" r="r" b="b"/>
            <a:pathLst>
              <a:path w="8754534" h="6451600">
                <a:moveTo>
                  <a:pt x="8373534" y="0"/>
                </a:moveTo>
                <a:lnTo>
                  <a:pt x="8754534" y="5994400"/>
                </a:lnTo>
                <a:lnTo>
                  <a:pt x="0" y="6451600"/>
                </a:lnTo>
                <a:lnTo>
                  <a:pt x="0" y="0"/>
                </a:lnTo>
                <a:lnTo>
                  <a:pt x="8373534" y="0"/>
                </a:lnTo>
                <a:close/>
              </a:path>
            </a:pathLst>
          </a:custGeom>
          <a:ln>
            <a:noFill/>
          </a:ln>
          <a:effectLst>
            <a:outerShdw blurRad="98425" dist="76200" dir="4380000" algn="tl" rotWithShape="0">
              <a:srgbClr val="000000">
                <a:alpha val="6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Freeform 22"/>
          <p:cNvSpPr/>
          <p:nvPr/>
        </p:nvSpPr>
        <p:spPr>
          <a:xfrm>
            <a:off x="-10379" y="4445000"/>
            <a:ext cx="8464695" cy="1715811"/>
          </a:xfrm>
          <a:custGeom>
            <a:avLst/>
            <a:gdLst/>
            <a:ahLst/>
            <a:cxnLst/>
            <a:rect l="l" t="t" r="r" b="b"/>
            <a:pathLst>
              <a:path w="8428428" h="1878553">
                <a:moveTo>
                  <a:pt x="0" y="438229"/>
                </a:moveTo>
                <a:lnTo>
                  <a:pt x="8343246" y="0"/>
                </a:lnTo>
                <a:lnTo>
                  <a:pt x="8428428" y="1424838"/>
                </a:lnTo>
                <a:lnTo>
                  <a:pt x="7515" y="1878553"/>
                </a:lnTo>
                <a:lnTo>
                  <a:pt x="0" y="438229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Freeform 28"/>
          <p:cNvSpPr/>
          <p:nvPr/>
        </p:nvSpPr>
        <p:spPr>
          <a:xfrm>
            <a:off x="-2864" y="0"/>
            <a:ext cx="5811235" cy="321615"/>
          </a:xfrm>
          <a:custGeom>
            <a:avLst/>
            <a:gdLst/>
            <a:ahLst/>
            <a:cxnLst/>
            <a:rect l="l" t="t" r="r" b="b"/>
            <a:pathLst>
              <a:path w="5811235" h="321615">
                <a:moveTo>
                  <a:pt x="0" y="0"/>
                </a:moveTo>
                <a:lnTo>
                  <a:pt x="5811235" y="0"/>
                </a:lnTo>
                <a:lnTo>
                  <a:pt x="1" y="321615"/>
                </a:lnTo>
                <a:cubicBezTo>
                  <a:pt x="1" y="214410"/>
                  <a:pt x="0" y="107205"/>
                  <a:pt x="0" y="0"/>
                </a:cubicBez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 29"/>
          <p:cNvSpPr/>
          <p:nvPr/>
        </p:nvSpPr>
        <p:spPr>
          <a:xfrm rot="21420000">
            <a:off x="-170768" y="213023"/>
            <a:ext cx="8480534" cy="5746008"/>
          </a:xfrm>
          <a:custGeom>
            <a:avLst/>
            <a:gdLst/>
            <a:ahLst/>
            <a:cxnLst/>
            <a:rect l="l" t="t" r="r" b="b"/>
            <a:pathLst>
              <a:path w="11307378" h="5746008">
                <a:moveTo>
                  <a:pt x="11270997" y="0"/>
                </a:moveTo>
                <a:lnTo>
                  <a:pt x="11307378" y="5746008"/>
                </a:lnTo>
                <a:lnTo>
                  <a:pt x="1" y="5743137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451416" y="668338"/>
            <a:ext cx="7533524" cy="2766528"/>
          </a:xfrm>
        </p:spPr>
        <p:txBody>
          <a:bodyPr anchor="b">
            <a:normAutofit/>
          </a:bodyPr>
          <a:lstStyle>
            <a:lvl1pPr algn="r"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554462" y="3446830"/>
            <a:ext cx="7512060" cy="550333"/>
          </a:xfrm>
        </p:spPr>
        <p:txBody>
          <a:bodyPr anchor="t">
            <a:noAutofit/>
          </a:bodyPr>
          <a:lstStyle>
            <a:lvl1pPr marL="0" indent="0" algn="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3669071" y="4714242"/>
            <a:ext cx="4607740" cy="942356"/>
          </a:xfrm>
        </p:spPr>
        <p:txBody>
          <a:bodyPr/>
          <a:lstStyle>
            <a:lvl1pPr algn="ctr">
              <a:defRPr sz="4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1420000">
            <a:off x="-12134" y="4954635"/>
            <a:ext cx="2987069" cy="918361"/>
          </a:xfrm>
        </p:spPr>
        <p:txBody>
          <a:bodyPr vert="horz" lIns="91440" tIns="45720" rIns="91440" bIns="45720" rtlCol="0" anchor="ctr"/>
          <a:lstStyle>
            <a:lvl1pPr algn="r">
              <a:defRPr lang="en-US" sz="4200" dirty="0"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7401518" y="3819948"/>
            <a:ext cx="680390" cy="49847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5-Point Star 32"/>
          <p:cNvSpPr/>
          <p:nvPr/>
        </p:nvSpPr>
        <p:spPr>
          <a:xfrm rot="21420000">
            <a:off x="3121951" y="5057183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76471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106333"/>
            <a:ext cx="7796031" cy="5888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351" y="685800"/>
            <a:ext cx="7794385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702923"/>
            <a:ext cx="7796046" cy="682472"/>
          </a:xfr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43449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77" cy="3194903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106333"/>
            <a:ext cx="7796047" cy="12736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9421983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99" y="685800"/>
            <a:ext cx="7143765" cy="2916704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62698" y="3610032"/>
            <a:ext cx="6500967" cy="377768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106334"/>
            <a:ext cx="7797662" cy="12682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4280" y="88785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97147" y="290648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606088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1723855"/>
            <a:ext cx="7796030" cy="251183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247468"/>
            <a:ext cx="7796030" cy="114064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336166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2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52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5967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175966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7785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27785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1645037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8880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4335" y="2063396"/>
            <a:ext cx="2482596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8880" y="4389288"/>
            <a:ext cx="2482596" cy="98529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805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176999" y="2063396"/>
            <a:ext cx="2482596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176998" y="4389286"/>
            <a:ext cx="2483655" cy="9853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670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26614" y="2063394"/>
            <a:ext cx="2482596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26614" y="4389284"/>
            <a:ext cx="2482596" cy="98530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0307268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2063396"/>
            <a:ext cx="7796030" cy="331119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2975018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1896" y="685801"/>
            <a:ext cx="1698485" cy="468878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685801"/>
            <a:ext cx="5928323" cy="4688785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669579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479756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319348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3742267"/>
            <a:ext cx="7796030" cy="163961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715223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7662" cy="11581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0" y="2063396"/>
            <a:ext cx="3816536" cy="3311189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495478" y="2063396"/>
            <a:ext cx="3814904" cy="3311189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9275718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6030" cy="11581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569" y="2063396"/>
            <a:ext cx="3591317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514352" y="2861733"/>
            <a:ext cx="3816534" cy="2512852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340" y="2063396"/>
            <a:ext cx="3596671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495477" y="2861733"/>
            <a:ext cx="3816535" cy="2512852"/>
          </a:xfrm>
        </p:spPr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9431408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65065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167402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32" y="685800"/>
            <a:ext cx="3095145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784600" y="685801"/>
            <a:ext cx="4525781" cy="46887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232" y="2709053"/>
            <a:ext cx="3095146" cy="266553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7976643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4408172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7740" y="1"/>
            <a:ext cx="3162641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2709053"/>
            <a:ext cx="4408171" cy="2362481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6699523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19048" y="1"/>
            <a:ext cx="9004013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063396"/>
            <a:ext cx="7797662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73562" y="5757334"/>
            <a:ext cx="283845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757334"/>
            <a:ext cx="412478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5341" y="5757334"/>
            <a:ext cx="68039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7034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ctrTitle"/>
          </p:nvPr>
        </p:nvSpPr>
        <p:spPr>
          <a:xfrm>
            <a:off x="684212" y="141287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  <a:buClr>
                <a:srgbClr val="FF3300"/>
              </a:buClr>
              <a:buSzPts val="4800"/>
            </a:pPr>
            <a:r>
              <a:rPr lang="en-US" sz="4800" b="1" i="1" u="none" dirty="0">
                <a:solidFill>
                  <a:srgbClr val="FF33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4800" b="1" i="1" dirty="0">
                <a:solidFill>
                  <a:srgbClr val="FF3300"/>
                </a:solidFill>
                <a:latin typeface="Verdana"/>
                <a:ea typeface="Verdana"/>
                <a:cs typeface="Verdana"/>
                <a:sym typeface="Verdana"/>
              </a:rPr>
              <a:t>Star</a:t>
            </a:r>
            <a:r>
              <a:rPr lang="en-US" sz="4800" b="1" i="1" u="sng" dirty="0" smtClean="0">
                <a:solidFill>
                  <a:srgbClr val="FF3300"/>
                </a:solidFill>
                <a:latin typeface="Aharoni"/>
                <a:ea typeface="Aharoni"/>
                <a:cs typeface="Aharoni"/>
                <a:sym typeface="Aharoni"/>
              </a:rPr>
              <a:t> </a:t>
            </a:r>
            <a:r>
              <a:rPr lang="en-US" sz="4800" b="1" i="1" u="sng" dirty="0">
                <a:solidFill>
                  <a:srgbClr val="FF3300"/>
                </a:solidFill>
                <a:latin typeface="Aharoni"/>
                <a:ea typeface="Aharoni"/>
                <a:cs typeface="Aharoni"/>
                <a:sym typeface="Aharoni"/>
              </a:rPr>
              <a:t>hour</a:t>
            </a:r>
            <a:endParaRPr dirty="0"/>
          </a:p>
        </p:txBody>
      </p:sp>
      <p:sp>
        <p:nvSpPr>
          <p:cNvPr id="93" name="Google Shape;93;p14"/>
          <p:cNvSpPr txBox="1">
            <a:spLocks noGrp="1"/>
          </p:cNvSpPr>
          <p:nvPr>
            <p:ph type="subTitle" idx="1"/>
          </p:nvPr>
        </p:nvSpPr>
        <p:spPr>
          <a:xfrm>
            <a:off x="1547812" y="3500437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73"/>
              </a:buClr>
              <a:buSzPts val="6000"/>
              <a:buFont typeface="Aharoni"/>
              <a:buNone/>
            </a:pPr>
            <a:r>
              <a:rPr lang="en-US" sz="6000" b="0" i="0" u="none" dirty="0">
                <a:solidFill>
                  <a:srgbClr val="262673"/>
                </a:solidFill>
                <a:latin typeface="Aharoni"/>
                <a:ea typeface="Aharoni"/>
                <a:cs typeface="Aharoni"/>
                <a:sym typeface="Aharoni"/>
              </a:rPr>
              <a:t>“House. Flat</a:t>
            </a:r>
            <a:r>
              <a:rPr lang="en-US" sz="6000" b="0" i="0" u="none" dirty="0" smtClean="0">
                <a:solidFill>
                  <a:srgbClr val="262673"/>
                </a:solidFill>
                <a:latin typeface="Aharoni"/>
                <a:ea typeface="Aharoni"/>
                <a:cs typeface="Aharoni"/>
                <a:sym typeface="Aharoni"/>
              </a:rPr>
              <a:t>.”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800"/>
              <a:buFont typeface="Verdana"/>
              <a:buNone/>
            </a:pPr>
            <a:r>
              <a:rPr lang="en-US" sz="3800" b="1" i="0" u="sng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the 3</a:t>
            </a:r>
            <a:r>
              <a:rPr lang="en-US" sz="3800" b="1" i="0" u="sng" baseline="30000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rd</a:t>
            </a:r>
            <a:r>
              <a:rPr lang="en-US" sz="3800" b="1" i="0" u="sng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 tour</a:t>
            </a:r>
            <a:endParaRPr dirty="0"/>
          </a:p>
        </p:txBody>
      </p:sp>
      <p:sp>
        <p:nvSpPr>
          <p:cNvPr id="147" name="Google Shape;147;p23"/>
          <p:cNvSpPr txBox="1">
            <a:spLocks noGrp="1"/>
          </p:cNvSpPr>
          <p:nvPr>
            <p:ph sz="quarter" idx="13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000"/>
              <a:buFont typeface="Aharoni"/>
              <a:buNone/>
            </a:pPr>
            <a:r>
              <a:rPr lang="en-US" sz="3000" b="0" i="0" u="none" strike="noStrike" cap="none" dirty="0">
                <a:solidFill>
                  <a:srgbClr val="002060"/>
                </a:solidFill>
                <a:latin typeface="Aharoni"/>
                <a:ea typeface="Aharoni"/>
                <a:cs typeface="Aharoni"/>
                <a:sym typeface="Aharoni"/>
              </a:rPr>
              <a:t>Read the words, think for a while and write down as many sentences as you can on the topic “The Place We Live In”. We will read you sentences in 4 minutes.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Verdana"/>
              <a:buNone/>
            </a:pPr>
            <a:endParaRPr sz="3000" b="0" i="0" u="none" strike="noStrike" cap="none" dirty="0">
              <a:solidFill>
                <a:srgbClr val="002060"/>
              </a:solidFill>
              <a:latin typeface="Aharoni"/>
              <a:ea typeface="Aharoni"/>
              <a:cs typeface="Aharoni"/>
              <a:sym typeface="Aharon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2060"/>
              </a:buClr>
              <a:buSzPts val="3000"/>
              <a:buFont typeface="Aharoni"/>
              <a:buNone/>
            </a:pPr>
            <a:r>
              <a:rPr lang="en-US" sz="3000" b="0" i="0" u="none" strike="noStrike" cap="none" dirty="0">
                <a:solidFill>
                  <a:srgbClr val="002060"/>
                </a:solidFill>
                <a:latin typeface="Aharoni"/>
                <a:ea typeface="Aharoni"/>
                <a:cs typeface="Aharoni"/>
                <a:sym typeface="Aharoni"/>
              </a:rPr>
              <a:t>Wardrobe, flat, corner, furniture, garden, nice, comfortable, opposite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800"/>
              <a:buFont typeface="Verdana"/>
              <a:buNone/>
            </a:pPr>
            <a:r>
              <a:rPr lang="en-US" sz="3800" b="1" i="0" u="sng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the 4</a:t>
            </a:r>
            <a:r>
              <a:rPr lang="en-US" sz="3800" b="1" i="0" u="sng" baseline="3000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th</a:t>
            </a:r>
            <a:r>
              <a:rPr lang="en-US" sz="3800" b="1" i="0" u="sng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 tour</a:t>
            </a:r>
            <a:endParaRPr/>
          </a:p>
        </p:txBody>
      </p:sp>
      <p:sp>
        <p:nvSpPr>
          <p:cNvPr id="153" name="Google Shape;153;p24"/>
          <p:cNvSpPr txBox="1">
            <a:spLocks noGrp="1"/>
          </p:cNvSpPr>
          <p:nvPr>
            <p:ph sz="quarter" idx="13"/>
          </p:nvPr>
        </p:nvSpPr>
        <p:spPr>
          <a:xfrm>
            <a:off x="514351" y="1679348"/>
            <a:ext cx="7796030" cy="3311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002060"/>
              </a:buClr>
              <a:buSzPts val="3000"/>
              <a:buNone/>
            </a:pPr>
            <a:r>
              <a:rPr lang="en-US" cap="none" dirty="0" smtClean="0">
                <a:solidFill>
                  <a:schemeClr val="accent5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Remember “there is\there are” construction. Put is or are into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002060"/>
              </a:buClr>
              <a:buSzPts val="3000"/>
              <a:buNone/>
            </a:pPr>
            <a:endParaRPr lang="en-US" cap="none" dirty="0" smtClean="0">
              <a:solidFill>
                <a:schemeClr val="accent5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002060"/>
              </a:buClr>
              <a:buSzPts val="3000"/>
              <a:buNone/>
            </a:pPr>
            <a:r>
              <a:rPr lang="en-US" cap="none" dirty="0" smtClean="0">
                <a:solidFill>
                  <a:schemeClr val="accent5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Sentences.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002060"/>
              </a:buClr>
              <a:buSzPts val="3000"/>
              <a:buNone/>
            </a:pPr>
            <a:r>
              <a:rPr lang="en-US" cap="none" dirty="0" smtClean="0">
                <a:solidFill>
                  <a:schemeClr val="accent5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1) there (is, are) a table and some chairs in the living room.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002060"/>
              </a:buClr>
              <a:buSzPts val="3000"/>
              <a:buNone/>
            </a:pPr>
            <a:endParaRPr lang="en-US" cap="none" dirty="0" smtClean="0">
              <a:solidFill>
                <a:schemeClr val="accent5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002060"/>
              </a:buClr>
              <a:buSzPts val="3000"/>
              <a:buNone/>
            </a:pPr>
            <a:r>
              <a:rPr lang="en-US" cap="none" dirty="0" smtClean="0">
                <a:solidFill>
                  <a:schemeClr val="accent5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2) (is, are) there some flowers on the window sill?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002060"/>
              </a:buClr>
              <a:buSzPts val="3000"/>
              <a:buNone/>
            </a:pPr>
            <a:endParaRPr lang="en-US" cap="none" dirty="0" smtClean="0">
              <a:solidFill>
                <a:schemeClr val="accent5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002060"/>
              </a:buClr>
              <a:buSzPts val="3000"/>
              <a:buNone/>
            </a:pPr>
            <a:r>
              <a:rPr lang="en-US" cap="none" dirty="0" smtClean="0">
                <a:solidFill>
                  <a:schemeClr val="accent5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3) there (is, are) no dining room in the house.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002060"/>
              </a:buClr>
              <a:buSzPts val="3000"/>
              <a:buNone/>
            </a:pPr>
            <a:endParaRPr lang="en-US" cap="none" dirty="0" smtClean="0">
              <a:solidFill>
                <a:schemeClr val="accent5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002060"/>
              </a:buClr>
              <a:buSzPts val="3000"/>
              <a:buNone/>
            </a:pPr>
            <a:r>
              <a:rPr lang="en-US" cap="none" dirty="0" smtClean="0">
                <a:solidFill>
                  <a:schemeClr val="accent5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4) there (is, are) many books on the shelves.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002060"/>
              </a:buClr>
              <a:buSzPts val="3000"/>
              <a:buNone/>
            </a:pPr>
            <a:endParaRPr lang="en-US" cap="none" dirty="0" smtClean="0">
              <a:solidFill>
                <a:schemeClr val="accent5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002060"/>
              </a:buClr>
              <a:buSzPts val="3000"/>
              <a:buNone/>
            </a:pPr>
            <a:r>
              <a:rPr lang="en-US" cap="none" dirty="0" smtClean="0">
                <a:solidFill>
                  <a:schemeClr val="accent5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5) (</a:t>
            </a:r>
            <a:r>
              <a:rPr lang="en-US" cap="none" dirty="0" err="1" smtClean="0">
                <a:solidFill>
                  <a:schemeClr val="accent5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is,are</a:t>
            </a:r>
            <a:r>
              <a:rPr lang="en-US" cap="none" dirty="0" smtClean="0">
                <a:solidFill>
                  <a:schemeClr val="accent5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,) there a balcony in the flat?</a:t>
            </a:r>
            <a:endParaRPr lang="en-US" cap="none" dirty="0">
              <a:solidFill>
                <a:schemeClr val="accent5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5"/>
          <p:cNvSpPr txBox="1">
            <a:spLocks noGrp="1"/>
          </p:cNvSpPr>
          <p:nvPr>
            <p:ph type="title"/>
          </p:nvPr>
        </p:nvSpPr>
        <p:spPr>
          <a:xfrm>
            <a:off x="421046" y="-115510"/>
            <a:ext cx="7797662" cy="1151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800"/>
              <a:buFont typeface="Verdana"/>
              <a:buNone/>
            </a:pPr>
            <a:r>
              <a:rPr lang="en-US" sz="3800" b="1" i="0" u="sng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the 5</a:t>
            </a:r>
            <a:r>
              <a:rPr lang="en-US" sz="3800" b="1" i="0" u="sng" baseline="30000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th</a:t>
            </a:r>
            <a:r>
              <a:rPr lang="en-US" sz="3800" b="1" i="0" u="sng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 tour</a:t>
            </a:r>
            <a:endParaRPr dirty="0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78656204"/>
              </p:ext>
            </p:extLst>
          </p:nvPr>
        </p:nvGraphicFramePr>
        <p:xfrm>
          <a:off x="1271016" y="1700783"/>
          <a:ext cx="6839712" cy="3712466"/>
        </p:xfrm>
        <a:graphic>
          <a:graphicData uri="http://schemas.openxmlformats.org/drawingml/2006/table">
            <a:tbl>
              <a:tblPr/>
              <a:tblGrid>
                <a:gridCol w="2523583"/>
                <a:gridCol w="4316129"/>
              </a:tblGrid>
              <a:tr h="654245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East or west home is best.</a:t>
                      </a:r>
                    </a:p>
                  </a:txBody>
                  <a:tcPr marL="47501" marR="47501" marT="47501" marB="475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</a:rPr>
                        <a:t>Кот из дома – мыши в пляс.</a:t>
                      </a:r>
                      <a:br>
                        <a:rPr lang="ru-RU" sz="160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</a:rPr>
                        <a:t>Пословица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7501" marR="47501" marT="47501" marB="475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28117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</a:rPr>
                        <a:t>Men make houses, but women make homes.</a:t>
                      </a:r>
                    </a:p>
                  </a:txBody>
                  <a:tcPr marL="47501" marR="47501" marT="47501" marB="475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</a:rPr>
                        <a:t>В гостях хорошо, а дома лучше.</a:t>
                      </a:r>
                      <a:br>
                        <a:rPr lang="ru-RU" sz="160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</a:rPr>
                        <a:t>Пословица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7501" marR="47501" marT="47501" marB="475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01987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</a:rPr>
                        <a:t>There is no place like home.</a:t>
                      </a:r>
                    </a:p>
                    <a:p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</a:rPr>
                        <a:t/>
                      </a:r>
                      <a:br>
                        <a:rPr lang="en-US" sz="1600">
                          <a:solidFill>
                            <a:srgbClr val="000000"/>
                          </a:solidFill>
                          <a:effectLst/>
                        </a:rPr>
                      </a:br>
                      <a:endParaRPr lang="en-US" sz="16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7501" marR="47501" marT="47501" marB="475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</a:rPr>
                        <a:t>Мужчина строит дом, а женщина делает его родным очагом.</a:t>
                      </a:r>
                      <a:br>
                        <a:rPr lang="ru-RU" sz="160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</a:rPr>
                        <a:t>Фрост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7501" marR="47501" marT="47501" marB="475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28117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When the cat is away, the mice will play</a:t>
                      </a:r>
                    </a:p>
                  </a:txBody>
                  <a:tcPr marL="47501" marR="47501" marT="47501" marB="475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</a:rPr>
                        <a:t>Нет лучше места, чем дом.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47501" marR="47501" marT="47501" marB="475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8079" y="1036455"/>
            <a:ext cx="8612689" cy="469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0624" y="905256"/>
            <a:ext cx="643737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endParaRPr lang="en-US" sz="2000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endParaRPr lang="ru-RU" sz="2800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algn="ctr"/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Thank you for the game!</a:t>
            </a:r>
          </a:p>
          <a:p>
            <a:pPr algn="ctr"/>
            <a:endParaRPr lang="en-US" sz="2800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algn="ctr"/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 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Good luck and take care!</a:t>
            </a:r>
          </a:p>
        </p:txBody>
      </p:sp>
    </p:spTree>
    <p:extLst>
      <p:ext uri="{BB962C8B-B14F-4D97-AF65-F5344CB8AC3E}">
        <p14:creationId xmlns:p14="http://schemas.microsoft.com/office/powerpoint/2010/main" val="158963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468312" y="6207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800"/>
              <a:buFont typeface="Verdana"/>
              <a:buNone/>
            </a:pPr>
            <a:r>
              <a:rPr lang="en-US" sz="3800" b="1" i="0" u="sng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the 1</a:t>
            </a:r>
            <a:r>
              <a:rPr lang="en-US" sz="3800" b="1" i="0" u="sng" baseline="3000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st</a:t>
            </a:r>
            <a:r>
              <a:rPr lang="en-US" sz="3800" b="1" i="0" u="sng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 tour</a:t>
            </a:r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sz="quarter" idx="13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000"/>
              <a:buFont typeface="Aharoni"/>
              <a:buNone/>
            </a:pPr>
            <a:r>
              <a:rPr lang="en-US" sz="3000" b="0" i="0" u="none" strike="noStrike" cap="none">
                <a:solidFill>
                  <a:srgbClr val="C00000"/>
                </a:solidFill>
                <a:latin typeface="Aharoni"/>
                <a:ea typeface="Aharoni"/>
                <a:cs typeface="Aharoni"/>
                <a:sym typeface="Aharoni"/>
              </a:rPr>
              <a:t>Question </a:t>
            </a:r>
            <a:r>
              <a:rPr lang="en-US" sz="3000" b="0" i="0" u="none" strike="noStrike" cap="none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en-US" sz="3000" b="0" i="0" u="none" strike="noStrike" cap="none">
                <a:solidFill>
                  <a:srgbClr val="FFC000"/>
                </a:solidFill>
                <a:latin typeface="Aharoni"/>
                <a:ea typeface="Aharoni"/>
                <a:cs typeface="Aharoni"/>
                <a:sym typeface="Aharoni"/>
              </a:rPr>
              <a:t>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22268"/>
              </a:buClr>
              <a:buSzPts val="3000"/>
              <a:buFont typeface="Aharoni"/>
              <a:buNone/>
            </a:pPr>
            <a:r>
              <a:rPr lang="en-US" sz="3000" b="0" i="0" u="none" strike="noStrike" cap="none">
                <a:solidFill>
                  <a:srgbClr val="222268"/>
                </a:solidFill>
                <a:latin typeface="Aharoni"/>
                <a:ea typeface="Aharoni"/>
                <a:cs typeface="Aharoni"/>
                <a:sym typeface="Aharoni"/>
              </a:rPr>
              <a:t>People can prepare breakfast, dinner or supper in this room. Women usually spend much time there. We have a fridge, a table, a cooker and a cupboard in this room.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>
            <a:spLocks noGrp="1"/>
          </p:cNvSpPr>
          <p:nvPr>
            <p:ph type="title"/>
          </p:nvPr>
        </p:nvSpPr>
        <p:spPr>
          <a:xfrm>
            <a:off x="468312" y="8366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800"/>
              <a:buFont typeface="Aharoni"/>
              <a:buNone/>
            </a:pPr>
            <a:r>
              <a:rPr lang="en-US" sz="3800" b="0" i="0" u="none">
                <a:solidFill>
                  <a:srgbClr val="C00000"/>
                </a:solidFill>
                <a:latin typeface="Aharoni"/>
                <a:ea typeface="Aharoni"/>
                <a:cs typeface="Aharoni"/>
                <a:sym typeface="Aharoni"/>
              </a:rPr>
              <a:t>Question </a:t>
            </a:r>
            <a:r>
              <a:rPr lang="en-US" sz="3800" b="0" i="0" u="none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en-US" sz="3800" b="0" i="0" u="none">
                <a:solidFill>
                  <a:srgbClr val="FFC000"/>
                </a:solidFill>
                <a:latin typeface="Aharoni"/>
                <a:ea typeface="Aharoni"/>
                <a:cs typeface="Aharoni"/>
                <a:sym typeface="Aharoni"/>
              </a:rPr>
              <a:t> </a:t>
            </a:r>
            <a:r>
              <a:rPr lang="en-US" sz="3800" b="0" i="0" u="none">
                <a:solidFill>
                  <a:srgbClr val="222268"/>
                </a:solidFill>
                <a:latin typeface="Aharoni"/>
                <a:ea typeface="Aharoni"/>
                <a:cs typeface="Aharoni"/>
                <a:sym typeface="Aharoni"/>
              </a:rPr>
              <a:t/>
            </a:r>
            <a:br>
              <a:rPr lang="en-US" sz="3800" b="0" i="0" u="none">
                <a:solidFill>
                  <a:srgbClr val="222268"/>
                </a:solidFill>
                <a:latin typeface="Aharoni"/>
                <a:ea typeface="Aharoni"/>
                <a:cs typeface="Aharoni"/>
                <a:sym typeface="Aharoni"/>
              </a:rPr>
            </a:br>
            <a:endParaRPr/>
          </a:p>
        </p:txBody>
      </p:sp>
      <p:sp>
        <p:nvSpPr>
          <p:cNvPr id="105" name="Google Shape;105;p16"/>
          <p:cNvSpPr txBox="1">
            <a:spLocks noGrp="1"/>
          </p:cNvSpPr>
          <p:nvPr>
            <p:ph sz="quarter" idx="13"/>
          </p:nvPr>
        </p:nvSpPr>
        <p:spPr>
          <a:xfrm>
            <a:off x="468312" y="2133600"/>
            <a:ext cx="8229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68"/>
              </a:buClr>
              <a:buSzPts val="3000"/>
              <a:buFont typeface="Aharoni"/>
              <a:buNone/>
            </a:pPr>
            <a:r>
              <a:rPr lang="en-US" sz="3000" b="0" i="0" u="none" strike="noStrike" cap="none">
                <a:solidFill>
                  <a:srgbClr val="222268"/>
                </a:solidFill>
                <a:latin typeface="Aharoni"/>
                <a:ea typeface="Aharoni"/>
                <a:cs typeface="Aharoni"/>
                <a:sym typeface="Aharoni"/>
              </a:rPr>
              <a:t>There are beds or a sofa in this room. You can see a little table and a wardrobe there. People have a rest in this room.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>
            <a:spLocks noGrp="1"/>
          </p:cNvSpPr>
          <p:nvPr>
            <p:ph type="title"/>
          </p:nvPr>
        </p:nvSpPr>
        <p:spPr>
          <a:xfrm>
            <a:off x="395287" y="7651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800"/>
              <a:buFont typeface="Aharoni"/>
              <a:buNone/>
            </a:pPr>
            <a:r>
              <a:rPr lang="en-US" sz="3800" b="0" i="0" u="none">
                <a:solidFill>
                  <a:srgbClr val="C00000"/>
                </a:solidFill>
                <a:latin typeface="Aharoni"/>
                <a:ea typeface="Aharoni"/>
                <a:cs typeface="Aharoni"/>
                <a:sym typeface="Aharoni"/>
              </a:rPr>
              <a:t>Question </a:t>
            </a:r>
            <a:r>
              <a:rPr lang="en-US" sz="3800" b="0" i="0" u="none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3</a:t>
            </a:r>
            <a:r>
              <a:rPr lang="en-US" sz="3800" b="0" i="0" u="none">
                <a:solidFill>
                  <a:srgbClr val="C00000"/>
                </a:solidFill>
                <a:latin typeface="Aharoni"/>
                <a:ea typeface="Aharoni"/>
                <a:cs typeface="Aharoni"/>
                <a:sym typeface="Aharoni"/>
              </a:rPr>
              <a:t> </a:t>
            </a:r>
            <a:br>
              <a:rPr lang="en-US" sz="3800" b="0" i="0" u="none">
                <a:solidFill>
                  <a:srgbClr val="C00000"/>
                </a:solidFill>
                <a:latin typeface="Aharoni"/>
                <a:ea typeface="Aharoni"/>
                <a:cs typeface="Aharoni"/>
                <a:sym typeface="Aharoni"/>
              </a:rPr>
            </a:br>
            <a:endParaRPr/>
          </a:p>
        </p:txBody>
      </p:sp>
      <p:sp>
        <p:nvSpPr>
          <p:cNvPr id="111" name="Google Shape;111;p17"/>
          <p:cNvSpPr txBox="1">
            <a:spLocks noGrp="1"/>
          </p:cNvSpPr>
          <p:nvPr>
            <p:ph sz="quarter" idx="13"/>
          </p:nvPr>
        </p:nvSpPr>
        <p:spPr>
          <a:xfrm>
            <a:off x="468312" y="2060575"/>
            <a:ext cx="8229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68"/>
              </a:buClr>
              <a:buSzPts val="3000"/>
              <a:buFont typeface="Aharoni"/>
              <a:buNone/>
            </a:pPr>
            <a:r>
              <a:rPr lang="en-US" sz="3000" b="0" i="0" u="none" strike="noStrike" cap="none">
                <a:solidFill>
                  <a:srgbClr val="222268"/>
                </a:solidFill>
                <a:latin typeface="Aharoni"/>
                <a:ea typeface="Aharoni"/>
                <a:cs typeface="Aharoni"/>
                <a:sym typeface="Aharoni"/>
              </a:rPr>
              <a:t>This room is not very large. We take a shower or have a bath in this room. You can clean your teeth, wash your hands and face there.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>
            <a:spLocks noGrp="1"/>
          </p:cNvSpPr>
          <p:nvPr>
            <p:ph type="title"/>
          </p:nvPr>
        </p:nvSpPr>
        <p:spPr>
          <a:xfrm>
            <a:off x="468312" y="6921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SzPts val="3800"/>
              <a:buFont typeface="Aharoni"/>
              <a:buNone/>
            </a:pPr>
            <a:r>
              <a:rPr lang="en-US" sz="3800" b="0" i="0" u="none">
                <a:solidFill>
                  <a:srgbClr val="CC3300"/>
                </a:solidFill>
                <a:latin typeface="Aharoni"/>
                <a:ea typeface="Aharoni"/>
                <a:cs typeface="Aharoni"/>
                <a:sym typeface="Aharoni"/>
              </a:rPr>
              <a:t>Question </a:t>
            </a:r>
            <a:r>
              <a:rPr lang="en-US" sz="3800" b="0" i="0" u="none">
                <a:solidFill>
                  <a:srgbClr val="CC3300"/>
                </a:solidFill>
                <a:latin typeface="Verdana"/>
                <a:ea typeface="Verdana"/>
                <a:cs typeface="Verdana"/>
                <a:sym typeface="Verdana"/>
              </a:rPr>
              <a:t>4</a:t>
            </a:r>
            <a:r>
              <a:rPr lang="en-US" sz="3800" b="0" i="0" u="none">
                <a:solidFill>
                  <a:srgbClr val="CC3300"/>
                </a:solidFill>
                <a:latin typeface="Aharoni"/>
                <a:ea typeface="Aharoni"/>
                <a:cs typeface="Aharoni"/>
                <a:sym typeface="Aharoni"/>
              </a:rPr>
              <a:t> </a:t>
            </a:r>
            <a:r>
              <a:rPr lang="en-US" sz="3800" b="0" i="0" u="none">
                <a:solidFill>
                  <a:srgbClr val="FFC000"/>
                </a:solidFill>
                <a:latin typeface="Aharoni"/>
                <a:ea typeface="Aharoni"/>
                <a:cs typeface="Aharoni"/>
                <a:sym typeface="Aharoni"/>
              </a:rPr>
              <a:t/>
            </a:r>
            <a:br>
              <a:rPr lang="en-US" sz="3800" b="0" i="0" u="none">
                <a:solidFill>
                  <a:srgbClr val="FFC000"/>
                </a:solidFill>
                <a:latin typeface="Aharoni"/>
                <a:ea typeface="Aharoni"/>
                <a:cs typeface="Aharoni"/>
                <a:sym typeface="Aharoni"/>
              </a:rPr>
            </a:br>
            <a:endParaRPr/>
          </a:p>
        </p:txBody>
      </p:sp>
      <p:sp>
        <p:nvSpPr>
          <p:cNvPr id="117" name="Google Shape;117;p18"/>
          <p:cNvSpPr txBox="1">
            <a:spLocks noGrp="1"/>
          </p:cNvSpPr>
          <p:nvPr>
            <p:ph sz="quarter" idx="13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000"/>
              <a:buFont typeface="Aharoni"/>
              <a:buNone/>
            </a:pPr>
            <a:r>
              <a:rPr lang="en-US" sz="3000" b="0" i="0" u="none" strike="noStrike" cap="none">
                <a:solidFill>
                  <a:srgbClr val="002060"/>
                </a:solidFill>
                <a:latin typeface="Aharoni"/>
                <a:ea typeface="Aharoni"/>
                <a:cs typeface="Aharoni"/>
                <a:sym typeface="Aharoni"/>
              </a:rPr>
              <a:t>Families</a:t>
            </a:r>
            <a:r>
              <a:rPr lang="en-US" sz="3000" b="0" i="0" u="none" strike="noStrike" cap="none">
                <a:solidFill>
                  <a:srgbClr val="7030A0"/>
                </a:solidFill>
                <a:latin typeface="Aharoni"/>
                <a:ea typeface="Aharoni"/>
                <a:cs typeface="Aharoni"/>
                <a:sym typeface="Aharoni"/>
              </a:rPr>
              <a:t> </a:t>
            </a:r>
            <a:r>
              <a:rPr lang="en-US" sz="3000" b="0" i="0" u="none" strike="noStrike" cap="none">
                <a:solidFill>
                  <a:srgbClr val="002060"/>
                </a:solidFill>
                <a:latin typeface="Aharoni"/>
                <a:ea typeface="Aharoni"/>
                <a:cs typeface="Aharoni"/>
                <a:sym typeface="Aharoni"/>
              </a:rPr>
              <a:t>get together for the meal in this room. They have breakfast, lunch, dinner and supper there. There are some chairs and a table in this room.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SzPts val="3800"/>
              <a:buFont typeface="Aharoni"/>
              <a:buNone/>
            </a:pPr>
            <a:r>
              <a:rPr lang="en-US" sz="3800" b="0" i="0" u="none">
                <a:solidFill>
                  <a:srgbClr val="CC3300"/>
                </a:solidFill>
                <a:latin typeface="Aharoni"/>
                <a:ea typeface="Aharoni"/>
                <a:cs typeface="Aharoni"/>
                <a:sym typeface="Aharoni"/>
              </a:rPr>
              <a:t>Question </a:t>
            </a:r>
            <a:r>
              <a:rPr lang="en-US" sz="3800" b="0" i="0" u="none">
                <a:solidFill>
                  <a:srgbClr val="CC3300"/>
                </a:solidFill>
                <a:latin typeface="Verdana"/>
                <a:ea typeface="Verdana"/>
                <a:cs typeface="Verdana"/>
                <a:sym typeface="Verdana"/>
              </a:rPr>
              <a:t>5</a:t>
            </a:r>
            <a:r>
              <a:rPr lang="en-US" sz="3800" b="0" i="0" u="none">
                <a:solidFill>
                  <a:srgbClr val="222268"/>
                </a:solidFill>
                <a:latin typeface="Aharoni"/>
                <a:ea typeface="Aharoni"/>
                <a:cs typeface="Aharoni"/>
                <a:sym typeface="Aharoni"/>
              </a:rPr>
              <a:t/>
            </a:r>
            <a:br>
              <a:rPr lang="en-US" sz="3800" b="0" i="0" u="none">
                <a:solidFill>
                  <a:srgbClr val="222268"/>
                </a:solidFill>
                <a:latin typeface="Aharoni"/>
                <a:ea typeface="Aharoni"/>
                <a:cs typeface="Aharoni"/>
                <a:sym typeface="Aharoni"/>
              </a:rPr>
            </a:br>
            <a:endParaRPr/>
          </a:p>
        </p:txBody>
      </p:sp>
      <p:sp>
        <p:nvSpPr>
          <p:cNvPr id="123" name="Google Shape;123;p19"/>
          <p:cNvSpPr txBox="1">
            <a:spLocks noGrp="1"/>
          </p:cNvSpPr>
          <p:nvPr>
            <p:ph sz="quarter" idx="13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000"/>
              <a:buFont typeface="Aharoni"/>
              <a:buNone/>
            </a:pPr>
            <a:r>
              <a:rPr lang="en-US" sz="3000" b="0" i="0" u="none" strike="noStrike" cap="none">
                <a:solidFill>
                  <a:srgbClr val="002060"/>
                </a:solidFill>
                <a:latin typeface="Aharoni"/>
                <a:ea typeface="Aharoni"/>
                <a:cs typeface="Aharoni"/>
                <a:sym typeface="Aharoni"/>
              </a:rPr>
              <a:t>There is a TV set, a wall-unite, some chairs and a sofa in this room. Some people have a fireplace there. We can see some flowers on the walls. There is often a carpet on the floor. It is usually the largest room in the house. People watch TV, listen to music, or sit around and speak there,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SzPts val="3800"/>
              <a:buFont typeface="Aharoni"/>
              <a:buNone/>
            </a:pPr>
            <a:r>
              <a:rPr lang="en-US" sz="3800" b="0" i="0" u="none">
                <a:solidFill>
                  <a:srgbClr val="CC3300"/>
                </a:solidFill>
                <a:latin typeface="Aharoni"/>
                <a:ea typeface="Aharoni"/>
                <a:cs typeface="Aharoni"/>
                <a:sym typeface="Aharoni"/>
              </a:rPr>
              <a:t>Question </a:t>
            </a:r>
            <a:r>
              <a:rPr lang="en-US" sz="3800" b="0" i="0" u="none">
                <a:solidFill>
                  <a:srgbClr val="CC3300"/>
                </a:solidFill>
                <a:latin typeface="Verdana"/>
                <a:ea typeface="Verdana"/>
                <a:cs typeface="Verdana"/>
                <a:sym typeface="Verdana"/>
              </a:rPr>
              <a:t>6</a:t>
            </a:r>
            <a:endParaRPr/>
          </a:p>
        </p:txBody>
      </p:sp>
      <p:sp>
        <p:nvSpPr>
          <p:cNvPr id="129" name="Google Shape;129;p20"/>
          <p:cNvSpPr txBox="1">
            <a:spLocks noGrp="1"/>
          </p:cNvSpPr>
          <p:nvPr>
            <p:ph sz="quarter" idx="13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000"/>
              <a:buFont typeface="Aharoni"/>
              <a:buNone/>
            </a:pPr>
            <a:r>
              <a:rPr lang="en-US" sz="3000" b="0" i="0" u="none" strike="noStrike" cap="none">
                <a:solidFill>
                  <a:srgbClr val="002060"/>
                </a:solidFill>
                <a:latin typeface="Aharoni"/>
                <a:ea typeface="Aharoni"/>
                <a:cs typeface="Aharoni"/>
                <a:sym typeface="Aharoni"/>
              </a:rPr>
              <a:t>You can see a table, a chair, a bookcase and some shelves on the wall in this room. There are books and magazines on the shelves. You can read books, do your homework or write a letter in this room. You parents can write a report, read important letters and work there.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SzPts val="3800"/>
              <a:buFont typeface="Aharoni"/>
              <a:buNone/>
            </a:pPr>
            <a:r>
              <a:rPr lang="en-US" sz="3800" b="0" i="0" u="none">
                <a:solidFill>
                  <a:srgbClr val="CC3300"/>
                </a:solidFill>
                <a:latin typeface="Aharoni"/>
                <a:ea typeface="Aharoni"/>
                <a:cs typeface="Aharoni"/>
                <a:sym typeface="Aharoni"/>
              </a:rPr>
              <a:t>Question </a:t>
            </a:r>
            <a:r>
              <a:rPr lang="en-US" sz="3800" b="0" i="0" u="none">
                <a:solidFill>
                  <a:srgbClr val="CC3300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endParaRPr/>
          </a:p>
        </p:txBody>
      </p:sp>
      <p:sp>
        <p:nvSpPr>
          <p:cNvPr id="135" name="Google Shape;135;p21"/>
          <p:cNvSpPr txBox="1">
            <a:spLocks noGrp="1"/>
          </p:cNvSpPr>
          <p:nvPr>
            <p:ph sz="quarter" idx="13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000"/>
              <a:buFont typeface="Aharoni"/>
              <a:buNone/>
            </a:pPr>
            <a:r>
              <a:rPr lang="en-US" sz="3000" b="0" i="0" u="none" strike="noStrike" cap="none">
                <a:solidFill>
                  <a:srgbClr val="002060"/>
                </a:solidFill>
                <a:latin typeface="Aharoni"/>
                <a:ea typeface="Aharoni"/>
                <a:cs typeface="Aharoni"/>
                <a:sym typeface="Aharoni"/>
              </a:rPr>
              <a:t>This room is not very large. People take off their overcoats, hats, boots or shoes there. There is usually a mirror and a little table there.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800"/>
              <a:buFont typeface="Verdana"/>
              <a:buNone/>
            </a:pPr>
            <a:r>
              <a:rPr lang="en-US" sz="3800" b="1" i="0" u="sng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the 2</a:t>
            </a:r>
            <a:r>
              <a:rPr lang="en-US" sz="3800" b="1" i="0" u="sng" baseline="3000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nd</a:t>
            </a:r>
            <a:r>
              <a:rPr lang="en-US" sz="3800" b="1" i="0" u="sng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 tour</a:t>
            </a:r>
            <a:endParaRPr/>
          </a:p>
        </p:txBody>
      </p:sp>
      <p:sp>
        <p:nvSpPr>
          <p:cNvPr id="141" name="Google Shape;141;p22"/>
          <p:cNvSpPr txBox="1">
            <a:spLocks noGrp="1"/>
          </p:cNvSpPr>
          <p:nvPr>
            <p:ph sz="quarter" idx="13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002060"/>
              </a:buClr>
              <a:buSzPts val="3000"/>
              <a:buNone/>
            </a:pPr>
            <a:r>
              <a:rPr lang="en-US" sz="2800" cap="none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</a:t>
            </a:r>
            <a:r>
              <a:rPr lang="ru-RU" sz="2800" cap="none" dirty="0" smtClean="0">
                <a:solidFill>
                  <a:srgbClr val="7030A0"/>
                </a:solidFill>
                <a:cs typeface="Aharoni" panose="02010803020104030203" pitchFamily="2" charset="-79"/>
              </a:rPr>
              <a:t>  </a:t>
            </a:r>
            <a:r>
              <a:rPr lang="en-US" sz="2800" cap="none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living room, dining room, flat, bedroom;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002060"/>
              </a:buClr>
              <a:buSzPts val="3000"/>
              <a:buNone/>
            </a:pPr>
            <a:r>
              <a:rPr lang="en-US" sz="2800" cap="none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  <a:r>
              <a:rPr lang="ru-RU" sz="2800" cap="none" dirty="0" smtClean="0">
                <a:solidFill>
                  <a:srgbClr val="7030A0"/>
                </a:solidFill>
                <a:cs typeface="Aharoni" panose="02010803020104030203" pitchFamily="2" charset="-79"/>
              </a:rPr>
              <a:t>  </a:t>
            </a:r>
            <a:r>
              <a:rPr lang="en-US" sz="2800" cap="none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running water, wardrobe, refrigerator, wall unit;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002060"/>
              </a:buClr>
              <a:buSzPts val="3000"/>
              <a:buNone/>
            </a:pPr>
            <a:r>
              <a:rPr lang="en-US" sz="2800" cap="none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</a:t>
            </a:r>
            <a:r>
              <a:rPr lang="ru-RU" sz="2800" cap="none" dirty="0" smtClean="0">
                <a:solidFill>
                  <a:srgbClr val="7030A0"/>
                </a:solidFill>
                <a:cs typeface="Aharoni" panose="02010803020104030203" pitchFamily="2" charset="-79"/>
              </a:rPr>
              <a:t>  </a:t>
            </a:r>
            <a:r>
              <a:rPr lang="en-US" sz="2800" cap="none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to water flowers, to do the washing, to go to school, to go shopping;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002060"/>
              </a:buClr>
              <a:buSzPts val="3000"/>
              <a:buNone/>
            </a:pPr>
            <a:r>
              <a:rPr lang="en-US" sz="2800" cap="none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</a:t>
            </a:r>
            <a:r>
              <a:rPr lang="ru-RU" sz="2800" cap="none" dirty="0" smtClean="0">
                <a:solidFill>
                  <a:srgbClr val="7030A0"/>
                </a:solidFill>
                <a:cs typeface="Aharoni" panose="02010803020104030203" pitchFamily="2" charset="-79"/>
              </a:rPr>
              <a:t>  </a:t>
            </a:r>
            <a:r>
              <a:rPr lang="en-US" sz="2800" cap="none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 lighthouse, a garage, a teepee, a caravan;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002060"/>
              </a:buClr>
              <a:buSzPts val="3000"/>
              <a:buNone/>
            </a:pPr>
            <a:r>
              <a:rPr lang="en-US" sz="2800" cap="none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  <a:r>
              <a:rPr lang="ru-RU" sz="2800" cap="none" dirty="0" smtClean="0">
                <a:solidFill>
                  <a:srgbClr val="7030A0"/>
                </a:solidFill>
                <a:cs typeface="Aharoni" panose="02010803020104030203" pitchFamily="2" charset="-79"/>
              </a:rPr>
              <a:t>  </a:t>
            </a:r>
            <a:r>
              <a:rPr lang="en-US" sz="2800" cap="none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 bed, a sofa, a chair, a table.</a:t>
            </a:r>
            <a:endParaRPr lang="en-US" sz="2800" cap="none" dirty="0">
              <a:solidFill>
                <a:srgbClr val="7030A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ое мероприятие">
  <a:themeElements>
    <a:clrScheme name="Главное мероприятие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Главное мероприятие">
      <a:maj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ое мероприятие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Event" id="{AC372BB4-D83D-411E-B849-B641926BA760}" vid="{F1EFBDE3-1A95-4E3D-81AD-1F53D65BEA01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</TotalTime>
  <Words>613</Words>
  <Application>Microsoft Office PowerPoint</Application>
  <PresentationFormat>Экран (4:3)</PresentationFormat>
  <Paragraphs>56</Paragraphs>
  <Slides>13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Aharoni</vt:lpstr>
      <vt:lpstr>Arial</vt:lpstr>
      <vt:lpstr>Impact</vt:lpstr>
      <vt:lpstr>Verdana</vt:lpstr>
      <vt:lpstr>Главное мероприятие</vt:lpstr>
      <vt:lpstr> Star hour</vt:lpstr>
      <vt:lpstr>the 1st tour</vt:lpstr>
      <vt:lpstr>Question 2  </vt:lpstr>
      <vt:lpstr>Question 3  </vt:lpstr>
      <vt:lpstr>Question 4  </vt:lpstr>
      <vt:lpstr>Question 5 </vt:lpstr>
      <vt:lpstr>Question 6</vt:lpstr>
      <vt:lpstr>Question 7</vt:lpstr>
      <vt:lpstr>the 2nd tour</vt:lpstr>
      <vt:lpstr>the 3rd tour</vt:lpstr>
      <vt:lpstr>the 4th tour</vt:lpstr>
      <vt:lpstr>the 5th tour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Finest hour</dc:title>
  <dc:creator>Администратор</dc:creator>
  <cp:lastModifiedBy>Администратор</cp:lastModifiedBy>
  <cp:revision>10</cp:revision>
  <dcterms:modified xsi:type="dcterms:W3CDTF">2024-04-04T22:51:35Z</dcterms:modified>
</cp:coreProperties>
</file>