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60" r:id="rId5"/>
    <p:sldId id="266" r:id="rId6"/>
    <p:sldId id="267" r:id="rId7"/>
    <p:sldId id="270" r:id="rId8"/>
    <p:sldId id="271" r:id="rId9"/>
    <p:sldId id="272" r:id="rId10"/>
    <p:sldId id="371" r:id="rId11"/>
    <p:sldId id="278" r:id="rId12"/>
    <p:sldId id="357" r:id="rId13"/>
    <p:sldId id="356" r:id="rId14"/>
    <p:sldId id="281" r:id="rId15"/>
    <p:sldId id="358" r:id="rId16"/>
    <p:sldId id="289" r:id="rId17"/>
    <p:sldId id="372" r:id="rId18"/>
    <p:sldId id="291" r:id="rId19"/>
    <p:sldId id="373" r:id="rId20"/>
    <p:sldId id="292" r:id="rId21"/>
    <p:sldId id="359" r:id="rId22"/>
    <p:sldId id="295" r:id="rId23"/>
    <p:sldId id="309" r:id="rId24"/>
    <p:sldId id="313" r:id="rId25"/>
    <p:sldId id="317" r:id="rId26"/>
    <p:sldId id="344" r:id="rId27"/>
    <p:sldId id="321" r:id="rId28"/>
    <p:sldId id="374" r:id="rId29"/>
    <p:sldId id="376" r:id="rId30"/>
    <p:sldId id="366" r:id="rId31"/>
    <p:sldId id="325" r:id="rId32"/>
    <p:sldId id="377" r:id="rId33"/>
    <p:sldId id="378" r:id="rId34"/>
    <p:sldId id="328" r:id="rId35"/>
    <p:sldId id="370" r:id="rId36"/>
    <p:sldId id="333" r:id="rId37"/>
    <p:sldId id="369" r:id="rId38"/>
    <p:sldId id="336" r:id="rId39"/>
    <p:sldId id="339" r:id="rId40"/>
    <p:sldId id="34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39BB3-A402-4176-B0C8-40EC871DB41D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D66BF-1B9E-4F44-9E52-0E12D36FE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A48879-D16A-424B-9197-19F2E12F47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2;&#1072;&#1090;&#1077;&#1088;&#1080;&#1085;&#1072;\Desktop\&#1042;&#1089;&#1077;&#1088;&#1086;&#1089;&#1089;&#1080;&#1081;&#1089;&#1082;&#1080;&#1081;%20&#1092;&#1077;&#1089;&#1090;&#1080;&#1074;&#1072;&#1083;&#1100;\&#1050;&#1072;&#1090;&#1102;&#1096;&#1072;.mp3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2;&#1072;&#1090;&#1077;&#1088;&#1080;&#1085;&#1072;\Desktop\&#1042;&#1089;&#1077;&#1088;&#1086;&#1089;&#1089;&#1080;&#1081;&#1089;&#1082;&#1080;&#1081;%20&#1092;&#1077;&#1089;&#1090;&#1080;&#1074;&#1072;&#1083;&#1100;\&#1050;&#1072;&#1087;&#1080;&#1090;&#1091;&#1083;&#1103;&#1094;&#1080;&#1103;%20&#1043;&#1077;&#1088;&#1084;&#1072;&#1085;&#1080;&#1080;.mp3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2;&#1072;&#1090;&#1077;&#1088;&#1080;&#1085;&#1072;\Desktop\&#1042;&#1089;&#1077;&#1088;&#1086;&#1089;&#1089;&#1080;&#1081;&#1089;&#1082;&#1080;&#1081;%20&#1092;&#1077;&#1089;&#1090;&#1080;&#1074;&#1072;&#1083;&#1100;\&#1044;&#1077;&#1085;&#1100;%20&#1055;&#1086;&#1073;&#1077;&#1076;&#1099;.mp3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2;&#1072;&#1090;&#1077;&#1088;&#1080;&#1085;&#1072;\Desktop\&#1042;&#1089;&#1077;&#1088;&#1086;&#1089;&#1089;&#1080;&#1081;&#1089;&#1082;&#1080;&#1081;%20&#1092;&#1077;&#1089;&#1090;&#1080;&#1074;&#1072;&#1083;&#1100;\&#1053;&#1072;&#1073;&#1072;&#1090;.mp3" TargetMode="Externa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2;&#1072;&#1090;&#1077;&#1088;&#1080;&#1085;&#1072;\Desktop\&#1042;&#1089;&#1077;&#1088;&#1086;&#1089;&#1089;&#1080;&#1081;&#1089;&#1082;&#1080;&#1081;%20&#1092;&#1077;&#1089;&#1090;&#1080;&#1074;&#1072;&#1083;&#1100;\&#1053;&#1072;&#1095;&#1072;&#1083;&#1086;%20&#1074;&#1086;&#1081;&#1085;&#1099;_levitan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2;&#1072;&#1090;&#1077;&#1088;&#1080;&#1085;&#1072;\Desktop\&#1042;&#1089;&#1077;&#1088;&#1086;&#1089;&#1089;&#1080;&#1081;&#1089;&#1082;&#1080;&#1081;%20&#1092;&#1077;&#1089;&#1090;&#1080;&#1074;&#1072;&#1083;&#1100;\&#1057;&#1086;&#1083;&#1085;&#1077;&#1095;&#1085;&#1099;&#1081;%20&#1082;&#1088;&#1091;&#1075;.ru.mp3" TargetMode="Externa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2;&#1072;&#1090;&#1077;&#1088;&#1080;&#1085;&#1072;\Desktop\&#1042;&#1089;&#1077;&#1088;&#1086;&#1089;&#1089;&#1080;&#1081;&#1089;&#1082;&#1080;&#1081;%20&#1092;&#1077;&#1089;&#1090;&#1080;&#1074;&#1072;&#1083;&#1100;\&#1057;&#1074;&#1103;&#1097;&#1077;&#1085;&#1085;&#1072;&#1103;%20&#1074;&#1086;&#1081;&#1085;&#1072;.mp3" TargetMode="Externa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soloviev.ru/tvnradio/fost/text.mhtml?PubID=39" TargetMode="External"/><Relationship Id="rId3" Type="http://schemas.openxmlformats.org/officeDocument/2006/relationships/hyperlink" Target="http://www.webpark.ru/comment/27746" TargetMode="External"/><Relationship Id="rId7" Type="http://schemas.openxmlformats.org/officeDocument/2006/relationships/hyperlink" Target="http://www.infran.ru/vovenko/60years_ww2/photo_misc.htm" TargetMode="External"/><Relationship Id="rId2" Type="http://schemas.openxmlformats.org/officeDocument/2006/relationships/hyperlink" Target="http://www.victory-day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llprazdnik.ru/sovet/ordena.html" TargetMode="External"/><Relationship Id="rId5" Type="http://schemas.openxmlformats.org/officeDocument/2006/relationships/hyperlink" Target="http://www.admhmao.ru/VK/Index/ordena_vov.htm" TargetMode="External"/><Relationship Id="rId4" Type="http://schemas.openxmlformats.org/officeDocument/2006/relationships/hyperlink" Target="http://www.may9.ru/ru/photo_folder.php?docId=6585" TargetMode="External"/><Relationship Id="rId9" Type="http://schemas.openxmlformats.org/officeDocument/2006/relationships/hyperlink" Target="http://www.polotsk.land.ru/khatyn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0" y="5286375"/>
            <a:ext cx="6215063" cy="92868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796787"/>
            <a:ext cx="4714908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Во имя Отчизны </a:t>
            </a:r>
            <a:r>
              <a:rPr lang="ru-RU" sz="4400" b="1" dirty="0" smtClean="0">
                <a:solidFill>
                  <a:srgbClr val="C00000"/>
                </a:solidFill>
              </a:rPr>
              <a:t>-Победа</a:t>
            </a:r>
            <a:r>
              <a:rPr lang="ru-RU" sz="4400" b="1" dirty="0" smtClean="0">
                <a:solidFill>
                  <a:srgbClr val="C00000"/>
                </a:solidFill>
              </a:rPr>
              <a:t>! 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Во </a:t>
            </a:r>
            <a:r>
              <a:rPr lang="ru-RU" sz="4400" b="1" dirty="0" smtClean="0">
                <a:solidFill>
                  <a:srgbClr val="C00000"/>
                </a:solidFill>
              </a:rPr>
              <a:t>имя живущих -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Победа</a:t>
            </a:r>
            <a:r>
              <a:rPr lang="ru-RU" sz="4400" b="1" dirty="0" smtClean="0">
                <a:solidFill>
                  <a:srgbClr val="C00000"/>
                </a:solidFill>
              </a:rPr>
              <a:t>!</a:t>
            </a:r>
            <a:endParaRPr lang="ru-RU" sz="4400" dirty="0" smtClean="0">
              <a:solidFill>
                <a:srgbClr val="C00000"/>
              </a:solidFill>
            </a:endParaRPr>
          </a:p>
        </p:txBody>
      </p:sp>
      <p:pic>
        <p:nvPicPr>
          <p:cNvPr id="10" name="Рисунок 3" descr="otkritka_0005.jpg"/>
          <p:cNvPicPr>
            <a:picLocks noChangeAspect="1"/>
          </p:cNvPicPr>
          <p:nvPr/>
        </p:nvPicPr>
        <p:blipFill>
          <a:blip r:embed="rId2" cstate="print"/>
          <a:srcRect b="18478"/>
          <a:stretch>
            <a:fillRect/>
          </a:stretch>
        </p:blipFill>
        <p:spPr bwMode="auto">
          <a:xfrm>
            <a:off x="4929190" y="214290"/>
            <a:ext cx="4000528" cy="635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D:\какие-то программы\Documents and Settings\Пользователь\Мои документы\Загрузки\a05f3b1cffb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18251"/>
            <a:ext cx="4180115" cy="22678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какие-то программы\Documents and Settings\Пользователь\Мои документы\Загрузки\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Содержимое 3" descr="2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109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 descr="49.jpg"/>
          <p:cNvPicPr>
            <a:picLocks noChangeAspect="1"/>
          </p:cNvPicPr>
          <p:nvPr/>
        </p:nvPicPr>
        <p:blipFill>
          <a:blip r:embed="rId2" cstate="print"/>
          <a:srcRect l="2438" r="40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катерина\Pictures\201107141503_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тюш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катерина\Pictures\5f24519a1d88_03db69ff1cbf595933085cd7ced4ffe3_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357167"/>
            <a:ext cx="857256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Знамя Победы над Рейхстагом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Капитуляция Герман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0"/>
            <a:ext cx="8715436" cy="1357298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Подписание акта о капитуляции фашистской Германии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76471"/>
            <a:ext cx="7420772" cy="568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4" descr="img2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артинки к 9 мая\20a16663dc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latin typeface="Trebuchet MS" pitchFamily="34" charset="0"/>
            </a:endParaRPr>
          </a:p>
        </p:txBody>
      </p:sp>
      <p:pic>
        <p:nvPicPr>
          <p:cNvPr id="5124" name="Рисунок 7" descr="1.jpg"/>
          <p:cNvPicPr>
            <a:picLocks noChangeAspect="1"/>
          </p:cNvPicPr>
          <p:nvPr/>
        </p:nvPicPr>
        <p:blipFill>
          <a:blip r:embed="rId2" cstate="print"/>
          <a:srcRect t="129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3" descr="Архив 25.jpg"/>
          <p:cNvPicPr>
            <a:picLocks noChangeAspect="1"/>
          </p:cNvPicPr>
          <p:nvPr/>
        </p:nvPicPr>
        <p:blipFill>
          <a:blip r:embed="rId2" cstate="print"/>
          <a:srcRect r="3021"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428604"/>
            <a:ext cx="8501122" cy="785818"/>
          </a:xfrm>
        </p:spPr>
        <p:txBody>
          <a:bodyPr lIns="45720" tIns="0" rIns="45720" bIns="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Парад  Победы  в  1945 году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9_may_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9144000" cy="6094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5301208"/>
            <a:ext cx="448816" cy="448816"/>
          </a:xfrm>
          <a:prstGeom prst="rect">
            <a:avLst/>
          </a:prstGeom>
        </p:spPr>
      </p:pic>
    </p:spTree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картинки к 9 мая\091372548020fb1e9c9d4fdc1fdd62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5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5" descr="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ки к 9 мая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6" descr="Орден Отечественной войны.jpg"/>
          <p:cNvPicPr>
            <a:picLocks noChangeAspect="1"/>
          </p:cNvPicPr>
          <p:nvPr/>
        </p:nvPicPr>
        <p:blipFill>
          <a:blip r:embed="rId2" cstate="print"/>
          <a:srcRect l="16406" t="3125" r="15623"/>
          <a:stretch>
            <a:fillRect/>
          </a:stretch>
        </p:blipFill>
        <p:spPr bwMode="auto">
          <a:xfrm>
            <a:off x="3214678" y="714356"/>
            <a:ext cx="2786062" cy="297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Содержимое 2"/>
          <p:cNvSpPr txBox="1">
            <a:spLocks/>
          </p:cNvSpPr>
          <p:nvPr/>
        </p:nvSpPr>
        <p:spPr>
          <a:xfrm>
            <a:off x="1571624" y="1"/>
            <a:ext cx="6816799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Ордена и медали</a:t>
            </a:r>
          </a:p>
        </p:txBody>
      </p:sp>
      <p:pic>
        <p:nvPicPr>
          <p:cNvPr id="59396" name="Рисунок 45" descr="Орден Победы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85813"/>
            <a:ext cx="2928938" cy="292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7" name="Рисунок 50" descr="Орден Красной Звезды.jpg"/>
          <p:cNvPicPr>
            <a:picLocks noChangeAspect="1"/>
          </p:cNvPicPr>
          <p:nvPr/>
        </p:nvPicPr>
        <p:blipFill>
          <a:blip r:embed="rId4" cstate="print"/>
          <a:srcRect t="11458" b="25000"/>
          <a:stretch>
            <a:fillRect/>
          </a:stretch>
        </p:blipFill>
        <p:spPr bwMode="auto">
          <a:xfrm>
            <a:off x="6012160" y="764704"/>
            <a:ext cx="2857500" cy="287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8" name="Рисунок 51" descr="Орден Красное Знамя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3735388"/>
            <a:ext cx="1500187" cy="297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9" name="Рисунок 52" descr="Орден Славы 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2538" y="3714750"/>
            <a:ext cx="1620837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Содержимое 3" descr="Вечный огонь на могиле неизвестного солдата.jpg"/>
          <p:cNvPicPr>
            <a:picLocks noChangeAspect="1"/>
          </p:cNvPicPr>
          <p:nvPr/>
        </p:nvPicPr>
        <p:blipFill>
          <a:blip r:embed="rId2" cstate="print"/>
          <a:srcRect l="12820" t="11852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3" y="71438"/>
            <a:ext cx="87153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Могила Неизвестного солдата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\Pictures\Evrei v VOV c5e59a7d3c6648410ba7b701c09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Содержимое 3" descr="Вечный огонь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4652" r="6354" b="27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4653136"/>
            <a:ext cx="8606730" cy="18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Ежегодно 9 мая, отмечая праздник Победы, вся страна минутой молчания чтит память погибших, а на могилы воинов, к памятникам в их честь люди возлагают цветы.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ownloads\19224_buch1 Sobol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Наба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катерина\Downloads\2229-800x533.jpg"/>
          <p:cNvPicPr>
            <a:picLocks noChangeAspect="1" noChangeArrowheads="1"/>
          </p:cNvPicPr>
          <p:nvPr/>
        </p:nvPicPr>
        <p:blipFill>
          <a:blip r:embed="rId2" cstate="print"/>
          <a:srcRect r="818" b="3801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9036496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 Бухенвальде погибло около 56000 человек</a:t>
            </a:r>
          </a:p>
          <a:p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 июня 1941 год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 l="27546" r="27303" b="4095"/>
          <a:stretch>
            <a:fillRect/>
          </a:stretch>
        </p:blipFill>
        <p:spPr bwMode="auto">
          <a:xfrm>
            <a:off x="323528" y="1098000"/>
            <a:ext cx="4104456" cy="528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ura"/>
          <p:cNvPicPr>
            <a:picLocks noChangeAspect="1" noChangeArrowheads="1"/>
          </p:cNvPicPr>
          <p:nvPr/>
        </p:nvPicPr>
        <p:blipFill>
          <a:blip r:embed="rId4" cstate="print"/>
          <a:srcRect l="3077" t="3846" r="4615" b="5128"/>
          <a:stretch>
            <a:fillRect/>
          </a:stretch>
        </p:blipFill>
        <p:spPr bwMode="auto">
          <a:xfrm>
            <a:off x="4644008" y="1124744"/>
            <a:ext cx="4104456" cy="521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Начало войны_levit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Хатан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500042"/>
            <a:ext cx="242889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Хатынь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429264"/>
            <a:ext cx="835824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четвертый житель Беларуси погиб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годы второй мировой войны.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3" descr="Кладбище деревень в Хатын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611" name="Text Box 7"/>
          <p:cNvSpPr txBox="1">
            <a:spLocks noChangeArrowheads="1"/>
          </p:cNvSpPr>
          <p:nvPr/>
        </p:nvSpPr>
        <p:spPr bwMode="auto">
          <a:xfrm>
            <a:off x="214282" y="214313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Кладбище деревень в Хатыни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9635" name="Содержимое 3" descr="Мемориал на Пескаревском кладбищ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50" y="214313"/>
            <a:ext cx="8572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Пискаревском кладбище 186 братских могил, в которых покоятся 420 тысяч жителей города, погибших от голода, бомбежек, обстрелов и 70 тысяч воинов-защитников Ленинграда.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154" cy="689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589240"/>
            <a:ext cx="8424936" cy="1008112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Волгоград : Мамаев - Курган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Зал воинской славы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683" name="Picture 5" descr="мемориал 28 панф"/>
          <p:cNvPicPr>
            <a:picLocks noChangeAspect="1" noChangeArrowheads="1"/>
          </p:cNvPicPr>
          <p:nvPr/>
        </p:nvPicPr>
        <p:blipFill>
          <a:blip r:embed="rId2" cstate="print"/>
          <a:srcRect l="3500" r="6229"/>
          <a:stretch>
            <a:fillRect/>
          </a:stretch>
        </p:blipFill>
        <p:spPr bwMode="auto">
          <a:xfrm>
            <a:off x="0" y="0"/>
            <a:ext cx="9324975" cy="689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7" y="0"/>
            <a:ext cx="8064897" cy="1285875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Подвиг 28 панфиловцев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5286388"/>
            <a:ext cx="8572560" cy="1143000"/>
          </a:xfrm>
          <a:prstGeom prst="rect">
            <a:avLst/>
          </a:prstGeom>
          <a:noFill/>
          <a:ln/>
        </p:spPr>
        <p:txBody>
          <a:bodyPr lIns="45720" tIns="0" rIns="45720" bIns="0"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j-ea"/>
                <a:cs typeface="+mj-cs"/>
              </a:rPr>
              <a:t>«Велика Россия, а отступать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j-ea"/>
                <a:cs typeface="+mj-cs"/>
              </a:rPr>
              <a:t>некуда:  позади  Москва».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556792"/>
            <a:ext cx="3456384" cy="3384376"/>
          </a:xfrm>
          <a:prstGeom prst="rect">
            <a:avLst/>
          </a:prstGeom>
          <a:noFill/>
          <a:ln/>
        </p:spPr>
        <p:txBody>
          <a:bodyPr lIns="45720" tIns="0" rIns="45720" bIns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j-ea"/>
                <a:cs typeface="+mj-cs"/>
              </a:rPr>
              <a:t>Памятник  Советскому  солдату  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j-ea"/>
                <a:cs typeface="+mj-cs"/>
              </a:rPr>
              <a:t>в 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j-ea"/>
                <a:cs typeface="+mj-cs"/>
              </a:rPr>
              <a:t>Берлине</a:t>
            </a:r>
          </a:p>
        </p:txBody>
      </p:sp>
      <p:pic>
        <p:nvPicPr>
          <p:cNvPr id="5122" name="Picture 2" descr="C:\Users\Екатерина\Pictures\sold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04056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214290"/>
            <a:ext cx="7239000" cy="1143000"/>
          </a:xfrm>
        </p:spPr>
        <p:txBody>
          <a:bodyPr lIns="45720" tIns="0" rIns="45720" bIns="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Имя  твое  неизвестно ,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подвиг  твой  бессмертен.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8851" name="Рисунок 5" descr="Вечный огонь 2.jpg"/>
          <p:cNvPicPr>
            <a:picLocks noChangeAspect="1"/>
          </p:cNvPicPr>
          <p:nvPr/>
        </p:nvPicPr>
        <p:blipFill>
          <a:blip r:embed="rId3" cstate="print"/>
          <a:srcRect l="5711" t="2417" b="8138"/>
          <a:stretch>
            <a:fillRect/>
          </a:stretch>
        </p:blipFill>
        <p:spPr bwMode="auto">
          <a:xfrm>
            <a:off x="338138" y="1500188"/>
            <a:ext cx="8439150" cy="535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.jpg"/>
          <p:cNvPicPr>
            <a:picLocks noChangeAspect="1"/>
          </p:cNvPicPr>
          <p:nvPr/>
        </p:nvPicPr>
        <p:blipFill>
          <a:blip r:embed="rId2" cstate="print"/>
          <a:srcRect l="50000" t="56390" r="1411" b="13321"/>
          <a:stretch>
            <a:fillRect/>
          </a:stretch>
        </p:blipFill>
        <p:spPr bwMode="auto">
          <a:xfrm>
            <a:off x="357158" y="2143116"/>
            <a:ext cx="363877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1115875696"/>
          <p:cNvPicPr>
            <a:picLocks noChangeAspect="1" noChangeArrowheads="1"/>
          </p:cNvPicPr>
          <p:nvPr/>
        </p:nvPicPr>
        <p:blipFill>
          <a:blip r:embed="rId3" cstate="print"/>
          <a:srcRect l="5714" t="5319" r="5714" b="5319"/>
          <a:stretch>
            <a:fillRect/>
          </a:stretch>
        </p:blipFill>
        <p:spPr bwMode="auto">
          <a:xfrm>
            <a:off x="4214810" y="142852"/>
            <a:ext cx="4710396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какие-то программы\Documents and Settings\Пользователь\Мои документы\Загрузки\0_23ab5_12fbb12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214290"/>
            <a:ext cx="3214710" cy="1742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0034" y="0"/>
            <a:ext cx="8229600" cy="285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9" name="Picture 2" descr="D:\какие-то программы\Documents and Settings\Пользователь\Мои документы\Загрузки\0b1a2ef4bd9e810fdadcefdb8af207e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501317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всегда будет солнце!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лнечный круг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артинки к 9 мая\0913e97fa92ccfdf0fb4076b4d2f2e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Изображение 046"/>
          <p:cNvPicPr>
            <a:picLocks noChangeAspect="1" noChangeArrowheads="1"/>
          </p:cNvPicPr>
          <p:nvPr/>
        </p:nvPicPr>
        <p:blipFill>
          <a:blip r:embed="rId3" cstate="print"/>
          <a:srcRect l="4420" t="2222" r="1493" b="2222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_may_2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7089" y="0"/>
            <a:ext cx="4756613" cy="684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857250" y="1071563"/>
            <a:ext cx="7429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2000" b="1" i="1" dirty="0">
                <a:solidFill>
                  <a:srgbClr val="663300"/>
                </a:solidFill>
                <a:hlinkClick r:id="rId2"/>
              </a:rPr>
              <a:t>Фотографии и другие материалы взяты на сайтах: </a:t>
            </a:r>
          </a:p>
          <a:p>
            <a:pPr eaLnBrk="0" hangingPunct="0">
              <a:lnSpc>
                <a:spcPct val="150000"/>
              </a:lnSpc>
            </a:pPr>
            <a:r>
              <a:rPr lang="en-US" sz="2000" b="1" u="sng" dirty="0">
                <a:solidFill>
                  <a:srgbClr val="663300"/>
                </a:solidFill>
                <a:hlinkClick r:id="rId2"/>
              </a:rPr>
              <a:t>http://www.victory-day.ru/</a:t>
            </a:r>
            <a:endParaRPr lang="ru-RU" sz="2000" dirty="0">
              <a:solidFill>
                <a:srgbClr val="663300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000" b="1" dirty="0">
                <a:solidFill>
                  <a:srgbClr val="663300"/>
                </a:solidFill>
                <a:ea typeface="Calibri" pitchFamily="34" charset="0"/>
                <a:cs typeface="Times New Roman" pitchFamily="18" charset="0"/>
                <a:hlinkClick r:id="rId3"/>
              </a:rPr>
              <a:t>http://www.webpark.ru/comment/27746</a:t>
            </a:r>
            <a:endParaRPr lang="ru-RU" sz="2000" dirty="0">
              <a:solidFill>
                <a:srgbClr val="663300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000" b="1" dirty="0">
                <a:solidFill>
                  <a:srgbClr val="663300"/>
                </a:solidFill>
                <a:ea typeface="Calibri" pitchFamily="34" charset="0"/>
                <a:cs typeface="Calibri" pitchFamily="34" charset="0"/>
                <a:hlinkClick r:id="rId4"/>
              </a:rPr>
              <a:t>http://www.may9.ru/ru/photo_folder.php?docId=6585</a:t>
            </a:r>
            <a:endParaRPr lang="ru-RU" sz="2000" dirty="0">
              <a:solidFill>
                <a:srgbClr val="663300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000" b="1" dirty="0">
                <a:solidFill>
                  <a:srgbClr val="663300"/>
                </a:solidFill>
                <a:ea typeface="Calibri" pitchFamily="34" charset="0"/>
                <a:cs typeface="Calibri" pitchFamily="34" charset="0"/>
                <a:hlinkClick r:id="rId5"/>
              </a:rPr>
              <a:t>http://www.admhmao.ru/VK/Index/ordena_vov.htm</a:t>
            </a:r>
            <a:endParaRPr lang="ru-RU" sz="2000" dirty="0">
              <a:solidFill>
                <a:srgbClr val="663300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000" b="1" dirty="0">
                <a:solidFill>
                  <a:srgbClr val="663300"/>
                </a:solidFill>
                <a:ea typeface="Calibri" pitchFamily="34" charset="0"/>
                <a:cs typeface="Calibri" pitchFamily="34" charset="0"/>
                <a:hlinkClick r:id="rId6"/>
              </a:rPr>
              <a:t>http://allprazdnik.ru/sovet/ordena.html</a:t>
            </a:r>
            <a:endParaRPr lang="ru-RU" sz="2000" dirty="0">
              <a:solidFill>
                <a:srgbClr val="663300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000" b="1" dirty="0">
                <a:solidFill>
                  <a:srgbClr val="663300"/>
                </a:solidFill>
                <a:ea typeface="Calibri" pitchFamily="34" charset="0"/>
                <a:cs typeface="Calibri" pitchFamily="34" charset="0"/>
                <a:hlinkClick r:id="rId7"/>
              </a:rPr>
              <a:t>http://www.infran.ru/vovenko/60years_ww2/photo_misc.htm</a:t>
            </a:r>
            <a:endParaRPr lang="ru-RU" sz="2000" dirty="0">
              <a:solidFill>
                <a:srgbClr val="663300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000" b="1" dirty="0">
                <a:solidFill>
                  <a:srgbClr val="663300"/>
                </a:solidFill>
                <a:ea typeface="Calibri" pitchFamily="34" charset="0"/>
                <a:cs typeface="Calibri" pitchFamily="34" charset="0"/>
                <a:hlinkClick r:id="rId8"/>
              </a:rPr>
              <a:t>http://www.vsoloviev.ru/tvnradio/fost/text.mhtml?PubID=39</a:t>
            </a:r>
            <a:endParaRPr lang="ru-RU" sz="2000" dirty="0">
              <a:solidFill>
                <a:srgbClr val="663300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000" b="1" dirty="0">
                <a:solidFill>
                  <a:srgbClr val="663300"/>
                </a:solidFill>
                <a:ea typeface="Calibri" pitchFamily="34" charset="0"/>
                <a:cs typeface="Calibri" pitchFamily="34" charset="0"/>
                <a:hlinkClick r:id="rId5"/>
              </a:rPr>
              <a:t>http://www.admhmao.ru/VK/Index/ordena_vov.htm</a:t>
            </a:r>
            <a:r>
              <a:rPr lang="ru-RU" sz="2000" dirty="0">
                <a:solidFill>
                  <a:srgbClr val="663300"/>
                </a:solidFill>
              </a:rPr>
              <a:t> </a:t>
            </a:r>
            <a:r>
              <a:rPr lang="en-US" sz="2000" b="1" dirty="0">
                <a:solidFill>
                  <a:srgbClr val="663300"/>
                </a:solidFill>
                <a:ea typeface="Calibri" pitchFamily="34" charset="0"/>
                <a:cs typeface="Calibri" pitchFamily="34" charset="0"/>
                <a:hlinkClick r:id="rId9"/>
              </a:rPr>
              <a:t>http://www.polotsk.land.ru/khatyn.htm</a:t>
            </a:r>
            <a:endParaRPr lang="en-US" sz="3600" dirty="0">
              <a:solidFill>
                <a:srgbClr val="663300"/>
              </a:solidFill>
            </a:endParaRPr>
          </a:p>
          <a:p>
            <a:pPr eaLnBrk="0" hangingPunct="0">
              <a:lnSpc>
                <a:spcPct val="150000"/>
              </a:lnSpc>
            </a:pPr>
            <a:endParaRPr lang="ru-RU" sz="2000" dirty="0"/>
          </a:p>
          <a:p>
            <a:pPr eaLnBrk="0" hangingPunct="0">
              <a:lnSpc>
                <a:spcPct val="150000"/>
              </a:lnSpc>
            </a:pPr>
            <a:endParaRPr lang="ru-RU" sz="2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785786" y="-1429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45720" bIns="0"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j-ea"/>
                <a:cs typeface="+mj-cs"/>
              </a:rPr>
              <a:t>Источники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Kruk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428604"/>
            <a:ext cx="7429552" cy="50475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От бескрайней равнины Сибирской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полесских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лесов и болот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Поднимался народ богатырский,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Наш великий советский народ.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Выходил он свободный и правый,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Отвечая войной на войну,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Постоять за родную державу,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За могучую нашу страну!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Советские бомбардировщики в боевом полете.    1943 г. Место съемки: Орловско-белгородское направление. Автор съемки:   не установлен  . ГАКО,ед. хр. 0-359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4" descr="img2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Содержимое 3" descr="3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2538"/>
          <a:stretch>
            <a:fillRect/>
          </a:stretch>
        </p:blipFill>
        <p:spPr>
          <a:xfrm>
            <a:off x="3851920" y="0"/>
            <a:ext cx="529208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764703"/>
            <a:ext cx="3888432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битве </a:t>
            </a:r>
          </a:p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родную землю стояли насмерть все, кто мог держать оружие </a:t>
            </a:r>
          </a:p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руках.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238</Words>
  <Application>Microsoft Office PowerPoint</Application>
  <PresentationFormat>Экран (4:3)</PresentationFormat>
  <Paragraphs>45</Paragraphs>
  <Slides>40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22 июня 1941 год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Парад  Победы  в  1945 году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Волгоград : Мамаев - Курган  Зал воинской славы</vt:lpstr>
      <vt:lpstr>Подвиг 28 панфиловцев</vt:lpstr>
      <vt:lpstr>Слайд 35</vt:lpstr>
      <vt:lpstr>Имя  твое  неизвестно ,  подвиг  твой  бессмертен.</vt:lpstr>
      <vt:lpstr>Слайд 37</vt:lpstr>
      <vt:lpstr> 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user</cp:lastModifiedBy>
  <cp:revision>66</cp:revision>
  <dcterms:created xsi:type="dcterms:W3CDTF">2013-01-11T10:04:42Z</dcterms:created>
  <dcterms:modified xsi:type="dcterms:W3CDTF">2016-01-12T08:17:34Z</dcterms:modified>
</cp:coreProperties>
</file>