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9143631" cy="68576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3061" y="137058"/>
            <a:ext cx="699787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3165" y="1373888"/>
            <a:ext cx="7057669" cy="360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558" y="379082"/>
            <a:ext cx="8533130" cy="6198235"/>
          </a:xfrm>
          <a:custGeom>
            <a:avLst/>
            <a:gdLst/>
            <a:ahLst/>
            <a:cxnLst/>
            <a:rect l="l" t="t" r="r" b="b"/>
            <a:pathLst>
              <a:path w="8533130" h="6198234">
                <a:moveTo>
                  <a:pt x="8410320" y="0"/>
                </a:moveTo>
                <a:lnTo>
                  <a:pt x="122034" y="0"/>
                </a:lnTo>
                <a:lnTo>
                  <a:pt x="108711" y="1447"/>
                </a:lnTo>
                <a:lnTo>
                  <a:pt x="102234" y="2882"/>
                </a:lnTo>
                <a:lnTo>
                  <a:pt x="95389" y="4318"/>
                </a:lnTo>
                <a:lnTo>
                  <a:pt x="58673" y="20878"/>
                </a:lnTo>
                <a:lnTo>
                  <a:pt x="24472" y="53289"/>
                </a:lnTo>
                <a:lnTo>
                  <a:pt x="6476" y="88925"/>
                </a:lnTo>
                <a:lnTo>
                  <a:pt x="2870" y="102247"/>
                </a:lnTo>
                <a:lnTo>
                  <a:pt x="1435" y="108724"/>
                </a:lnTo>
                <a:lnTo>
                  <a:pt x="711" y="115570"/>
                </a:lnTo>
                <a:lnTo>
                  <a:pt x="0" y="122047"/>
                </a:lnTo>
                <a:lnTo>
                  <a:pt x="0" y="6075718"/>
                </a:lnTo>
                <a:lnTo>
                  <a:pt x="1435" y="6089040"/>
                </a:lnTo>
                <a:lnTo>
                  <a:pt x="2870" y="6095530"/>
                </a:lnTo>
                <a:lnTo>
                  <a:pt x="4317" y="6102362"/>
                </a:lnTo>
                <a:lnTo>
                  <a:pt x="20878" y="6139078"/>
                </a:lnTo>
                <a:lnTo>
                  <a:pt x="53276" y="6173279"/>
                </a:lnTo>
                <a:lnTo>
                  <a:pt x="88912" y="6191288"/>
                </a:lnTo>
                <a:lnTo>
                  <a:pt x="102234" y="6194882"/>
                </a:lnTo>
                <a:lnTo>
                  <a:pt x="108711" y="6196330"/>
                </a:lnTo>
                <a:lnTo>
                  <a:pt x="121916" y="6197752"/>
                </a:lnTo>
                <a:lnTo>
                  <a:pt x="8410676" y="6197409"/>
                </a:lnTo>
                <a:lnTo>
                  <a:pt x="8423998" y="6195961"/>
                </a:lnTo>
                <a:lnTo>
                  <a:pt x="8430475" y="6194526"/>
                </a:lnTo>
                <a:lnTo>
                  <a:pt x="8437321" y="6193078"/>
                </a:lnTo>
                <a:lnTo>
                  <a:pt x="8474036" y="6176518"/>
                </a:lnTo>
                <a:lnTo>
                  <a:pt x="8508238" y="6144120"/>
                </a:lnTo>
                <a:lnTo>
                  <a:pt x="8526233" y="6108484"/>
                </a:lnTo>
                <a:lnTo>
                  <a:pt x="8529840" y="6095161"/>
                </a:lnTo>
                <a:lnTo>
                  <a:pt x="8531275" y="6088684"/>
                </a:lnTo>
                <a:lnTo>
                  <a:pt x="8531999" y="6081839"/>
                </a:lnTo>
                <a:lnTo>
                  <a:pt x="8532671" y="6075718"/>
                </a:lnTo>
                <a:lnTo>
                  <a:pt x="8532710" y="6068529"/>
                </a:lnTo>
                <a:lnTo>
                  <a:pt x="8532355" y="122047"/>
                </a:lnTo>
                <a:lnTo>
                  <a:pt x="8531631" y="115570"/>
                </a:lnTo>
                <a:lnTo>
                  <a:pt x="8530920" y="108724"/>
                </a:lnTo>
                <a:lnTo>
                  <a:pt x="8529472" y="102247"/>
                </a:lnTo>
                <a:lnTo>
                  <a:pt x="8528037" y="95402"/>
                </a:lnTo>
                <a:lnTo>
                  <a:pt x="8525878" y="88925"/>
                </a:lnTo>
                <a:lnTo>
                  <a:pt x="8507869" y="53289"/>
                </a:lnTo>
                <a:lnTo>
                  <a:pt x="8479078" y="24485"/>
                </a:lnTo>
                <a:lnTo>
                  <a:pt x="8443429" y="6489"/>
                </a:lnTo>
                <a:lnTo>
                  <a:pt x="8430120" y="2882"/>
                </a:lnTo>
                <a:lnTo>
                  <a:pt x="8423630" y="1447"/>
                </a:lnTo>
                <a:lnTo>
                  <a:pt x="8410320" y="0"/>
                </a:lnTo>
                <a:close/>
              </a:path>
            </a:pathLst>
          </a:custGeom>
          <a:solidFill>
            <a:srgbClr val="000000">
              <a:alpha val="25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9714" y="6483959"/>
            <a:ext cx="8522335" cy="93345"/>
          </a:xfrm>
          <a:custGeom>
            <a:avLst/>
            <a:gdLst/>
            <a:ahLst/>
            <a:cxnLst/>
            <a:rect l="l" t="t" r="r" b="b"/>
            <a:pathLst>
              <a:path w="8522335" h="93345">
                <a:moveTo>
                  <a:pt x="8522279" y="0"/>
                </a:moveTo>
                <a:lnTo>
                  <a:pt x="0" y="0"/>
                </a:lnTo>
                <a:lnTo>
                  <a:pt x="1320" y="3962"/>
                </a:lnTo>
                <a:lnTo>
                  <a:pt x="19316" y="39611"/>
                </a:lnTo>
                <a:lnTo>
                  <a:pt x="48120" y="68402"/>
                </a:lnTo>
                <a:lnTo>
                  <a:pt x="83756" y="86410"/>
                </a:lnTo>
                <a:lnTo>
                  <a:pt x="97078" y="90004"/>
                </a:lnTo>
                <a:lnTo>
                  <a:pt x="103555" y="91452"/>
                </a:lnTo>
                <a:lnTo>
                  <a:pt x="116760" y="92875"/>
                </a:lnTo>
                <a:lnTo>
                  <a:pt x="8405520" y="92532"/>
                </a:lnTo>
                <a:lnTo>
                  <a:pt x="8418842" y="91084"/>
                </a:lnTo>
                <a:lnTo>
                  <a:pt x="8425319" y="89649"/>
                </a:lnTo>
                <a:lnTo>
                  <a:pt x="8432165" y="88201"/>
                </a:lnTo>
                <a:lnTo>
                  <a:pt x="8468880" y="71640"/>
                </a:lnTo>
                <a:lnTo>
                  <a:pt x="8503081" y="39243"/>
                </a:lnTo>
                <a:lnTo>
                  <a:pt x="8521077" y="3606"/>
                </a:lnTo>
                <a:lnTo>
                  <a:pt x="8522279" y="0"/>
                </a:lnTo>
                <a:close/>
              </a:path>
            </a:pathLst>
          </a:custGeom>
          <a:solidFill>
            <a:srgbClr val="000000">
              <a:alpha val="25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3407" y="6514922"/>
            <a:ext cx="8495030" cy="62230"/>
          </a:xfrm>
          <a:custGeom>
            <a:avLst/>
            <a:gdLst/>
            <a:ahLst/>
            <a:cxnLst/>
            <a:rect l="l" t="t" r="r" b="b"/>
            <a:pathLst>
              <a:path w="8495030" h="62229">
                <a:moveTo>
                  <a:pt x="8494790" y="0"/>
                </a:moveTo>
                <a:lnTo>
                  <a:pt x="0" y="0"/>
                </a:lnTo>
                <a:lnTo>
                  <a:pt x="2030" y="3238"/>
                </a:lnTo>
                <a:lnTo>
                  <a:pt x="34428" y="37439"/>
                </a:lnTo>
                <a:lnTo>
                  <a:pt x="70064" y="55448"/>
                </a:lnTo>
                <a:lnTo>
                  <a:pt x="83386" y="59042"/>
                </a:lnTo>
                <a:lnTo>
                  <a:pt x="89863" y="60490"/>
                </a:lnTo>
                <a:lnTo>
                  <a:pt x="103067" y="61912"/>
                </a:lnTo>
                <a:lnTo>
                  <a:pt x="8391828" y="61569"/>
                </a:lnTo>
                <a:lnTo>
                  <a:pt x="8405150" y="60121"/>
                </a:lnTo>
                <a:lnTo>
                  <a:pt x="8411627" y="58686"/>
                </a:lnTo>
                <a:lnTo>
                  <a:pt x="8418472" y="57238"/>
                </a:lnTo>
                <a:lnTo>
                  <a:pt x="8455188" y="40678"/>
                </a:lnTo>
                <a:lnTo>
                  <a:pt x="8489389" y="8280"/>
                </a:lnTo>
                <a:lnTo>
                  <a:pt x="8492983" y="2882"/>
                </a:lnTo>
                <a:lnTo>
                  <a:pt x="8494790" y="0"/>
                </a:lnTo>
                <a:close/>
              </a:path>
            </a:pathLst>
          </a:custGeom>
          <a:solidFill>
            <a:srgbClr val="000000">
              <a:alpha val="25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9729" y="6561359"/>
            <a:ext cx="8442325" cy="0"/>
          </a:xfrm>
          <a:custGeom>
            <a:avLst/>
            <a:gdLst/>
            <a:ahLst/>
            <a:cxnLst/>
            <a:rect l="l" t="t" r="r" b="b"/>
            <a:pathLst>
              <a:path w="8442325" h="0">
                <a:moveTo>
                  <a:pt x="0" y="0"/>
                </a:moveTo>
                <a:lnTo>
                  <a:pt x="8441915" y="0"/>
                </a:lnTo>
              </a:path>
            </a:pathLst>
          </a:custGeom>
          <a:ln w="309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558" y="379082"/>
            <a:ext cx="8533130" cy="6198235"/>
          </a:xfrm>
          <a:custGeom>
            <a:avLst/>
            <a:gdLst/>
            <a:ahLst/>
            <a:cxnLst/>
            <a:rect l="l" t="t" r="r" b="b"/>
            <a:pathLst>
              <a:path w="8533130" h="6198234">
                <a:moveTo>
                  <a:pt x="0" y="128879"/>
                </a:moveTo>
                <a:lnTo>
                  <a:pt x="0" y="122034"/>
                </a:lnTo>
                <a:lnTo>
                  <a:pt x="723" y="115557"/>
                </a:lnTo>
                <a:lnTo>
                  <a:pt x="1435" y="108712"/>
                </a:lnTo>
                <a:lnTo>
                  <a:pt x="2882" y="102235"/>
                </a:lnTo>
                <a:lnTo>
                  <a:pt x="4317" y="95402"/>
                </a:lnTo>
                <a:lnTo>
                  <a:pt x="20878" y="58674"/>
                </a:lnTo>
                <a:lnTo>
                  <a:pt x="28803" y="47879"/>
                </a:lnTo>
                <a:lnTo>
                  <a:pt x="33121" y="42481"/>
                </a:lnTo>
                <a:lnTo>
                  <a:pt x="37795" y="37795"/>
                </a:lnTo>
                <a:lnTo>
                  <a:pt x="42481" y="33121"/>
                </a:lnTo>
                <a:lnTo>
                  <a:pt x="47878" y="28803"/>
                </a:lnTo>
                <a:lnTo>
                  <a:pt x="53276" y="24472"/>
                </a:lnTo>
                <a:lnTo>
                  <a:pt x="88925" y="6476"/>
                </a:lnTo>
                <a:lnTo>
                  <a:pt x="102234" y="2882"/>
                </a:lnTo>
                <a:lnTo>
                  <a:pt x="108724" y="1435"/>
                </a:lnTo>
                <a:lnTo>
                  <a:pt x="115557" y="723"/>
                </a:lnTo>
                <a:lnTo>
                  <a:pt x="122047" y="0"/>
                </a:lnTo>
                <a:lnTo>
                  <a:pt x="128879" y="0"/>
                </a:lnTo>
                <a:lnTo>
                  <a:pt x="8403475" y="0"/>
                </a:lnTo>
                <a:lnTo>
                  <a:pt x="8410321" y="0"/>
                </a:lnTo>
                <a:lnTo>
                  <a:pt x="8416798" y="723"/>
                </a:lnTo>
                <a:lnTo>
                  <a:pt x="8423643" y="1435"/>
                </a:lnTo>
                <a:lnTo>
                  <a:pt x="8430120" y="2882"/>
                </a:lnTo>
                <a:lnTo>
                  <a:pt x="8436965" y="4318"/>
                </a:lnTo>
                <a:lnTo>
                  <a:pt x="8473681" y="20878"/>
                </a:lnTo>
                <a:lnTo>
                  <a:pt x="8484476" y="28803"/>
                </a:lnTo>
                <a:lnTo>
                  <a:pt x="8489886" y="33121"/>
                </a:lnTo>
                <a:lnTo>
                  <a:pt x="8494560" y="37795"/>
                </a:lnTo>
                <a:lnTo>
                  <a:pt x="8499246" y="42481"/>
                </a:lnTo>
                <a:lnTo>
                  <a:pt x="8503564" y="47879"/>
                </a:lnTo>
                <a:lnTo>
                  <a:pt x="8507882" y="53276"/>
                </a:lnTo>
                <a:lnTo>
                  <a:pt x="8525878" y="88912"/>
                </a:lnTo>
                <a:lnTo>
                  <a:pt x="8529485" y="102235"/>
                </a:lnTo>
                <a:lnTo>
                  <a:pt x="8530920" y="108712"/>
                </a:lnTo>
                <a:lnTo>
                  <a:pt x="8531644" y="115557"/>
                </a:lnTo>
                <a:lnTo>
                  <a:pt x="8532355" y="122034"/>
                </a:lnTo>
                <a:lnTo>
                  <a:pt x="8532355" y="128879"/>
                </a:lnTo>
                <a:lnTo>
                  <a:pt x="8532723" y="6068517"/>
                </a:lnTo>
                <a:lnTo>
                  <a:pt x="8532723" y="6075362"/>
                </a:lnTo>
                <a:lnTo>
                  <a:pt x="8531999" y="6081839"/>
                </a:lnTo>
                <a:lnTo>
                  <a:pt x="8531275" y="6088672"/>
                </a:lnTo>
                <a:lnTo>
                  <a:pt x="8529840" y="6095161"/>
                </a:lnTo>
                <a:lnTo>
                  <a:pt x="8528405" y="6101994"/>
                </a:lnTo>
                <a:lnTo>
                  <a:pt x="8511844" y="6138722"/>
                </a:lnTo>
                <a:lnTo>
                  <a:pt x="8503920" y="6149517"/>
                </a:lnTo>
                <a:lnTo>
                  <a:pt x="8499602" y="6154915"/>
                </a:lnTo>
                <a:lnTo>
                  <a:pt x="8494915" y="6159601"/>
                </a:lnTo>
                <a:lnTo>
                  <a:pt x="8490242" y="6164275"/>
                </a:lnTo>
                <a:lnTo>
                  <a:pt x="8484844" y="6168593"/>
                </a:lnTo>
                <a:lnTo>
                  <a:pt x="8449919" y="6188760"/>
                </a:lnTo>
                <a:lnTo>
                  <a:pt x="8430475" y="6194513"/>
                </a:lnTo>
                <a:lnTo>
                  <a:pt x="8423998" y="6195961"/>
                </a:lnTo>
                <a:lnTo>
                  <a:pt x="8417166" y="6196672"/>
                </a:lnTo>
                <a:lnTo>
                  <a:pt x="8410676" y="6197396"/>
                </a:lnTo>
                <a:lnTo>
                  <a:pt x="8403844" y="6197396"/>
                </a:lnTo>
                <a:lnTo>
                  <a:pt x="128879" y="6197752"/>
                </a:lnTo>
                <a:lnTo>
                  <a:pt x="122047" y="6197752"/>
                </a:lnTo>
                <a:lnTo>
                  <a:pt x="115557" y="6197041"/>
                </a:lnTo>
                <a:lnTo>
                  <a:pt x="108724" y="6196317"/>
                </a:lnTo>
                <a:lnTo>
                  <a:pt x="102234" y="6194882"/>
                </a:lnTo>
                <a:lnTo>
                  <a:pt x="95402" y="6193434"/>
                </a:lnTo>
                <a:lnTo>
                  <a:pt x="58686" y="6176873"/>
                </a:lnTo>
                <a:lnTo>
                  <a:pt x="47878" y="6168961"/>
                </a:lnTo>
                <a:lnTo>
                  <a:pt x="42481" y="6164643"/>
                </a:lnTo>
                <a:lnTo>
                  <a:pt x="37795" y="6159957"/>
                </a:lnTo>
                <a:lnTo>
                  <a:pt x="33121" y="6155283"/>
                </a:lnTo>
                <a:lnTo>
                  <a:pt x="28803" y="6149873"/>
                </a:lnTo>
                <a:lnTo>
                  <a:pt x="8635" y="6114961"/>
                </a:lnTo>
                <a:lnTo>
                  <a:pt x="2882" y="6095517"/>
                </a:lnTo>
                <a:lnTo>
                  <a:pt x="1435" y="6089040"/>
                </a:lnTo>
                <a:lnTo>
                  <a:pt x="723" y="6082195"/>
                </a:lnTo>
                <a:lnTo>
                  <a:pt x="0" y="6075718"/>
                </a:lnTo>
                <a:lnTo>
                  <a:pt x="0" y="6068872"/>
                </a:lnTo>
                <a:lnTo>
                  <a:pt x="0" y="1288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558" y="328320"/>
            <a:ext cx="8533130" cy="6198235"/>
          </a:xfrm>
          <a:custGeom>
            <a:avLst/>
            <a:gdLst/>
            <a:ahLst/>
            <a:cxnLst/>
            <a:rect l="l" t="t" r="r" b="b"/>
            <a:pathLst>
              <a:path w="8533130" h="6198234">
                <a:moveTo>
                  <a:pt x="8410321" y="0"/>
                </a:moveTo>
                <a:lnTo>
                  <a:pt x="122034" y="0"/>
                </a:lnTo>
                <a:lnTo>
                  <a:pt x="108711" y="1447"/>
                </a:lnTo>
                <a:lnTo>
                  <a:pt x="102234" y="2882"/>
                </a:lnTo>
                <a:lnTo>
                  <a:pt x="95389" y="4330"/>
                </a:lnTo>
                <a:lnTo>
                  <a:pt x="58673" y="20891"/>
                </a:lnTo>
                <a:lnTo>
                  <a:pt x="24472" y="53289"/>
                </a:lnTo>
                <a:lnTo>
                  <a:pt x="6476" y="88925"/>
                </a:lnTo>
                <a:lnTo>
                  <a:pt x="2870" y="102247"/>
                </a:lnTo>
                <a:lnTo>
                  <a:pt x="1435" y="108724"/>
                </a:lnTo>
                <a:lnTo>
                  <a:pt x="711" y="115570"/>
                </a:lnTo>
                <a:lnTo>
                  <a:pt x="0" y="122047"/>
                </a:lnTo>
                <a:lnTo>
                  <a:pt x="0" y="6075730"/>
                </a:lnTo>
                <a:lnTo>
                  <a:pt x="1435" y="6089040"/>
                </a:lnTo>
                <a:lnTo>
                  <a:pt x="2870" y="6095530"/>
                </a:lnTo>
                <a:lnTo>
                  <a:pt x="4317" y="6102362"/>
                </a:lnTo>
                <a:lnTo>
                  <a:pt x="20878" y="6139091"/>
                </a:lnTo>
                <a:lnTo>
                  <a:pt x="53276" y="6173292"/>
                </a:lnTo>
                <a:lnTo>
                  <a:pt x="88912" y="6191288"/>
                </a:lnTo>
                <a:lnTo>
                  <a:pt x="102234" y="6194882"/>
                </a:lnTo>
                <a:lnTo>
                  <a:pt x="108711" y="6196330"/>
                </a:lnTo>
                <a:lnTo>
                  <a:pt x="122034" y="6197765"/>
                </a:lnTo>
                <a:lnTo>
                  <a:pt x="8410676" y="6197409"/>
                </a:lnTo>
                <a:lnTo>
                  <a:pt x="8423998" y="6195961"/>
                </a:lnTo>
                <a:lnTo>
                  <a:pt x="8430475" y="6194526"/>
                </a:lnTo>
                <a:lnTo>
                  <a:pt x="8437321" y="6193091"/>
                </a:lnTo>
                <a:lnTo>
                  <a:pt x="8474036" y="6176530"/>
                </a:lnTo>
                <a:lnTo>
                  <a:pt x="8508238" y="6144120"/>
                </a:lnTo>
                <a:lnTo>
                  <a:pt x="8526233" y="6108484"/>
                </a:lnTo>
                <a:lnTo>
                  <a:pt x="8529840" y="6095161"/>
                </a:lnTo>
                <a:lnTo>
                  <a:pt x="8531275" y="6088684"/>
                </a:lnTo>
                <a:lnTo>
                  <a:pt x="8532671" y="6075730"/>
                </a:lnTo>
                <a:lnTo>
                  <a:pt x="8532710" y="6068529"/>
                </a:lnTo>
                <a:lnTo>
                  <a:pt x="8532355" y="122047"/>
                </a:lnTo>
                <a:lnTo>
                  <a:pt x="8531631" y="115570"/>
                </a:lnTo>
                <a:lnTo>
                  <a:pt x="8530920" y="108724"/>
                </a:lnTo>
                <a:lnTo>
                  <a:pt x="8529472" y="102247"/>
                </a:lnTo>
                <a:lnTo>
                  <a:pt x="8528037" y="95402"/>
                </a:lnTo>
                <a:lnTo>
                  <a:pt x="8525878" y="88925"/>
                </a:lnTo>
                <a:lnTo>
                  <a:pt x="8507869" y="53289"/>
                </a:lnTo>
                <a:lnTo>
                  <a:pt x="8479078" y="24485"/>
                </a:lnTo>
                <a:lnTo>
                  <a:pt x="8443429" y="6489"/>
                </a:lnTo>
                <a:lnTo>
                  <a:pt x="8423630" y="1447"/>
                </a:lnTo>
                <a:lnTo>
                  <a:pt x="84103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9714" y="6433197"/>
            <a:ext cx="8522335" cy="93345"/>
          </a:xfrm>
          <a:custGeom>
            <a:avLst/>
            <a:gdLst/>
            <a:ahLst/>
            <a:cxnLst/>
            <a:rect l="l" t="t" r="r" b="b"/>
            <a:pathLst>
              <a:path w="8522335" h="93345">
                <a:moveTo>
                  <a:pt x="8522279" y="0"/>
                </a:moveTo>
                <a:lnTo>
                  <a:pt x="0" y="0"/>
                </a:lnTo>
                <a:lnTo>
                  <a:pt x="1320" y="3962"/>
                </a:lnTo>
                <a:lnTo>
                  <a:pt x="19316" y="39611"/>
                </a:lnTo>
                <a:lnTo>
                  <a:pt x="48120" y="68414"/>
                </a:lnTo>
                <a:lnTo>
                  <a:pt x="83756" y="86410"/>
                </a:lnTo>
                <a:lnTo>
                  <a:pt x="97078" y="90004"/>
                </a:lnTo>
                <a:lnTo>
                  <a:pt x="103555" y="91452"/>
                </a:lnTo>
                <a:lnTo>
                  <a:pt x="116878" y="92887"/>
                </a:lnTo>
                <a:lnTo>
                  <a:pt x="8405520" y="92532"/>
                </a:lnTo>
                <a:lnTo>
                  <a:pt x="8418842" y="91084"/>
                </a:lnTo>
                <a:lnTo>
                  <a:pt x="8425319" y="89649"/>
                </a:lnTo>
                <a:lnTo>
                  <a:pt x="8432165" y="88214"/>
                </a:lnTo>
                <a:lnTo>
                  <a:pt x="8468880" y="71653"/>
                </a:lnTo>
                <a:lnTo>
                  <a:pt x="8503081" y="39243"/>
                </a:lnTo>
                <a:lnTo>
                  <a:pt x="8521077" y="3606"/>
                </a:lnTo>
                <a:lnTo>
                  <a:pt x="8522279" y="0"/>
                </a:lnTo>
                <a:close/>
              </a:path>
            </a:pathLst>
          </a:custGeom>
          <a:solidFill>
            <a:srgbClr val="FB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3403" y="6464160"/>
            <a:ext cx="8495030" cy="62230"/>
          </a:xfrm>
          <a:custGeom>
            <a:avLst/>
            <a:gdLst/>
            <a:ahLst/>
            <a:cxnLst/>
            <a:rect l="l" t="t" r="r" b="b"/>
            <a:pathLst>
              <a:path w="8495030" h="62229">
                <a:moveTo>
                  <a:pt x="8494794" y="0"/>
                </a:moveTo>
                <a:lnTo>
                  <a:pt x="0" y="0"/>
                </a:lnTo>
                <a:lnTo>
                  <a:pt x="2033" y="3251"/>
                </a:lnTo>
                <a:lnTo>
                  <a:pt x="34431" y="37452"/>
                </a:lnTo>
                <a:lnTo>
                  <a:pt x="70067" y="55448"/>
                </a:lnTo>
                <a:lnTo>
                  <a:pt x="83389" y="59042"/>
                </a:lnTo>
                <a:lnTo>
                  <a:pt x="89866" y="60490"/>
                </a:lnTo>
                <a:lnTo>
                  <a:pt x="103189" y="61925"/>
                </a:lnTo>
                <a:lnTo>
                  <a:pt x="8391831" y="61569"/>
                </a:lnTo>
                <a:lnTo>
                  <a:pt x="8405153" y="60121"/>
                </a:lnTo>
                <a:lnTo>
                  <a:pt x="8411630" y="58686"/>
                </a:lnTo>
                <a:lnTo>
                  <a:pt x="8418476" y="57251"/>
                </a:lnTo>
                <a:lnTo>
                  <a:pt x="8455191" y="40690"/>
                </a:lnTo>
                <a:lnTo>
                  <a:pt x="8489392" y="8280"/>
                </a:lnTo>
                <a:lnTo>
                  <a:pt x="8492987" y="2882"/>
                </a:lnTo>
                <a:lnTo>
                  <a:pt x="8494794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9725" y="6510604"/>
            <a:ext cx="8442325" cy="0"/>
          </a:xfrm>
          <a:custGeom>
            <a:avLst/>
            <a:gdLst/>
            <a:ahLst/>
            <a:cxnLst/>
            <a:rect l="l" t="t" r="r" b="b"/>
            <a:pathLst>
              <a:path w="8442325" h="0">
                <a:moveTo>
                  <a:pt x="0" y="0"/>
                </a:moveTo>
                <a:lnTo>
                  <a:pt x="8441919" y="0"/>
                </a:lnTo>
              </a:path>
            </a:pathLst>
          </a:custGeom>
          <a:ln w="30962">
            <a:solidFill>
              <a:srgbClr val="F6F6F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-7319049" y="327240"/>
            <a:ext cx="16157411" cy="6199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03577" y="1883422"/>
            <a:ext cx="5361305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3665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000000"/>
                </a:solidFill>
              </a:rPr>
              <a:t>Организация  </a:t>
            </a:r>
            <a:r>
              <a:rPr dirty="0" sz="4000" spc="-20">
                <a:solidFill>
                  <a:srgbClr val="000000"/>
                </a:solidFill>
              </a:rPr>
              <a:t>сюжетно-ролевой</a:t>
            </a:r>
            <a:r>
              <a:rPr dirty="0" sz="4000" spc="-80">
                <a:solidFill>
                  <a:srgbClr val="000000"/>
                </a:solidFill>
              </a:rPr>
              <a:t> </a:t>
            </a:r>
            <a:r>
              <a:rPr dirty="0" sz="4000" spc="-5">
                <a:solidFill>
                  <a:srgbClr val="000000"/>
                </a:solidFill>
              </a:rPr>
              <a:t>игры</a:t>
            </a:r>
            <a:endParaRPr sz="4000"/>
          </a:p>
          <a:p>
            <a:pPr marL="1063625">
              <a:lnSpc>
                <a:spcPct val="100000"/>
              </a:lnSpc>
            </a:pPr>
            <a:r>
              <a:rPr dirty="0" sz="4000">
                <a:solidFill>
                  <a:srgbClr val="000000"/>
                </a:solidFill>
              </a:rPr>
              <a:t>в </a:t>
            </a:r>
            <a:r>
              <a:rPr dirty="0" sz="4000" spc="-20">
                <a:solidFill>
                  <a:srgbClr val="000000"/>
                </a:solidFill>
              </a:rPr>
              <a:t>детском</a:t>
            </a:r>
            <a:r>
              <a:rPr dirty="0" sz="4000" spc="-40">
                <a:solidFill>
                  <a:srgbClr val="000000"/>
                </a:solidFill>
              </a:rPr>
              <a:t> </a:t>
            </a:r>
            <a:r>
              <a:rPr dirty="0" sz="4000" spc="10">
                <a:solidFill>
                  <a:srgbClr val="000000"/>
                </a:solidFill>
              </a:rPr>
              <a:t>саду</a:t>
            </a:r>
            <a:endParaRPr sz="4000"/>
          </a:p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664" y="1660944"/>
            <a:ext cx="7635240" cy="3865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33730">
              <a:lnSpc>
                <a:spcPct val="100000"/>
              </a:lnSpc>
              <a:spcBef>
                <a:spcPts val="100"/>
              </a:spcBef>
            </a:pPr>
            <a:r>
              <a:rPr dirty="0" sz="2800" spc="-25" b="1" i="1">
                <a:latin typeface="Times New Roman"/>
                <a:cs typeface="Times New Roman"/>
              </a:rPr>
              <a:t>Косвенные </a:t>
            </a:r>
            <a:r>
              <a:rPr dirty="0" sz="2800" spc="-15" b="1" i="1">
                <a:latin typeface="Times New Roman"/>
                <a:cs typeface="Times New Roman"/>
              </a:rPr>
              <a:t>приемы </a:t>
            </a:r>
            <a:r>
              <a:rPr dirty="0" sz="2800">
                <a:latin typeface="Times New Roman"/>
                <a:cs typeface="Times New Roman"/>
              </a:rPr>
              <a:t>- </a:t>
            </a:r>
            <a:r>
              <a:rPr dirty="0" sz="2800" spc="-5">
                <a:latin typeface="Times New Roman"/>
                <a:cs typeface="Times New Roman"/>
              </a:rPr>
              <a:t>без </a:t>
            </a:r>
            <a:r>
              <a:rPr dirty="0" sz="2800" spc="-10">
                <a:latin typeface="Times New Roman"/>
                <a:cs typeface="Times New Roman"/>
              </a:rPr>
              <a:t>непосредственного  </a:t>
            </a:r>
            <a:r>
              <a:rPr dirty="0" sz="2800" spc="-20">
                <a:latin typeface="Times New Roman"/>
                <a:cs typeface="Times New Roman"/>
              </a:rPr>
              <a:t>вмешательства </a:t>
            </a:r>
            <a:r>
              <a:rPr dirty="0" sz="2800">
                <a:latin typeface="Times New Roman"/>
                <a:cs typeface="Times New Roman"/>
              </a:rPr>
              <a:t>в </a:t>
            </a:r>
            <a:r>
              <a:rPr dirty="0" sz="2800" spc="-15">
                <a:latin typeface="Times New Roman"/>
                <a:cs typeface="Times New Roman"/>
              </a:rPr>
              <a:t>игру </a:t>
            </a:r>
            <a:r>
              <a:rPr dirty="0" sz="2800" spc="5">
                <a:latin typeface="Times New Roman"/>
                <a:cs typeface="Times New Roman"/>
              </a:rPr>
              <a:t>(внесение </a:t>
            </a:r>
            <a:r>
              <a:rPr dirty="0" sz="2800" spc="-15">
                <a:latin typeface="Times New Roman"/>
                <a:cs typeface="Times New Roman"/>
              </a:rPr>
              <a:t>игрушек,  создание </a:t>
            </a:r>
            <a:r>
              <a:rPr dirty="0" sz="2800" spc="-10">
                <a:latin typeface="Times New Roman"/>
                <a:cs typeface="Times New Roman"/>
              </a:rPr>
              <a:t>игровой </a:t>
            </a:r>
            <a:r>
              <a:rPr dirty="0" sz="2800" spc="-5">
                <a:latin typeface="Times New Roman"/>
                <a:cs typeface="Times New Roman"/>
              </a:rPr>
              <a:t>обстановки </a:t>
            </a:r>
            <a:r>
              <a:rPr dirty="0" sz="2800">
                <a:latin typeface="Times New Roman"/>
                <a:cs typeface="Times New Roman"/>
              </a:rPr>
              <a:t>до </a:t>
            </a:r>
            <a:r>
              <a:rPr dirty="0" sz="2800" spc="-25">
                <a:latin typeface="Times New Roman"/>
                <a:cs typeface="Times New Roman"/>
              </a:rPr>
              <a:t>начала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игры)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800" spc="-10" b="1" i="1">
                <a:latin typeface="Times New Roman"/>
                <a:cs typeface="Times New Roman"/>
              </a:rPr>
              <a:t>Прямые </a:t>
            </a:r>
            <a:r>
              <a:rPr dirty="0" sz="2800" spc="-15" b="1" i="1">
                <a:latin typeface="Times New Roman"/>
                <a:cs typeface="Times New Roman"/>
              </a:rPr>
              <a:t>приемы </a:t>
            </a:r>
            <a:r>
              <a:rPr dirty="0" sz="2800">
                <a:latin typeface="Times New Roman"/>
                <a:cs typeface="Times New Roman"/>
              </a:rPr>
              <a:t>- </a:t>
            </a:r>
            <a:r>
              <a:rPr dirty="0" sz="2800" spc="-5">
                <a:latin typeface="Times New Roman"/>
                <a:cs typeface="Times New Roman"/>
              </a:rPr>
              <a:t>непосредственное </a:t>
            </a:r>
            <a:r>
              <a:rPr dirty="0" sz="2800" spc="-20">
                <a:latin typeface="Times New Roman"/>
                <a:cs typeface="Times New Roman"/>
              </a:rPr>
              <a:t>включение  </a:t>
            </a:r>
            <a:r>
              <a:rPr dirty="0" sz="2800" spc="-15">
                <a:latin typeface="Times New Roman"/>
                <a:cs typeface="Times New Roman"/>
              </a:rPr>
              <a:t>педагога </a:t>
            </a:r>
            <a:r>
              <a:rPr dirty="0" sz="2800">
                <a:latin typeface="Times New Roman"/>
                <a:cs typeface="Times New Roman"/>
              </a:rPr>
              <a:t>в </a:t>
            </a:r>
            <a:r>
              <a:rPr dirty="0" sz="2800" spc="-15">
                <a:latin typeface="Times New Roman"/>
                <a:cs typeface="Times New Roman"/>
              </a:rPr>
              <a:t>игру </a:t>
            </a:r>
            <a:r>
              <a:rPr dirty="0" sz="2800" spc="-10">
                <a:latin typeface="Times New Roman"/>
                <a:cs typeface="Times New Roman"/>
              </a:rPr>
              <a:t>(ролевое </a:t>
            </a:r>
            <a:r>
              <a:rPr dirty="0" sz="2800" spc="-5">
                <a:latin typeface="Times New Roman"/>
                <a:cs typeface="Times New Roman"/>
              </a:rPr>
              <a:t>участие </a:t>
            </a:r>
            <a:r>
              <a:rPr dirty="0" sz="2800">
                <a:latin typeface="Times New Roman"/>
                <a:cs typeface="Times New Roman"/>
              </a:rPr>
              <a:t>в </a:t>
            </a:r>
            <a:r>
              <a:rPr dirty="0" sz="2800" spc="-5">
                <a:latin typeface="Times New Roman"/>
                <a:cs typeface="Times New Roman"/>
              </a:rPr>
              <a:t>игре, участие </a:t>
            </a:r>
            <a:r>
              <a:rPr dirty="0" sz="2800">
                <a:latin typeface="Times New Roman"/>
                <a:cs typeface="Times New Roman"/>
              </a:rPr>
              <a:t>в  </a:t>
            </a:r>
            <a:r>
              <a:rPr dirty="0" sz="2800" spc="-15">
                <a:latin typeface="Times New Roman"/>
                <a:cs typeface="Times New Roman"/>
              </a:rPr>
              <a:t>сговоре </a:t>
            </a:r>
            <a:r>
              <a:rPr dirty="0" sz="2800" spc="-5">
                <a:latin typeface="Times New Roman"/>
                <a:cs typeface="Times New Roman"/>
              </a:rPr>
              <a:t>детей, </a:t>
            </a:r>
            <a:r>
              <a:rPr dirty="0" sz="2800" spc="-10">
                <a:latin typeface="Times New Roman"/>
                <a:cs typeface="Times New Roman"/>
              </a:rPr>
              <a:t>разъяснение, </a:t>
            </a:r>
            <a:r>
              <a:rPr dirty="0" sz="2800" spc="-15">
                <a:latin typeface="Times New Roman"/>
                <a:cs typeface="Times New Roman"/>
              </a:rPr>
              <a:t>помощь, </a:t>
            </a:r>
            <a:r>
              <a:rPr dirty="0" sz="2800" spc="-10">
                <a:latin typeface="Times New Roman"/>
                <a:cs typeface="Times New Roman"/>
              </a:rPr>
              <a:t>совет </a:t>
            </a:r>
            <a:r>
              <a:rPr dirty="0" sz="2800" spc="-5">
                <a:latin typeface="Times New Roman"/>
                <a:cs typeface="Times New Roman"/>
              </a:rPr>
              <a:t>по  </a:t>
            </a:r>
            <a:r>
              <a:rPr dirty="0" sz="2800" spc="-50">
                <a:latin typeface="Times New Roman"/>
                <a:cs typeface="Times New Roman"/>
              </a:rPr>
              <a:t>ходу </a:t>
            </a:r>
            <a:r>
              <a:rPr dirty="0" sz="2800" spc="-5">
                <a:latin typeface="Times New Roman"/>
                <a:cs typeface="Times New Roman"/>
              </a:rPr>
              <a:t>игры, </a:t>
            </a:r>
            <a:r>
              <a:rPr dirty="0" sz="2800" spc="-20">
                <a:latin typeface="Times New Roman"/>
                <a:cs typeface="Times New Roman"/>
              </a:rPr>
              <a:t>предложение </a:t>
            </a:r>
            <a:r>
              <a:rPr dirty="0" sz="2800" spc="-10">
                <a:latin typeface="Times New Roman"/>
                <a:cs typeface="Times New Roman"/>
              </a:rPr>
              <a:t>новой темы </a:t>
            </a:r>
            <a:r>
              <a:rPr dirty="0" sz="2800" spc="-5">
                <a:latin typeface="Times New Roman"/>
                <a:cs typeface="Times New Roman"/>
              </a:rPr>
              <a:t>игры </a:t>
            </a:r>
            <a:r>
              <a:rPr dirty="0" sz="2800">
                <a:latin typeface="Times New Roman"/>
                <a:cs typeface="Times New Roman"/>
              </a:rPr>
              <a:t>и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др.)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7257" y="220941"/>
            <a:ext cx="73037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Приемы </a:t>
            </a:r>
            <a:r>
              <a:rPr dirty="0" spc="-35"/>
              <a:t>руководства </a:t>
            </a:r>
            <a:r>
              <a:rPr dirty="0" spc="-5"/>
              <a:t>играми</a:t>
            </a:r>
            <a:r>
              <a:rPr dirty="0" spc="5"/>
              <a:t> </a:t>
            </a:r>
            <a:r>
              <a:rPr dirty="0" spc="-5"/>
              <a:t>детей</a:t>
            </a:r>
          </a:p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225" y="1661299"/>
            <a:ext cx="6286500" cy="2523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ts val="3840"/>
              </a:lnSpc>
              <a:spcBef>
                <a:spcPts val="10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3200" spc="-5" i="1">
                <a:latin typeface="Times New Roman"/>
                <a:cs typeface="Times New Roman"/>
              </a:rPr>
              <a:t>Иг</a:t>
            </a:r>
            <a:r>
              <a:rPr dirty="0" sz="3200" spc="-5" i="1">
                <a:latin typeface="Times New Roman"/>
                <a:cs typeface="Times New Roman"/>
              </a:rPr>
              <a:t>ровые</a:t>
            </a:r>
            <a:r>
              <a:rPr dirty="0" sz="3200" spc="10" i="1">
                <a:latin typeface="Times New Roman"/>
                <a:cs typeface="Times New Roman"/>
              </a:rPr>
              <a:t> </a:t>
            </a:r>
            <a:r>
              <a:rPr dirty="0" sz="3200" i="1">
                <a:latin typeface="Times New Roman"/>
                <a:cs typeface="Times New Roman"/>
              </a:rPr>
              <a:t>отношения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Times New Roman"/>
                <a:cs typeface="Times New Roman"/>
              </a:rPr>
              <a:t>это </a:t>
            </a:r>
            <a:r>
              <a:rPr dirty="0" sz="2400" spc="-10">
                <a:latin typeface="Times New Roman"/>
                <a:cs typeface="Times New Roman"/>
              </a:rPr>
              <a:t>отношения </a:t>
            </a:r>
            <a:r>
              <a:rPr dirty="0" sz="2400">
                <a:latin typeface="Times New Roman"/>
                <a:cs typeface="Times New Roman"/>
              </a:rPr>
              <a:t>по </a:t>
            </a:r>
            <a:r>
              <a:rPr dirty="0" sz="2400" spc="-25">
                <a:latin typeface="Times New Roman"/>
                <a:cs typeface="Times New Roman"/>
              </a:rPr>
              <a:t>сюжету </a:t>
            </a:r>
            <a:r>
              <a:rPr dirty="0" sz="2400">
                <a:latin typeface="Times New Roman"/>
                <a:cs typeface="Times New Roman"/>
              </a:rPr>
              <a:t>и</a:t>
            </a:r>
            <a:r>
              <a:rPr dirty="0" sz="2400" spc="3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Times New Roman"/>
                <a:cs typeface="Times New Roman"/>
              </a:rPr>
              <a:t>роли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ts val="3835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3200" spc="-25" i="1">
                <a:latin typeface="Times New Roman"/>
                <a:cs typeface="Times New Roman"/>
              </a:rPr>
              <a:t>Реальные</a:t>
            </a:r>
            <a:r>
              <a:rPr dirty="0" sz="3200" spc="5" i="1">
                <a:latin typeface="Times New Roman"/>
                <a:cs typeface="Times New Roman"/>
              </a:rPr>
              <a:t> </a:t>
            </a:r>
            <a:r>
              <a:rPr dirty="0" sz="3200" spc="-5" i="1">
                <a:latin typeface="Times New Roman"/>
                <a:cs typeface="Times New Roman"/>
              </a:rPr>
              <a:t>взаимоотношения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2880"/>
              </a:lnSpc>
              <a:spcBef>
                <a:spcPts val="90"/>
              </a:spcBef>
            </a:pPr>
            <a:r>
              <a:rPr dirty="0" sz="2400" spc="-15">
                <a:latin typeface="Times New Roman"/>
                <a:cs typeface="Times New Roman"/>
              </a:rPr>
              <a:t>это </a:t>
            </a:r>
            <a:r>
              <a:rPr dirty="0" sz="2400" spc="-10">
                <a:latin typeface="Times New Roman"/>
                <a:cs typeface="Times New Roman"/>
              </a:rPr>
              <a:t>отношения </a:t>
            </a:r>
            <a:r>
              <a:rPr dirty="0" sz="2400">
                <a:latin typeface="Times New Roman"/>
                <a:cs typeface="Times New Roman"/>
              </a:rPr>
              <a:t>детей </a:t>
            </a:r>
            <a:r>
              <a:rPr dirty="0" sz="2400" spc="-15">
                <a:latin typeface="Times New Roman"/>
                <a:cs typeface="Times New Roman"/>
              </a:rPr>
              <a:t>как </a:t>
            </a:r>
            <a:r>
              <a:rPr dirty="0" sz="2400" spc="-10">
                <a:latin typeface="Times New Roman"/>
                <a:cs typeface="Times New Roman"/>
              </a:rPr>
              <a:t>партнеров, товарищей,  </a:t>
            </a:r>
            <a:r>
              <a:rPr dirty="0" sz="2400" spc="-30">
                <a:latin typeface="Times New Roman"/>
                <a:cs typeface="Times New Roman"/>
              </a:rPr>
              <a:t>которые </a:t>
            </a:r>
            <a:r>
              <a:rPr dirty="0" sz="2400" spc="-15">
                <a:latin typeface="Times New Roman"/>
                <a:cs typeface="Times New Roman"/>
              </a:rPr>
              <a:t>выполняют </a:t>
            </a:r>
            <a:r>
              <a:rPr dirty="0" sz="2400" spc="-5">
                <a:latin typeface="Times New Roman"/>
                <a:cs typeface="Times New Roman"/>
              </a:rPr>
              <a:t>общее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дело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4105" y="507860"/>
            <a:ext cx="52431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Взаимоотношения </a:t>
            </a:r>
            <a:r>
              <a:rPr dirty="0"/>
              <a:t>в</a:t>
            </a:r>
            <a:r>
              <a:rPr dirty="0" spc="-75"/>
              <a:t> </a:t>
            </a:r>
            <a:r>
              <a:rPr dirty="0" spc="-5"/>
              <a:t>игре</a:t>
            </a:r>
          </a:p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0942" y="1445298"/>
            <a:ext cx="7258684" cy="3437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800" spc="-20">
                <a:latin typeface="Times New Roman"/>
                <a:cs typeface="Times New Roman"/>
              </a:rPr>
              <a:t>Сюжетно-ролевая </a:t>
            </a:r>
            <a:r>
              <a:rPr dirty="0" sz="2800">
                <a:latin typeface="Times New Roman"/>
                <a:cs typeface="Times New Roman"/>
              </a:rPr>
              <a:t>игра в </a:t>
            </a:r>
            <a:r>
              <a:rPr dirty="0" sz="2800" spc="-10">
                <a:latin typeface="Times New Roman"/>
                <a:cs typeface="Times New Roman"/>
              </a:rPr>
              <a:t>своей развитой </a:t>
            </a:r>
            <a:r>
              <a:rPr dirty="0" sz="2800" spc="-15">
                <a:latin typeface="Times New Roman"/>
                <a:cs typeface="Times New Roman"/>
              </a:rPr>
              <a:t>форме,  </a:t>
            </a:r>
            <a:r>
              <a:rPr dirty="0" sz="2800" spc="-20">
                <a:latin typeface="Times New Roman"/>
                <a:cs typeface="Times New Roman"/>
              </a:rPr>
              <a:t>как </a:t>
            </a:r>
            <a:r>
              <a:rPr dirty="0" sz="2800" spc="-5">
                <a:latin typeface="Times New Roman"/>
                <a:cs typeface="Times New Roman"/>
              </a:rPr>
              <a:t>правило, </a:t>
            </a:r>
            <a:r>
              <a:rPr dirty="0" sz="2800" spc="5">
                <a:latin typeface="Times New Roman"/>
                <a:cs typeface="Times New Roman"/>
              </a:rPr>
              <a:t>носит </a:t>
            </a:r>
            <a:r>
              <a:rPr dirty="0" sz="2800" spc="-30">
                <a:latin typeface="Times New Roman"/>
                <a:cs typeface="Times New Roman"/>
              </a:rPr>
              <a:t>коллективный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характер.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algn="ctr" marL="114300" marR="105410" indent="86995">
              <a:lnSpc>
                <a:spcPct val="99900"/>
              </a:lnSpc>
            </a:pPr>
            <a:r>
              <a:rPr dirty="0" sz="2800" spc="-15">
                <a:latin typeface="Times New Roman"/>
                <a:cs typeface="Times New Roman"/>
              </a:rPr>
              <a:t>Это </a:t>
            </a:r>
            <a:r>
              <a:rPr dirty="0" sz="2800" spc="-5">
                <a:latin typeface="Times New Roman"/>
                <a:cs typeface="Times New Roman"/>
              </a:rPr>
              <a:t>не </a:t>
            </a:r>
            <a:r>
              <a:rPr dirty="0" sz="2800" spc="-45">
                <a:latin typeface="Times New Roman"/>
                <a:cs typeface="Times New Roman"/>
              </a:rPr>
              <a:t>означает, </a:t>
            </a:r>
            <a:r>
              <a:rPr dirty="0" sz="2800" spc="-15">
                <a:latin typeface="Times New Roman"/>
                <a:cs typeface="Times New Roman"/>
              </a:rPr>
              <a:t>что </a:t>
            </a:r>
            <a:r>
              <a:rPr dirty="0" sz="2800" spc="-5">
                <a:latin typeface="Times New Roman"/>
                <a:cs typeface="Times New Roman"/>
              </a:rPr>
              <a:t>дети не могут </a:t>
            </a:r>
            <a:r>
              <a:rPr dirty="0" sz="2800" spc="-20">
                <a:latin typeface="Times New Roman"/>
                <a:cs typeface="Times New Roman"/>
              </a:rPr>
              <a:t>играть </a:t>
            </a:r>
            <a:r>
              <a:rPr dirty="0" sz="2800">
                <a:latin typeface="Times New Roman"/>
                <a:cs typeface="Times New Roman"/>
              </a:rPr>
              <a:t>в  </a:t>
            </a:r>
            <a:r>
              <a:rPr dirty="0" sz="2800" spc="-60">
                <a:latin typeface="Times New Roman"/>
                <a:cs typeface="Times New Roman"/>
              </a:rPr>
              <a:t>одиночку. </a:t>
            </a:r>
            <a:r>
              <a:rPr dirty="0" sz="2800" spc="-10">
                <a:latin typeface="Times New Roman"/>
                <a:cs typeface="Times New Roman"/>
              </a:rPr>
              <a:t>Но </a:t>
            </a:r>
            <a:r>
              <a:rPr dirty="0" sz="2800" spc="-5">
                <a:latin typeface="Times New Roman"/>
                <a:cs typeface="Times New Roman"/>
              </a:rPr>
              <a:t>наличие </a:t>
            </a:r>
            <a:r>
              <a:rPr dirty="0" sz="2800" spc="-25">
                <a:latin typeface="Times New Roman"/>
                <a:cs typeface="Times New Roman"/>
              </a:rPr>
              <a:t>детского </a:t>
            </a:r>
            <a:r>
              <a:rPr dirty="0" sz="2800" spc="-5">
                <a:latin typeface="Times New Roman"/>
                <a:cs typeface="Times New Roman"/>
              </a:rPr>
              <a:t>общества </a:t>
            </a:r>
            <a:r>
              <a:rPr dirty="0" sz="2800" spc="-15">
                <a:latin typeface="Times New Roman"/>
                <a:cs typeface="Times New Roman"/>
              </a:rPr>
              <a:t>это  </a:t>
            </a:r>
            <a:r>
              <a:rPr dirty="0" sz="2800" spc="-10">
                <a:latin typeface="Times New Roman"/>
                <a:cs typeface="Times New Roman"/>
              </a:rPr>
              <a:t>наиболее </a:t>
            </a:r>
            <a:r>
              <a:rPr dirty="0" sz="2800" spc="-15">
                <a:latin typeface="Times New Roman"/>
                <a:cs typeface="Times New Roman"/>
              </a:rPr>
              <a:t>благоприятное </a:t>
            </a:r>
            <a:r>
              <a:rPr dirty="0" sz="2800" spc="-5">
                <a:latin typeface="Times New Roman"/>
                <a:cs typeface="Times New Roman"/>
              </a:rPr>
              <a:t>условие для развития  </a:t>
            </a:r>
            <a:r>
              <a:rPr dirty="0" sz="2800" spc="-15">
                <a:latin typeface="Times New Roman"/>
                <a:cs typeface="Times New Roman"/>
              </a:rPr>
              <a:t>сюжетно-ролевых </a:t>
            </a:r>
            <a:r>
              <a:rPr dirty="0" sz="2800" spc="-5">
                <a:latin typeface="Times New Roman"/>
                <a:cs typeface="Times New Roman"/>
              </a:rPr>
              <a:t>игр.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2614" y="507860"/>
            <a:ext cx="15436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В</a:t>
            </a:r>
            <a:r>
              <a:rPr dirty="0" sz="3200" spc="-5"/>
              <a:t>ы</a:t>
            </a:r>
            <a:r>
              <a:rPr dirty="0" sz="3200" spc="-35"/>
              <a:t>в</a:t>
            </a:r>
            <a:r>
              <a:rPr dirty="0" sz="3200" spc="-90"/>
              <a:t>о</a:t>
            </a:r>
            <a:r>
              <a:rPr dirty="0" sz="3200" spc="-5"/>
              <a:t>ды</a:t>
            </a:r>
            <a:endParaRPr sz="3200"/>
          </a:p>
        </p:txBody>
      </p:sp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334" y="2936417"/>
            <a:ext cx="45974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Спасибо </a:t>
            </a:r>
            <a:r>
              <a:rPr dirty="0"/>
              <a:t>за</a:t>
            </a:r>
            <a:r>
              <a:rPr dirty="0" spc="-50"/>
              <a:t> </a:t>
            </a:r>
            <a:r>
              <a:rPr dirty="0" spc="-10"/>
              <a:t>внимание!</a:t>
            </a:r>
          </a:p>
        </p:txBody>
      </p:sp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175" y="939863"/>
            <a:ext cx="7756525" cy="5191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2800" spc="-15" b="1">
                <a:solidFill>
                  <a:srgbClr val="333333"/>
                </a:solidFill>
                <a:latin typeface="Times New Roman"/>
                <a:cs typeface="Times New Roman"/>
              </a:rPr>
              <a:t>Сюжетно-ролевая </a:t>
            </a:r>
            <a:r>
              <a:rPr dirty="0" sz="2800" spc="-5" b="1">
                <a:solidFill>
                  <a:srgbClr val="333333"/>
                </a:solidFill>
                <a:latin typeface="Times New Roman"/>
                <a:cs typeface="Times New Roman"/>
              </a:rPr>
              <a:t>игра</a:t>
            </a:r>
            <a:endParaRPr sz="2800">
              <a:latin typeface="Times New Roman"/>
              <a:cs typeface="Times New Roman"/>
            </a:endParaRPr>
          </a:p>
          <a:p>
            <a:pPr algn="ctr" marL="469265" marR="462280">
              <a:lnSpc>
                <a:spcPct val="100000"/>
              </a:lnSpc>
            </a:pPr>
            <a:r>
              <a:rPr dirty="0" sz="2800" spc="-15">
                <a:solidFill>
                  <a:srgbClr val="333333"/>
                </a:solidFill>
                <a:latin typeface="Times New Roman"/>
                <a:cs typeface="Times New Roman"/>
              </a:rPr>
              <a:t>это </a:t>
            </a:r>
            <a:r>
              <a:rPr dirty="0" sz="2800" spc="5">
                <a:solidFill>
                  <a:srgbClr val="333333"/>
                </a:solidFill>
                <a:latin typeface="Times New Roman"/>
                <a:cs typeface="Times New Roman"/>
              </a:rPr>
              <a:t>основной </a:t>
            </a:r>
            <a:r>
              <a:rPr dirty="0" sz="2800">
                <a:solidFill>
                  <a:srgbClr val="333333"/>
                </a:solidFill>
                <a:latin typeface="Times New Roman"/>
                <a:cs typeface="Times New Roman"/>
              </a:rPr>
              <a:t>вид </a:t>
            </a:r>
            <a:r>
              <a:rPr dirty="0" sz="2800" spc="-5">
                <a:solidFill>
                  <a:srgbClr val="333333"/>
                </a:solidFill>
                <a:latin typeface="Times New Roman"/>
                <a:cs typeface="Times New Roman"/>
              </a:rPr>
              <a:t>игры </a:t>
            </a:r>
            <a:r>
              <a:rPr dirty="0" sz="2800" spc="-20">
                <a:solidFill>
                  <a:srgbClr val="333333"/>
                </a:solidFill>
                <a:latin typeface="Times New Roman"/>
                <a:cs typeface="Times New Roman"/>
              </a:rPr>
              <a:t>ребенка </a:t>
            </a:r>
            <a:r>
              <a:rPr dirty="0" sz="2800" spc="-30">
                <a:solidFill>
                  <a:srgbClr val="333333"/>
                </a:solidFill>
                <a:latin typeface="Times New Roman"/>
                <a:cs typeface="Times New Roman"/>
              </a:rPr>
              <a:t>дошкольного  </a:t>
            </a:r>
            <a:r>
              <a:rPr dirty="0" sz="2800" spc="-5">
                <a:solidFill>
                  <a:srgbClr val="333333"/>
                </a:solidFill>
                <a:latin typeface="Times New Roman"/>
                <a:cs typeface="Times New Roman"/>
              </a:rPr>
              <a:t>возраста.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2800" spc="-5">
                <a:solidFill>
                  <a:srgbClr val="333333"/>
                </a:solidFill>
                <a:latin typeface="Times New Roman"/>
                <a:cs typeface="Times New Roman"/>
              </a:rPr>
              <a:t>Ей </a:t>
            </a:r>
            <a:r>
              <a:rPr dirty="0" sz="2800" spc="-10">
                <a:solidFill>
                  <a:srgbClr val="333333"/>
                </a:solidFill>
                <a:latin typeface="Times New Roman"/>
                <a:cs typeface="Times New Roman"/>
              </a:rPr>
              <a:t>присущи </a:t>
            </a:r>
            <a:r>
              <a:rPr dirty="0" sz="2800">
                <a:solidFill>
                  <a:srgbClr val="333333"/>
                </a:solidFill>
                <a:latin typeface="Times New Roman"/>
                <a:cs typeface="Times New Roman"/>
              </a:rPr>
              <a:t>основные </a:t>
            </a:r>
            <a:r>
              <a:rPr dirty="0" sz="2800" spc="-15">
                <a:solidFill>
                  <a:srgbClr val="333333"/>
                </a:solidFill>
                <a:latin typeface="Times New Roman"/>
                <a:cs typeface="Times New Roman"/>
              </a:rPr>
              <a:t>черты </a:t>
            </a:r>
            <a:r>
              <a:rPr dirty="0" sz="2800">
                <a:solidFill>
                  <a:srgbClr val="333333"/>
                </a:solidFill>
                <a:latin typeface="Times New Roman"/>
                <a:cs typeface="Times New Roman"/>
              </a:rPr>
              <a:t>игры: </a:t>
            </a:r>
            <a:r>
              <a:rPr dirty="0" sz="2800" spc="-10">
                <a:solidFill>
                  <a:srgbClr val="333333"/>
                </a:solidFill>
                <a:latin typeface="Times New Roman"/>
                <a:cs typeface="Times New Roman"/>
              </a:rPr>
              <a:t>эмоциональная  </a:t>
            </a:r>
            <a:r>
              <a:rPr dirty="0" sz="2800" spc="-5">
                <a:solidFill>
                  <a:srgbClr val="333333"/>
                </a:solidFill>
                <a:latin typeface="Times New Roman"/>
                <a:cs typeface="Times New Roman"/>
              </a:rPr>
              <a:t>насыщенность </a:t>
            </a:r>
            <a:r>
              <a:rPr dirty="0" sz="2800">
                <a:solidFill>
                  <a:srgbClr val="333333"/>
                </a:solidFill>
                <a:latin typeface="Times New Roman"/>
                <a:cs typeface="Times New Roman"/>
              </a:rPr>
              <a:t>и </a:t>
            </a:r>
            <a:r>
              <a:rPr dirty="0" sz="2800" spc="-10">
                <a:solidFill>
                  <a:srgbClr val="333333"/>
                </a:solidFill>
                <a:latin typeface="Times New Roman"/>
                <a:cs typeface="Times New Roman"/>
              </a:rPr>
              <a:t>увлеченность </a:t>
            </a:r>
            <a:r>
              <a:rPr dirty="0" sz="2800" spc="-5">
                <a:solidFill>
                  <a:srgbClr val="333333"/>
                </a:solidFill>
                <a:latin typeface="Times New Roman"/>
                <a:cs typeface="Times New Roman"/>
              </a:rPr>
              <a:t>детей,  самостоятельность, активность,</a:t>
            </a:r>
            <a:r>
              <a:rPr dirty="0" sz="2800" spc="-2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333333"/>
                </a:solidFill>
                <a:latin typeface="Times New Roman"/>
                <a:cs typeface="Times New Roman"/>
              </a:rPr>
              <a:t>творчество.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 marL="559435" marR="552450" indent="-1905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Основной </a:t>
            </a:r>
            <a:r>
              <a:rPr dirty="0" sz="2800">
                <a:latin typeface="Times New Roman"/>
                <a:cs typeface="Times New Roman"/>
              </a:rPr>
              <a:t>особенностью </a:t>
            </a:r>
            <a:r>
              <a:rPr dirty="0" sz="2800" spc="-20">
                <a:latin typeface="Times New Roman"/>
                <a:cs typeface="Times New Roman"/>
              </a:rPr>
              <a:t>сюжетно-ролевой  </a:t>
            </a:r>
            <a:r>
              <a:rPr dirty="0" sz="2800" spc="-5">
                <a:latin typeface="Times New Roman"/>
                <a:cs typeface="Times New Roman"/>
              </a:rPr>
              <a:t>игры </a:t>
            </a:r>
            <a:r>
              <a:rPr dirty="0" sz="2800" spc="-10">
                <a:latin typeface="Times New Roman"/>
                <a:cs typeface="Times New Roman"/>
              </a:rPr>
              <a:t>является </a:t>
            </a:r>
            <a:r>
              <a:rPr dirty="0" sz="2800" spc="-5">
                <a:latin typeface="Times New Roman"/>
                <a:cs typeface="Times New Roman"/>
              </a:rPr>
              <a:t>наличие </a:t>
            </a:r>
            <a:r>
              <a:rPr dirty="0" sz="2800">
                <a:latin typeface="Times New Roman"/>
                <a:cs typeface="Times New Roman"/>
              </a:rPr>
              <a:t>в </a:t>
            </a:r>
            <a:r>
              <a:rPr dirty="0" sz="2800" spc="-10">
                <a:latin typeface="Times New Roman"/>
                <a:cs typeface="Times New Roman"/>
              </a:rPr>
              <a:t>ней воображаемой  </a:t>
            </a:r>
            <a:r>
              <a:rPr dirty="0" sz="2800" spc="-15">
                <a:latin typeface="Times New Roman"/>
                <a:cs typeface="Times New Roman"/>
              </a:rPr>
              <a:t>ситуации. </a:t>
            </a:r>
            <a:r>
              <a:rPr dirty="0" sz="2800" spc="-10">
                <a:latin typeface="Times New Roman"/>
                <a:cs typeface="Times New Roman"/>
              </a:rPr>
              <a:t>Воображаемая </a:t>
            </a:r>
            <a:r>
              <a:rPr dirty="0" sz="2800" spc="-20">
                <a:latin typeface="Times New Roman"/>
                <a:cs typeface="Times New Roman"/>
              </a:rPr>
              <a:t>ситуация  </a:t>
            </a:r>
            <a:r>
              <a:rPr dirty="0" sz="2800" spc="-10">
                <a:latin typeface="Times New Roman"/>
                <a:cs typeface="Times New Roman"/>
              </a:rPr>
              <a:t>складывается </a:t>
            </a:r>
            <a:r>
              <a:rPr dirty="0" sz="2800" spc="-5">
                <a:latin typeface="Times New Roman"/>
                <a:cs typeface="Times New Roman"/>
              </a:rPr>
              <a:t>из </a:t>
            </a:r>
            <a:r>
              <a:rPr dirty="0" sz="2800" spc="-20">
                <a:latin typeface="Times New Roman"/>
                <a:cs typeface="Times New Roman"/>
              </a:rPr>
              <a:t>сюжета </a:t>
            </a:r>
            <a:r>
              <a:rPr dirty="0" sz="2800">
                <a:latin typeface="Times New Roman"/>
                <a:cs typeface="Times New Roman"/>
              </a:rPr>
              <a:t>и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ролей.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0015" y="407784"/>
            <a:ext cx="483044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3317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Структура  </a:t>
            </a:r>
            <a:r>
              <a:rPr dirty="0" spc="-20"/>
              <a:t>сюжетно-ролевой</a:t>
            </a:r>
            <a:r>
              <a:rPr dirty="0" spc="-45"/>
              <a:t> </a:t>
            </a:r>
            <a:r>
              <a:rPr dirty="0" spc="-5"/>
              <a:t>игры</a:t>
            </a:r>
          </a:p>
        </p:txBody>
      </p:sp>
      <p:sp>
        <p:nvSpPr>
          <p:cNvPr id="3" name="object 3"/>
          <p:cNvSpPr/>
          <p:nvPr/>
        </p:nvSpPr>
        <p:spPr>
          <a:xfrm>
            <a:off x="971638" y="2566797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3244684" y="0"/>
                </a:moveTo>
                <a:lnTo>
                  <a:pt x="112687" y="0"/>
                </a:lnTo>
                <a:lnTo>
                  <a:pt x="100075" y="1447"/>
                </a:lnTo>
                <a:lnTo>
                  <a:pt x="59397" y="15836"/>
                </a:lnTo>
                <a:lnTo>
                  <a:pt x="26644" y="43929"/>
                </a:lnTo>
                <a:lnTo>
                  <a:pt x="5765" y="82080"/>
                </a:lnTo>
                <a:lnTo>
                  <a:pt x="723" y="106565"/>
                </a:lnTo>
                <a:lnTo>
                  <a:pt x="0" y="112687"/>
                </a:lnTo>
                <a:lnTo>
                  <a:pt x="0" y="595439"/>
                </a:lnTo>
                <a:lnTo>
                  <a:pt x="723" y="607682"/>
                </a:lnTo>
                <a:lnTo>
                  <a:pt x="12966" y="649084"/>
                </a:lnTo>
                <a:lnTo>
                  <a:pt x="39598" y="683640"/>
                </a:lnTo>
                <a:lnTo>
                  <a:pt x="82080" y="708126"/>
                </a:lnTo>
                <a:lnTo>
                  <a:pt x="112687" y="713879"/>
                </a:lnTo>
                <a:lnTo>
                  <a:pt x="118795" y="713879"/>
                </a:lnTo>
                <a:lnTo>
                  <a:pt x="118795" y="714248"/>
                </a:lnTo>
                <a:lnTo>
                  <a:pt x="3238919" y="713879"/>
                </a:lnTo>
                <a:lnTo>
                  <a:pt x="3281400" y="705967"/>
                </a:lnTo>
                <a:lnTo>
                  <a:pt x="3318116" y="683285"/>
                </a:lnTo>
                <a:lnTo>
                  <a:pt x="3344405" y="649084"/>
                </a:lnTo>
                <a:lnTo>
                  <a:pt x="3356635" y="607326"/>
                </a:lnTo>
                <a:lnTo>
                  <a:pt x="3357359" y="601205"/>
                </a:lnTo>
                <a:lnTo>
                  <a:pt x="3357359" y="595083"/>
                </a:lnTo>
                <a:lnTo>
                  <a:pt x="3357714" y="595083"/>
                </a:lnTo>
                <a:lnTo>
                  <a:pt x="3357359" y="112687"/>
                </a:lnTo>
                <a:lnTo>
                  <a:pt x="3356635" y="106565"/>
                </a:lnTo>
                <a:lnTo>
                  <a:pt x="3355924" y="100088"/>
                </a:lnTo>
                <a:lnTo>
                  <a:pt x="3354844" y="93967"/>
                </a:lnTo>
                <a:lnTo>
                  <a:pt x="3338283" y="54000"/>
                </a:lnTo>
                <a:lnTo>
                  <a:pt x="3308400" y="22682"/>
                </a:lnTo>
                <a:lnTo>
                  <a:pt x="3269157" y="3962"/>
                </a:lnTo>
                <a:lnTo>
                  <a:pt x="3257283" y="1447"/>
                </a:lnTo>
                <a:lnTo>
                  <a:pt x="324468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71638" y="2566797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0" y="118808"/>
                </a:moveTo>
                <a:lnTo>
                  <a:pt x="0" y="112687"/>
                </a:lnTo>
                <a:lnTo>
                  <a:pt x="723" y="106565"/>
                </a:lnTo>
                <a:lnTo>
                  <a:pt x="12966" y="64808"/>
                </a:lnTo>
                <a:lnTo>
                  <a:pt x="34925" y="34925"/>
                </a:lnTo>
                <a:lnTo>
                  <a:pt x="39242" y="30606"/>
                </a:lnTo>
                <a:lnTo>
                  <a:pt x="76326" y="7924"/>
                </a:lnTo>
                <a:lnTo>
                  <a:pt x="106565" y="723"/>
                </a:lnTo>
                <a:lnTo>
                  <a:pt x="112687" y="0"/>
                </a:lnTo>
                <a:lnTo>
                  <a:pt x="118795" y="0"/>
                </a:lnTo>
                <a:lnTo>
                  <a:pt x="3238563" y="0"/>
                </a:lnTo>
                <a:lnTo>
                  <a:pt x="3244684" y="0"/>
                </a:lnTo>
                <a:lnTo>
                  <a:pt x="3250806" y="723"/>
                </a:lnTo>
                <a:lnTo>
                  <a:pt x="3292563" y="12966"/>
                </a:lnTo>
                <a:lnTo>
                  <a:pt x="3326765" y="39242"/>
                </a:lnTo>
                <a:lnTo>
                  <a:pt x="3346919" y="70561"/>
                </a:lnTo>
                <a:lnTo>
                  <a:pt x="3349447" y="76326"/>
                </a:lnTo>
                <a:lnTo>
                  <a:pt x="3356635" y="106565"/>
                </a:lnTo>
                <a:lnTo>
                  <a:pt x="3357359" y="112687"/>
                </a:lnTo>
                <a:lnTo>
                  <a:pt x="3357359" y="118808"/>
                </a:lnTo>
                <a:lnTo>
                  <a:pt x="3357714" y="595083"/>
                </a:lnTo>
                <a:lnTo>
                  <a:pt x="3357359" y="595083"/>
                </a:lnTo>
                <a:lnTo>
                  <a:pt x="3357359" y="601205"/>
                </a:lnTo>
                <a:lnTo>
                  <a:pt x="3356635" y="607326"/>
                </a:lnTo>
                <a:lnTo>
                  <a:pt x="3355924" y="613803"/>
                </a:lnTo>
                <a:lnTo>
                  <a:pt x="3341522" y="654481"/>
                </a:lnTo>
                <a:lnTo>
                  <a:pt x="3313442" y="687247"/>
                </a:lnTo>
                <a:lnTo>
                  <a:pt x="3275634" y="708126"/>
                </a:lnTo>
                <a:lnTo>
                  <a:pt x="3245040" y="713524"/>
                </a:lnTo>
                <a:lnTo>
                  <a:pt x="3238919" y="713879"/>
                </a:lnTo>
                <a:lnTo>
                  <a:pt x="118795" y="714248"/>
                </a:lnTo>
                <a:lnTo>
                  <a:pt x="118795" y="713879"/>
                </a:lnTo>
                <a:lnTo>
                  <a:pt x="112687" y="713879"/>
                </a:lnTo>
                <a:lnTo>
                  <a:pt x="106565" y="713168"/>
                </a:lnTo>
                <a:lnTo>
                  <a:pt x="100075" y="712444"/>
                </a:lnTo>
                <a:lnTo>
                  <a:pt x="94322" y="711365"/>
                </a:lnTo>
                <a:lnTo>
                  <a:pt x="88201" y="709917"/>
                </a:lnTo>
                <a:lnTo>
                  <a:pt x="82080" y="708126"/>
                </a:lnTo>
                <a:lnTo>
                  <a:pt x="76326" y="705967"/>
                </a:lnTo>
                <a:lnTo>
                  <a:pt x="70561" y="703808"/>
                </a:lnTo>
                <a:lnTo>
                  <a:pt x="34925" y="679323"/>
                </a:lnTo>
                <a:lnTo>
                  <a:pt x="10439" y="643686"/>
                </a:lnTo>
                <a:lnTo>
                  <a:pt x="355" y="601560"/>
                </a:lnTo>
                <a:lnTo>
                  <a:pt x="0" y="595439"/>
                </a:lnTo>
                <a:lnTo>
                  <a:pt x="0" y="118808"/>
                </a:lnTo>
                <a:close/>
              </a:path>
            </a:pathLst>
          </a:custGeom>
          <a:ln w="42479">
            <a:solidFill>
              <a:srgbClr val="BBBB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63997" y="5157355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3244684" y="0"/>
                </a:moveTo>
                <a:lnTo>
                  <a:pt x="112687" y="0"/>
                </a:lnTo>
                <a:lnTo>
                  <a:pt x="100088" y="1447"/>
                </a:lnTo>
                <a:lnTo>
                  <a:pt x="59397" y="15849"/>
                </a:lnTo>
                <a:lnTo>
                  <a:pt x="26644" y="43929"/>
                </a:lnTo>
                <a:lnTo>
                  <a:pt x="5765" y="82080"/>
                </a:lnTo>
                <a:lnTo>
                  <a:pt x="723" y="106565"/>
                </a:lnTo>
                <a:lnTo>
                  <a:pt x="0" y="112687"/>
                </a:lnTo>
                <a:lnTo>
                  <a:pt x="0" y="595439"/>
                </a:lnTo>
                <a:lnTo>
                  <a:pt x="723" y="607682"/>
                </a:lnTo>
                <a:lnTo>
                  <a:pt x="12966" y="649084"/>
                </a:lnTo>
                <a:lnTo>
                  <a:pt x="39598" y="683641"/>
                </a:lnTo>
                <a:lnTo>
                  <a:pt x="82080" y="708126"/>
                </a:lnTo>
                <a:lnTo>
                  <a:pt x="112687" y="713879"/>
                </a:lnTo>
                <a:lnTo>
                  <a:pt x="118808" y="713879"/>
                </a:lnTo>
                <a:lnTo>
                  <a:pt x="118808" y="714247"/>
                </a:lnTo>
                <a:lnTo>
                  <a:pt x="3238919" y="713879"/>
                </a:lnTo>
                <a:lnTo>
                  <a:pt x="3281400" y="705967"/>
                </a:lnTo>
                <a:lnTo>
                  <a:pt x="3318116" y="683285"/>
                </a:lnTo>
                <a:lnTo>
                  <a:pt x="3344405" y="649084"/>
                </a:lnTo>
                <a:lnTo>
                  <a:pt x="3356648" y="607326"/>
                </a:lnTo>
                <a:lnTo>
                  <a:pt x="3357359" y="601205"/>
                </a:lnTo>
                <a:lnTo>
                  <a:pt x="3357359" y="595083"/>
                </a:lnTo>
                <a:lnTo>
                  <a:pt x="3357727" y="595083"/>
                </a:lnTo>
                <a:lnTo>
                  <a:pt x="3357359" y="112687"/>
                </a:lnTo>
                <a:lnTo>
                  <a:pt x="3356648" y="106565"/>
                </a:lnTo>
                <a:lnTo>
                  <a:pt x="3355924" y="100088"/>
                </a:lnTo>
                <a:lnTo>
                  <a:pt x="3354844" y="93967"/>
                </a:lnTo>
                <a:lnTo>
                  <a:pt x="3338283" y="54000"/>
                </a:lnTo>
                <a:lnTo>
                  <a:pt x="3308400" y="22682"/>
                </a:lnTo>
                <a:lnTo>
                  <a:pt x="3269157" y="3962"/>
                </a:lnTo>
                <a:lnTo>
                  <a:pt x="3257283" y="1447"/>
                </a:lnTo>
                <a:lnTo>
                  <a:pt x="324468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63997" y="5157355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0" y="118808"/>
                </a:moveTo>
                <a:lnTo>
                  <a:pt x="0" y="112687"/>
                </a:lnTo>
                <a:lnTo>
                  <a:pt x="723" y="106565"/>
                </a:lnTo>
                <a:lnTo>
                  <a:pt x="12966" y="64808"/>
                </a:lnTo>
                <a:lnTo>
                  <a:pt x="34925" y="34925"/>
                </a:lnTo>
                <a:lnTo>
                  <a:pt x="39242" y="30606"/>
                </a:lnTo>
                <a:lnTo>
                  <a:pt x="76326" y="7924"/>
                </a:lnTo>
                <a:lnTo>
                  <a:pt x="106565" y="723"/>
                </a:lnTo>
                <a:lnTo>
                  <a:pt x="112687" y="0"/>
                </a:lnTo>
                <a:lnTo>
                  <a:pt x="118808" y="0"/>
                </a:lnTo>
                <a:lnTo>
                  <a:pt x="3238563" y="0"/>
                </a:lnTo>
                <a:lnTo>
                  <a:pt x="3244684" y="0"/>
                </a:lnTo>
                <a:lnTo>
                  <a:pt x="3250806" y="723"/>
                </a:lnTo>
                <a:lnTo>
                  <a:pt x="3292563" y="12966"/>
                </a:lnTo>
                <a:lnTo>
                  <a:pt x="3326765" y="39243"/>
                </a:lnTo>
                <a:lnTo>
                  <a:pt x="3346919" y="70561"/>
                </a:lnTo>
                <a:lnTo>
                  <a:pt x="3349447" y="76326"/>
                </a:lnTo>
                <a:lnTo>
                  <a:pt x="3356648" y="106565"/>
                </a:lnTo>
                <a:lnTo>
                  <a:pt x="3357359" y="112687"/>
                </a:lnTo>
                <a:lnTo>
                  <a:pt x="3357359" y="118808"/>
                </a:lnTo>
                <a:lnTo>
                  <a:pt x="3357727" y="595083"/>
                </a:lnTo>
                <a:lnTo>
                  <a:pt x="3357359" y="595083"/>
                </a:lnTo>
                <a:lnTo>
                  <a:pt x="3357359" y="601205"/>
                </a:lnTo>
                <a:lnTo>
                  <a:pt x="3356648" y="607326"/>
                </a:lnTo>
                <a:lnTo>
                  <a:pt x="3355924" y="613803"/>
                </a:lnTo>
                <a:lnTo>
                  <a:pt x="3341522" y="654481"/>
                </a:lnTo>
                <a:lnTo>
                  <a:pt x="3313442" y="687247"/>
                </a:lnTo>
                <a:lnTo>
                  <a:pt x="3275647" y="708126"/>
                </a:lnTo>
                <a:lnTo>
                  <a:pt x="3245040" y="713524"/>
                </a:lnTo>
                <a:lnTo>
                  <a:pt x="3238919" y="713879"/>
                </a:lnTo>
                <a:lnTo>
                  <a:pt x="118808" y="714247"/>
                </a:lnTo>
                <a:lnTo>
                  <a:pt x="118808" y="713879"/>
                </a:lnTo>
                <a:lnTo>
                  <a:pt x="112687" y="713879"/>
                </a:lnTo>
                <a:lnTo>
                  <a:pt x="106565" y="713168"/>
                </a:lnTo>
                <a:lnTo>
                  <a:pt x="100088" y="712444"/>
                </a:lnTo>
                <a:lnTo>
                  <a:pt x="94322" y="711365"/>
                </a:lnTo>
                <a:lnTo>
                  <a:pt x="88201" y="709929"/>
                </a:lnTo>
                <a:lnTo>
                  <a:pt x="82080" y="708126"/>
                </a:lnTo>
                <a:lnTo>
                  <a:pt x="76326" y="705967"/>
                </a:lnTo>
                <a:lnTo>
                  <a:pt x="70561" y="703808"/>
                </a:lnTo>
                <a:lnTo>
                  <a:pt x="34925" y="679322"/>
                </a:lnTo>
                <a:lnTo>
                  <a:pt x="19443" y="659879"/>
                </a:lnTo>
                <a:lnTo>
                  <a:pt x="16205" y="654850"/>
                </a:lnTo>
                <a:lnTo>
                  <a:pt x="1447" y="614159"/>
                </a:lnTo>
                <a:lnTo>
                  <a:pt x="368" y="601560"/>
                </a:lnTo>
                <a:lnTo>
                  <a:pt x="0" y="595439"/>
                </a:lnTo>
                <a:lnTo>
                  <a:pt x="0" y="118808"/>
                </a:lnTo>
                <a:close/>
              </a:path>
            </a:pathLst>
          </a:custGeom>
          <a:ln w="42479">
            <a:solidFill>
              <a:srgbClr val="BBBB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48114" y="3857396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3244684" y="0"/>
                </a:moveTo>
                <a:lnTo>
                  <a:pt x="112687" y="0"/>
                </a:lnTo>
                <a:lnTo>
                  <a:pt x="100088" y="1447"/>
                </a:lnTo>
                <a:lnTo>
                  <a:pt x="59410" y="15849"/>
                </a:lnTo>
                <a:lnTo>
                  <a:pt x="26644" y="43929"/>
                </a:lnTo>
                <a:lnTo>
                  <a:pt x="5765" y="82080"/>
                </a:lnTo>
                <a:lnTo>
                  <a:pt x="723" y="106565"/>
                </a:lnTo>
                <a:lnTo>
                  <a:pt x="0" y="112687"/>
                </a:lnTo>
                <a:lnTo>
                  <a:pt x="0" y="595439"/>
                </a:lnTo>
                <a:lnTo>
                  <a:pt x="723" y="607682"/>
                </a:lnTo>
                <a:lnTo>
                  <a:pt x="12966" y="649084"/>
                </a:lnTo>
                <a:lnTo>
                  <a:pt x="39611" y="683641"/>
                </a:lnTo>
                <a:lnTo>
                  <a:pt x="82080" y="708126"/>
                </a:lnTo>
                <a:lnTo>
                  <a:pt x="112687" y="713879"/>
                </a:lnTo>
                <a:lnTo>
                  <a:pt x="118808" y="713879"/>
                </a:lnTo>
                <a:lnTo>
                  <a:pt x="118808" y="714248"/>
                </a:lnTo>
                <a:lnTo>
                  <a:pt x="3238931" y="713879"/>
                </a:lnTo>
                <a:lnTo>
                  <a:pt x="3281400" y="705967"/>
                </a:lnTo>
                <a:lnTo>
                  <a:pt x="3318129" y="683285"/>
                </a:lnTo>
                <a:lnTo>
                  <a:pt x="3344405" y="649084"/>
                </a:lnTo>
                <a:lnTo>
                  <a:pt x="3356648" y="607326"/>
                </a:lnTo>
                <a:lnTo>
                  <a:pt x="3357372" y="601205"/>
                </a:lnTo>
                <a:lnTo>
                  <a:pt x="3357372" y="595083"/>
                </a:lnTo>
                <a:lnTo>
                  <a:pt x="3357727" y="595083"/>
                </a:lnTo>
                <a:lnTo>
                  <a:pt x="3357372" y="112687"/>
                </a:lnTo>
                <a:lnTo>
                  <a:pt x="3356648" y="106565"/>
                </a:lnTo>
                <a:lnTo>
                  <a:pt x="3355924" y="100088"/>
                </a:lnTo>
                <a:lnTo>
                  <a:pt x="3354844" y="93967"/>
                </a:lnTo>
                <a:lnTo>
                  <a:pt x="3338283" y="54000"/>
                </a:lnTo>
                <a:lnTo>
                  <a:pt x="3308400" y="22682"/>
                </a:lnTo>
                <a:lnTo>
                  <a:pt x="3269170" y="3962"/>
                </a:lnTo>
                <a:lnTo>
                  <a:pt x="3257283" y="1447"/>
                </a:lnTo>
                <a:lnTo>
                  <a:pt x="3244684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48114" y="3857396"/>
            <a:ext cx="3357879" cy="714375"/>
          </a:xfrm>
          <a:custGeom>
            <a:avLst/>
            <a:gdLst/>
            <a:ahLst/>
            <a:cxnLst/>
            <a:rect l="l" t="t" r="r" b="b"/>
            <a:pathLst>
              <a:path w="3357879" h="714375">
                <a:moveTo>
                  <a:pt x="0" y="118808"/>
                </a:moveTo>
                <a:lnTo>
                  <a:pt x="0" y="112687"/>
                </a:lnTo>
                <a:lnTo>
                  <a:pt x="723" y="106565"/>
                </a:lnTo>
                <a:lnTo>
                  <a:pt x="12966" y="64808"/>
                </a:lnTo>
                <a:lnTo>
                  <a:pt x="39243" y="30607"/>
                </a:lnTo>
                <a:lnTo>
                  <a:pt x="76327" y="7924"/>
                </a:lnTo>
                <a:lnTo>
                  <a:pt x="106565" y="723"/>
                </a:lnTo>
                <a:lnTo>
                  <a:pt x="112687" y="0"/>
                </a:lnTo>
                <a:lnTo>
                  <a:pt x="118808" y="0"/>
                </a:lnTo>
                <a:lnTo>
                  <a:pt x="3238563" y="0"/>
                </a:lnTo>
                <a:lnTo>
                  <a:pt x="3244684" y="0"/>
                </a:lnTo>
                <a:lnTo>
                  <a:pt x="3250806" y="723"/>
                </a:lnTo>
                <a:lnTo>
                  <a:pt x="3292563" y="12966"/>
                </a:lnTo>
                <a:lnTo>
                  <a:pt x="3322447" y="34925"/>
                </a:lnTo>
                <a:lnTo>
                  <a:pt x="3326765" y="39243"/>
                </a:lnTo>
                <a:lnTo>
                  <a:pt x="3346919" y="70561"/>
                </a:lnTo>
                <a:lnTo>
                  <a:pt x="3349447" y="76327"/>
                </a:lnTo>
                <a:lnTo>
                  <a:pt x="3356648" y="106565"/>
                </a:lnTo>
                <a:lnTo>
                  <a:pt x="3357372" y="112687"/>
                </a:lnTo>
                <a:lnTo>
                  <a:pt x="3357372" y="118808"/>
                </a:lnTo>
                <a:lnTo>
                  <a:pt x="3357727" y="595083"/>
                </a:lnTo>
                <a:lnTo>
                  <a:pt x="3357372" y="595083"/>
                </a:lnTo>
                <a:lnTo>
                  <a:pt x="3357372" y="601205"/>
                </a:lnTo>
                <a:lnTo>
                  <a:pt x="3356648" y="607326"/>
                </a:lnTo>
                <a:lnTo>
                  <a:pt x="3355924" y="613803"/>
                </a:lnTo>
                <a:lnTo>
                  <a:pt x="3341522" y="654481"/>
                </a:lnTo>
                <a:lnTo>
                  <a:pt x="3313442" y="687247"/>
                </a:lnTo>
                <a:lnTo>
                  <a:pt x="3275647" y="708126"/>
                </a:lnTo>
                <a:lnTo>
                  <a:pt x="3245040" y="713524"/>
                </a:lnTo>
                <a:lnTo>
                  <a:pt x="3238931" y="713879"/>
                </a:lnTo>
                <a:lnTo>
                  <a:pt x="118808" y="714248"/>
                </a:lnTo>
                <a:lnTo>
                  <a:pt x="118808" y="713879"/>
                </a:lnTo>
                <a:lnTo>
                  <a:pt x="112687" y="713879"/>
                </a:lnTo>
                <a:lnTo>
                  <a:pt x="106565" y="713168"/>
                </a:lnTo>
                <a:lnTo>
                  <a:pt x="100088" y="712444"/>
                </a:lnTo>
                <a:lnTo>
                  <a:pt x="94322" y="711365"/>
                </a:lnTo>
                <a:lnTo>
                  <a:pt x="88201" y="709917"/>
                </a:lnTo>
                <a:lnTo>
                  <a:pt x="82080" y="708126"/>
                </a:lnTo>
                <a:lnTo>
                  <a:pt x="76327" y="705967"/>
                </a:lnTo>
                <a:lnTo>
                  <a:pt x="70561" y="703808"/>
                </a:lnTo>
                <a:lnTo>
                  <a:pt x="34925" y="679323"/>
                </a:lnTo>
                <a:lnTo>
                  <a:pt x="19443" y="659879"/>
                </a:lnTo>
                <a:lnTo>
                  <a:pt x="16205" y="654837"/>
                </a:lnTo>
                <a:lnTo>
                  <a:pt x="1447" y="614159"/>
                </a:lnTo>
                <a:lnTo>
                  <a:pt x="368" y="601560"/>
                </a:lnTo>
                <a:lnTo>
                  <a:pt x="0" y="595439"/>
                </a:lnTo>
                <a:lnTo>
                  <a:pt x="0" y="118808"/>
                </a:lnTo>
                <a:close/>
              </a:path>
            </a:pathLst>
          </a:custGeom>
          <a:ln w="42479">
            <a:solidFill>
              <a:srgbClr val="BBBB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24100" y="2636545"/>
            <a:ext cx="6283960" cy="3165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>
                <a:latin typeface="Times New Roman"/>
                <a:cs typeface="Times New Roman"/>
              </a:rPr>
              <a:t>Сюжет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50">
              <a:latin typeface="Times New Roman"/>
              <a:cs typeface="Times New Roman"/>
            </a:endParaRPr>
          </a:p>
          <a:p>
            <a:pPr algn="ctr" marR="751840">
              <a:lnSpc>
                <a:spcPct val="100000"/>
              </a:lnSpc>
            </a:pPr>
            <a:r>
              <a:rPr dirty="0" sz="3600" spc="-40">
                <a:latin typeface="Times New Roman"/>
                <a:cs typeface="Times New Roman"/>
              </a:rPr>
              <a:t>Роль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100">
              <a:latin typeface="Times New Roman"/>
              <a:cs typeface="Times New Roman"/>
            </a:endParaRPr>
          </a:p>
          <a:p>
            <a:pPr marL="3880485">
              <a:lnSpc>
                <a:spcPct val="100000"/>
              </a:lnSpc>
              <a:spcBef>
                <a:spcPts val="5"/>
              </a:spcBef>
            </a:pPr>
            <a:r>
              <a:rPr dirty="0" sz="3600" spc="-20">
                <a:latin typeface="Times New Roman"/>
                <a:cs typeface="Times New Roman"/>
              </a:rPr>
              <a:t>Содержание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1061" y="1281506"/>
            <a:ext cx="6129655" cy="4976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30580" marR="239395" indent="635">
              <a:lnSpc>
                <a:spcPct val="100000"/>
              </a:lnSpc>
              <a:spcBef>
                <a:spcPts val="100"/>
              </a:spcBef>
            </a:pPr>
            <a:r>
              <a:rPr dirty="0" sz="2800" spc="-35">
                <a:latin typeface="Times New Roman"/>
                <a:cs typeface="Times New Roman"/>
              </a:rPr>
              <a:t>Главный </a:t>
            </a:r>
            <a:r>
              <a:rPr dirty="0" sz="2800" spc="-30">
                <a:latin typeface="Times New Roman"/>
                <a:cs typeface="Times New Roman"/>
              </a:rPr>
              <a:t>компонент </a:t>
            </a:r>
            <a:r>
              <a:rPr dirty="0" sz="2800" spc="-20">
                <a:latin typeface="Times New Roman"/>
                <a:cs typeface="Times New Roman"/>
              </a:rPr>
              <a:t>сюжетно-  </a:t>
            </a:r>
            <a:r>
              <a:rPr dirty="0" sz="2800" spc="-15">
                <a:latin typeface="Times New Roman"/>
                <a:cs typeface="Times New Roman"/>
              </a:rPr>
              <a:t>ролевой </a:t>
            </a:r>
            <a:r>
              <a:rPr dirty="0" sz="2800" spc="-5">
                <a:latin typeface="Times New Roman"/>
                <a:cs typeface="Times New Roman"/>
              </a:rPr>
              <a:t>игры, </a:t>
            </a:r>
            <a:r>
              <a:rPr dirty="0" sz="2800" spc="-10">
                <a:latin typeface="Times New Roman"/>
                <a:cs typeface="Times New Roman"/>
              </a:rPr>
              <a:t>без </a:t>
            </a:r>
            <a:r>
              <a:rPr dirty="0" sz="2800" spc="-20">
                <a:latin typeface="Times New Roman"/>
                <a:cs typeface="Times New Roman"/>
              </a:rPr>
              <a:t>него </a:t>
            </a:r>
            <a:r>
              <a:rPr dirty="0" sz="2800" spc="-5">
                <a:latin typeface="Times New Roman"/>
                <a:cs typeface="Times New Roman"/>
              </a:rPr>
              <a:t>нет самой  </a:t>
            </a:r>
            <a:r>
              <a:rPr dirty="0" sz="2800" spc="-20">
                <a:latin typeface="Times New Roman"/>
                <a:cs typeface="Times New Roman"/>
              </a:rPr>
              <a:t>сюжетно-ролевой </a:t>
            </a:r>
            <a:r>
              <a:rPr dirty="0" sz="2800" spc="-5">
                <a:latin typeface="Times New Roman"/>
                <a:cs typeface="Times New Roman"/>
              </a:rPr>
              <a:t>игры.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algn="ctr" marL="12065" marR="5080">
              <a:lnSpc>
                <a:spcPct val="100000"/>
              </a:lnSpc>
              <a:spcBef>
                <a:spcPts val="1814"/>
              </a:spcBef>
              <a:tabLst>
                <a:tab pos="1343025" algn="l"/>
              </a:tabLst>
            </a:pPr>
            <a:r>
              <a:rPr dirty="0" sz="2800" spc="-30">
                <a:latin typeface="Times New Roman"/>
                <a:cs typeface="Times New Roman"/>
              </a:rPr>
              <a:t>Сюжет </a:t>
            </a:r>
            <a:r>
              <a:rPr dirty="0" sz="2800">
                <a:latin typeface="Times New Roman"/>
                <a:cs typeface="Times New Roman"/>
              </a:rPr>
              <a:t>- </a:t>
            </a:r>
            <a:r>
              <a:rPr dirty="0" sz="2800" spc="-15">
                <a:latin typeface="Times New Roman"/>
                <a:cs typeface="Times New Roman"/>
              </a:rPr>
              <a:t>это </a:t>
            </a:r>
            <a:r>
              <a:rPr dirty="0" sz="2800" spc="15">
                <a:latin typeface="Times New Roman"/>
                <a:cs typeface="Times New Roman"/>
              </a:rPr>
              <a:t>та </a:t>
            </a:r>
            <a:r>
              <a:rPr dirty="0" sz="2800">
                <a:latin typeface="Times New Roman"/>
                <a:cs typeface="Times New Roman"/>
              </a:rPr>
              <a:t>сфера </a:t>
            </a:r>
            <a:r>
              <a:rPr dirty="0" sz="2800" spc="-5">
                <a:latin typeface="Times New Roman"/>
                <a:cs typeface="Times New Roman"/>
              </a:rPr>
              <a:t>действительности,  </a:t>
            </a:r>
            <a:r>
              <a:rPr dirty="0" sz="2800" spc="-35">
                <a:latin typeface="Times New Roman"/>
                <a:cs typeface="Times New Roman"/>
              </a:rPr>
              <a:t>которая	</a:t>
            </a:r>
            <a:r>
              <a:rPr dirty="0" sz="2800" spc="-10">
                <a:latin typeface="Times New Roman"/>
                <a:cs typeface="Times New Roman"/>
              </a:rPr>
              <a:t>воспроизводится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детьми.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 marL="81915" marR="76835" indent="3175">
              <a:lnSpc>
                <a:spcPct val="100000"/>
              </a:lnSpc>
            </a:pPr>
            <a:r>
              <a:rPr dirty="0" sz="2800" spc="-30">
                <a:latin typeface="Times New Roman"/>
                <a:cs typeface="Times New Roman"/>
              </a:rPr>
              <a:t>Сюжет </a:t>
            </a:r>
            <a:r>
              <a:rPr dirty="0" sz="2800" spc="-10">
                <a:latin typeface="Times New Roman"/>
                <a:cs typeface="Times New Roman"/>
              </a:rPr>
              <a:t>представляет </a:t>
            </a:r>
            <a:r>
              <a:rPr dirty="0" sz="2800" spc="-5">
                <a:latin typeface="Times New Roman"/>
                <a:cs typeface="Times New Roman"/>
              </a:rPr>
              <a:t>собой </a:t>
            </a:r>
            <a:r>
              <a:rPr dirty="0" sz="2800" spc="-10">
                <a:latin typeface="Times New Roman"/>
                <a:cs typeface="Times New Roman"/>
              </a:rPr>
              <a:t>отражение  </a:t>
            </a:r>
            <a:r>
              <a:rPr dirty="0" sz="2800" spc="-35">
                <a:latin typeface="Times New Roman"/>
                <a:cs typeface="Times New Roman"/>
              </a:rPr>
              <a:t>ребенком </a:t>
            </a:r>
            <a:r>
              <a:rPr dirty="0" sz="2800" spc="-10">
                <a:latin typeface="Times New Roman"/>
                <a:cs typeface="Times New Roman"/>
              </a:rPr>
              <a:t>определенных </a:t>
            </a:r>
            <a:r>
              <a:rPr dirty="0" sz="2800" spc="-5">
                <a:latin typeface="Times New Roman"/>
                <a:cs typeface="Times New Roman"/>
              </a:rPr>
              <a:t>действий,  событий, </a:t>
            </a:r>
            <a:r>
              <a:rPr dirty="0" sz="2800" spc="-10">
                <a:latin typeface="Times New Roman"/>
                <a:cs typeface="Times New Roman"/>
              </a:rPr>
              <a:t>взаимоотношений </a:t>
            </a:r>
            <a:r>
              <a:rPr dirty="0" sz="2800" spc="-5">
                <a:latin typeface="Times New Roman"/>
                <a:cs typeface="Times New Roman"/>
              </a:rPr>
              <a:t>из </a:t>
            </a:r>
            <a:r>
              <a:rPr dirty="0" sz="2800" spc="-10">
                <a:latin typeface="Times New Roman"/>
                <a:cs typeface="Times New Roman"/>
              </a:rPr>
              <a:t>жизни </a:t>
            </a:r>
            <a:r>
              <a:rPr dirty="0" sz="2800">
                <a:latin typeface="Times New Roman"/>
                <a:cs typeface="Times New Roman"/>
              </a:rPr>
              <a:t>и  </a:t>
            </a:r>
            <a:r>
              <a:rPr dirty="0" sz="2800" spc="-5">
                <a:latin typeface="Times New Roman"/>
                <a:cs typeface="Times New Roman"/>
              </a:rPr>
              <a:t>деятельности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окружающих.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13226" y="416420"/>
            <a:ext cx="14471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С</a:t>
            </a:r>
            <a:r>
              <a:rPr dirty="0" spc="-95"/>
              <a:t>ю</a:t>
            </a:r>
            <a:r>
              <a:rPr dirty="0" spc="-40"/>
              <a:t>ж</a:t>
            </a:r>
            <a:r>
              <a:rPr dirty="0" spc="-5"/>
              <a:t>ет</a:t>
            </a:r>
          </a:p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659130" marR="582930">
              <a:lnSpc>
                <a:spcPct val="120000"/>
              </a:lnSpc>
              <a:spcBef>
                <a:spcPts val="95"/>
              </a:spcBef>
            </a:pPr>
            <a:r>
              <a:rPr dirty="0" spc="-35"/>
              <a:t>Роль </a:t>
            </a:r>
            <a:r>
              <a:rPr dirty="0" spc="-15"/>
              <a:t>это средство </a:t>
            </a:r>
            <a:r>
              <a:rPr dirty="0"/>
              <a:t>реализации </a:t>
            </a:r>
            <a:r>
              <a:rPr dirty="0" spc="-20"/>
              <a:t>сюжета,  </a:t>
            </a:r>
            <a:r>
              <a:rPr dirty="0" spc="-60"/>
              <a:t>т.е. </a:t>
            </a:r>
            <a:r>
              <a:rPr dirty="0" spc="-10"/>
              <a:t>игровая </a:t>
            </a:r>
            <a:r>
              <a:rPr dirty="0" spc="-5"/>
              <a:t>позиция</a:t>
            </a:r>
            <a:r>
              <a:rPr dirty="0" spc="5"/>
              <a:t> </a:t>
            </a:r>
            <a:r>
              <a:rPr dirty="0" spc="-15"/>
              <a:t>ребенка.</a:t>
            </a:r>
          </a:p>
          <a:p>
            <a:pPr marL="69215">
              <a:lnSpc>
                <a:spcPct val="100000"/>
              </a:lnSpc>
            </a:pPr>
            <a:endParaRPr sz="3100"/>
          </a:p>
          <a:p>
            <a:pPr marL="69215">
              <a:lnSpc>
                <a:spcPct val="100000"/>
              </a:lnSpc>
              <a:spcBef>
                <a:spcPts val="5"/>
              </a:spcBef>
            </a:pPr>
            <a:endParaRPr sz="2700"/>
          </a:p>
          <a:p>
            <a:pPr algn="ctr" marL="81280" marR="5080" indent="-635">
              <a:lnSpc>
                <a:spcPct val="100000"/>
              </a:lnSpc>
            </a:pPr>
            <a:r>
              <a:rPr dirty="0" spc="-5"/>
              <a:t>Для </a:t>
            </a:r>
            <a:r>
              <a:rPr dirty="0" spc="-15"/>
              <a:t>ребенка роль это </a:t>
            </a:r>
            <a:r>
              <a:rPr dirty="0" spc="-25"/>
              <a:t>его </a:t>
            </a:r>
            <a:r>
              <a:rPr dirty="0" spc="-10"/>
              <a:t>игровая </a:t>
            </a:r>
            <a:r>
              <a:rPr dirty="0" spc="-5"/>
              <a:t>позиция: </a:t>
            </a:r>
            <a:r>
              <a:rPr dirty="0"/>
              <a:t>он  </a:t>
            </a:r>
            <a:r>
              <a:rPr dirty="0" spc="-15"/>
              <a:t>отождествляет себя </a:t>
            </a:r>
            <a:r>
              <a:rPr dirty="0"/>
              <a:t>с </a:t>
            </a:r>
            <a:r>
              <a:rPr dirty="0" spc="-10"/>
              <a:t>каким-либо</a:t>
            </a:r>
            <a:r>
              <a:rPr dirty="0" spc="-65"/>
              <a:t> </a:t>
            </a:r>
            <a:r>
              <a:rPr dirty="0" spc="-10"/>
              <a:t>персонажем  </a:t>
            </a:r>
            <a:r>
              <a:rPr dirty="0" spc="-20"/>
              <a:t>сюжета </a:t>
            </a:r>
            <a:r>
              <a:rPr dirty="0"/>
              <a:t>и </a:t>
            </a:r>
            <a:r>
              <a:rPr dirty="0" spc="-25"/>
              <a:t>действует </a:t>
            </a:r>
            <a:r>
              <a:rPr dirty="0"/>
              <a:t>в </a:t>
            </a:r>
            <a:r>
              <a:rPr dirty="0" spc="-10"/>
              <a:t>соответствии </a:t>
            </a:r>
            <a:r>
              <a:rPr dirty="0"/>
              <a:t>с  </a:t>
            </a:r>
            <a:r>
              <a:rPr dirty="0" spc="-10"/>
              <a:t>представлениями </a:t>
            </a:r>
            <a:r>
              <a:rPr dirty="0"/>
              <a:t>о </a:t>
            </a:r>
            <a:r>
              <a:rPr dirty="0" spc="-15"/>
              <a:t>данном</a:t>
            </a:r>
            <a:r>
              <a:rPr dirty="0" spc="-50"/>
              <a:t> </a:t>
            </a:r>
            <a:r>
              <a:rPr dirty="0" spc="-10"/>
              <a:t>персонаже.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9585" y="365658"/>
            <a:ext cx="101409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90"/>
              <a:t>Р</a:t>
            </a:r>
            <a:r>
              <a:rPr dirty="0" spc="-55"/>
              <a:t>о</a:t>
            </a:r>
            <a:r>
              <a:rPr dirty="0" spc="-5"/>
              <a:t>ль</a:t>
            </a:r>
          </a:p>
        </p:txBody>
      </p:sp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058" y="1995604"/>
            <a:ext cx="7461884" cy="2584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905">
              <a:lnSpc>
                <a:spcPct val="119900"/>
              </a:lnSpc>
              <a:spcBef>
                <a:spcPts val="100"/>
              </a:spcBef>
            </a:pPr>
            <a:r>
              <a:rPr dirty="0" sz="2800" spc="-15">
                <a:latin typeface="Times New Roman"/>
                <a:cs typeface="Times New Roman"/>
              </a:rPr>
              <a:t>Содержание это то, что </a:t>
            </a:r>
            <a:r>
              <a:rPr dirty="0" sz="2800" spc="-10">
                <a:latin typeface="Times New Roman"/>
                <a:cs typeface="Times New Roman"/>
              </a:rPr>
              <a:t>воспроизводится  </a:t>
            </a:r>
            <a:r>
              <a:rPr dirty="0" sz="2800" spc="-35">
                <a:latin typeface="Times New Roman"/>
                <a:cs typeface="Times New Roman"/>
              </a:rPr>
              <a:t>ребенком </a:t>
            </a:r>
            <a:r>
              <a:rPr dirty="0" sz="2800">
                <a:latin typeface="Times New Roman"/>
                <a:cs typeface="Times New Roman"/>
              </a:rPr>
              <a:t>в </a:t>
            </a:r>
            <a:r>
              <a:rPr dirty="0" sz="2800" spc="-20">
                <a:latin typeface="Times New Roman"/>
                <a:cs typeface="Times New Roman"/>
              </a:rPr>
              <a:t>качестве </a:t>
            </a:r>
            <a:r>
              <a:rPr dirty="0" sz="2800" spc="-10">
                <a:latin typeface="Times New Roman"/>
                <a:cs typeface="Times New Roman"/>
              </a:rPr>
              <a:t>центрального </a:t>
            </a:r>
            <a:r>
              <a:rPr dirty="0" sz="2800">
                <a:latin typeface="Times New Roman"/>
                <a:cs typeface="Times New Roman"/>
              </a:rPr>
              <a:t>и  </a:t>
            </a:r>
            <a:r>
              <a:rPr dirty="0" sz="2800" spc="-20">
                <a:latin typeface="Times New Roman"/>
                <a:cs typeface="Times New Roman"/>
              </a:rPr>
              <a:t>характерного </a:t>
            </a:r>
            <a:r>
              <a:rPr dirty="0" sz="2800" spc="-10">
                <a:latin typeface="Times New Roman"/>
                <a:cs typeface="Times New Roman"/>
              </a:rPr>
              <a:t>момента </a:t>
            </a:r>
            <a:r>
              <a:rPr dirty="0" sz="2800">
                <a:latin typeface="Times New Roman"/>
                <a:cs typeface="Times New Roman"/>
              </a:rPr>
              <a:t>деятельности и  </a:t>
            </a:r>
            <a:r>
              <a:rPr dirty="0" sz="2800" spc="-10">
                <a:latin typeface="Times New Roman"/>
                <a:cs typeface="Times New Roman"/>
              </a:rPr>
              <a:t>отношений между </a:t>
            </a:r>
            <a:r>
              <a:rPr dirty="0" sz="2800">
                <a:latin typeface="Times New Roman"/>
                <a:cs typeface="Times New Roman"/>
              </a:rPr>
              <a:t>взрослыми в </a:t>
            </a:r>
            <a:r>
              <a:rPr dirty="0" sz="2800" spc="-5">
                <a:latin typeface="Times New Roman"/>
                <a:cs typeface="Times New Roman"/>
              </a:rPr>
              <a:t>их деятельности,  </a:t>
            </a:r>
            <a:r>
              <a:rPr dirty="0" sz="2800">
                <a:latin typeface="Times New Roman"/>
                <a:cs typeface="Times New Roman"/>
              </a:rPr>
              <a:t>и </a:t>
            </a:r>
            <a:r>
              <a:rPr dirty="0" sz="2800" spc="-5">
                <a:latin typeface="Times New Roman"/>
                <a:cs typeface="Times New Roman"/>
              </a:rPr>
              <a:t>развитие </a:t>
            </a:r>
            <a:r>
              <a:rPr dirty="0" sz="2800">
                <a:latin typeface="Times New Roman"/>
                <a:cs typeface="Times New Roman"/>
              </a:rPr>
              <a:t>и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усложнение.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4423" y="147497"/>
            <a:ext cx="2548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Содержание</a:t>
            </a: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63445" marR="5080" indent="-215138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Чем </a:t>
            </a:r>
            <a:r>
              <a:rPr dirty="0" spc="-15"/>
              <a:t>отличается </a:t>
            </a:r>
            <a:r>
              <a:rPr dirty="0" spc="-30"/>
              <a:t>сюжет </a:t>
            </a:r>
            <a:r>
              <a:rPr dirty="0" spc="-5"/>
              <a:t>игры </a:t>
            </a:r>
            <a:r>
              <a:rPr dirty="0" spc="-30"/>
              <a:t>от </a:t>
            </a:r>
            <a:r>
              <a:rPr dirty="0" spc="-5"/>
              <a:t>ее  </a:t>
            </a:r>
            <a:r>
              <a:rPr dirty="0" spc="-15"/>
              <a:t>содержания?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3298" y="2020582"/>
            <a:ext cx="6031865" cy="3439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4930">
              <a:lnSpc>
                <a:spcPct val="100000"/>
              </a:lnSpc>
              <a:spcBef>
                <a:spcPts val="100"/>
              </a:spcBef>
            </a:pPr>
            <a:r>
              <a:rPr dirty="0" sz="2800" spc="-30" b="1" i="1">
                <a:latin typeface="Times New Roman"/>
                <a:cs typeface="Times New Roman"/>
              </a:rPr>
              <a:t>Сюжет</a:t>
            </a:r>
            <a:r>
              <a:rPr dirty="0" sz="2800" spc="-15" b="1" i="1">
                <a:latin typeface="Times New Roman"/>
                <a:cs typeface="Times New Roman"/>
              </a:rPr>
              <a:t> </a:t>
            </a:r>
            <a:r>
              <a:rPr dirty="0" sz="2800" spc="-5" b="1" i="1">
                <a:latin typeface="Times New Roman"/>
                <a:cs typeface="Times New Roman"/>
              </a:rPr>
              <a:t>игры</a:t>
            </a:r>
            <a:endParaRPr sz="2800">
              <a:latin typeface="Times New Roman"/>
              <a:cs typeface="Times New Roman"/>
            </a:endParaRPr>
          </a:p>
          <a:p>
            <a:pPr algn="ctr" marL="24765" marR="14604" indent="-1905">
              <a:lnSpc>
                <a:spcPct val="100000"/>
              </a:lnSpc>
            </a:pPr>
            <a:r>
              <a:rPr dirty="0" sz="2800" spc="-15">
                <a:latin typeface="Times New Roman"/>
                <a:cs typeface="Times New Roman"/>
              </a:rPr>
              <a:t>это </a:t>
            </a:r>
            <a:r>
              <a:rPr dirty="0" sz="2800" spc="15">
                <a:latin typeface="Times New Roman"/>
                <a:cs typeface="Times New Roman"/>
              </a:rPr>
              <a:t>та </a:t>
            </a:r>
            <a:r>
              <a:rPr dirty="0" sz="2800" spc="-15">
                <a:latin typeface="Times New Roman"/>
                <a:cs typeface="Times New Roman"/>
              </a:rPr>
              <a:t>область </a:t>
            </a:r>
            <a:r>
              <a:rPr dirty="0" sz="2800" spc="-5">
                <a:latin typeface="Times New Roman"/>
                <a:cs typeface="Times New Roman"/>
              </a:rPr>
              <a:t>действительности,  </a:t>
            </a:r>
            <a:r>
              <a:rPr dirty="0" sz="2800" spc="-35">
                <a:latin typeface="Times New Roman"/>
                <a:cs typeface="Times New Roman"/>
              </a:rPr>
              <a:t>которая </a:t>
            </a:r>
            <a:r>
              <a:rPr dirty="0" sz="2800" spc="-10">
                <a:latin typeface="Times New Roman"/>
                <a:cs typeface="Times New Roman"/>
              </a:rPr>
              <a:t>воспроизводится детьми </a:t>
            </a:r>
            <a:r>
              <a:rPr dirty="0" sz="2800">
                <a:latin typeface="Times New Roman"/>
                <a:cs typeface="Times New Roman"/>
              </a:rPr>
              <a:t>в игре  </a:t>
            </a:r>
            <a:r>
              <a:rPr dirty="0" sz="2800" spc="-10">
                <a:latin typeface="Times New Roman"/>
                <a:cs typeface="Times New Roman"/>
              </a:rPr>
              <a:t>(больница, магазин </a:t>
            </a:r>
            <a:r>
              <a:rPr dirty="0" sz="2800">
                <a:latin typeface="Times New Roman"/>
                <a:cs typeface="Times New Roman"/>
              </a:rPr>
              <a:t>и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др.)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ctr" marR="74295">
              <a:lnSpc>
                <a:spcPct val="100000"/>
              </a:lnSpc>
            </a:pPr>
            <a:r>
              <a:rPr dirty="0" sz="2800" spc="-20" b="1" i="1">
                <a:latin typeface="Times New Roman"/>
                <a:cs typeface="Times New Roman"/>
              </a:rPr>
              <a:t>Содержание </a:t>
            </a:r>
            <a:r>
              <a:rPr dirty="0" sz="2800" spc="-5" b="1" i="1">
                <a:latin typeface="Times New Roman"/>
                <a:cs typeface="Times New Roman"/>
              </a:rPr>
              <a:t>игры</a:t>
            </a:r>
            <a:endParaRPr sz="280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800" spc="-15">
                <a:latin typeface="Times New Roman"/>
                <a:cs typeface="Times New Roman"/>
              </a:rPr>
              <a:t>это </a:t>
            </a:r>
            <a:r>
              <a:rPr dirty="0" sz="2800" spc="-10">
                <a:latin typeface="Times New Roman"/>
                <a:cs typeface="Times New Roman"/>
              </a:rPr>
              <a:t>воспроизведение отношений между  </a:t>
            </a:r>
            <a:r>
              <a:rPr dirty="0" sz="2800" spc="-35">
                <a:latin typeface="Times New Roman"/>
                <a:cs typeface="Times New Roman"/>
              </a:rPr>
              <a:t>людьми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503" y="1692986"/>
            <a:ext cx="8420735" cy="4603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66165">
              <a:lnSpc>
                <a:spcPts val="3354"/>
              </a:lnSpc>
              <a:spcBef>
                <a:spcPts val="100"/>
              </a:spcBef>
            </a:pPr>
            <a:r>
              <a:rPr dirty="0" sz="2800" spc="-20" b="1">
                <a:solidFill>
                  <a:srgbClr val="BF0000"/>
                </a:solidFill>
                <a:latin typeface="Times New Roman"/>
                <a:cs typeface="Times New Roman"/>
              </a:rPr>
              <a:t>Бытовые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dirty="0" sz="2400" spc="-5">
                <a:latin typeface="Times New Roman"/>
                <a:cs typeface="Times New Roman"/>
              </a:rPr>
              <a:t>(игры </a:t>
            </a:r>
            <a:r>
              <a:rPr dirty="0" sz="2400">
                <a:latin typeface="Times New Roman"/>
                <a:cs typeface="Times New Roman"/>
              </a:rPr>
              <a:t>в семью, детский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5">
                <a:latin typeface="Times New Roman"/>
                <a:cs typeface="Times New Roman"/>
              </a:rPr>
              <a:t>сад)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854710" marR="1537335" indent="1437005">
              <a:lnSpc>
                <a:spcPct val="100000"/>
              </a:lnSpc>
            </a:pPr>
            <a:r>
              <a:rPr dirty="0" sz="2800" spc="-15" b="1">
                <a:solidFill>
                  <a:srgbClr val="BF0000"/>
                </a:solidFill>
                <a:latin typeface="Times New Roman"/>
                <a:cs typeface="Times New Roman"/>
              </a:rPr>
              <a:t>Производственные  </a:t>
            </a:r>
            <a:r>
              <a:rPr dirty="0" sz="2400" spc="-5">
                <a:latin typeface="Times New Roman"/>
                <a:cs typeface="Times New Roman"/>
              </a:rPr>
              <a:t>отражающие </a:t>
            </a:r>
            <a:r>
              <a:rPr dirty="0" sz="2400">
                <a:latin typeface="Times New Roman"/>
                <a:cs typeface="Times New Roman"/>
              </a:rPr>
              <a:t>профессиональный </a:t>
            </a:r>
            <a:r>
              <a:rPr dirty="0" sz="2400" spc="-45">
                <a:latin typeface="Times New Roman"/>
                <a:cs typeface="Times New Roman"/>
              </a:rPr>
              <a:t>труд </a:t>
            </a:r>
            <a:r>
              <a:rPr dirty="0" sz="2400" spc="-30">
                <a:latin typeface="Times New Roman"/>
                <a:cs typeface="Times New Roman"/>
              </a:rPr>
              <a:t>людей  </a:t>
            </a:r>
            <a:r>
              <a:rPr dirty="0" sz="2400" spc="-5">
                <a:latin typeface="Times New Roman"/>
                <a:cs typeface="Times New Roman"/>
              </a:rPr>
              <a:t>(игры </a:t>
            </a:r>
            <a:r>
              <a:rPr dirty="0" sz="2400">
                <a:latin typeface="Times New Roman"/>
                <a:cs typeface="Times New Roman"/>
              </a:rPr>
              <a:t>в </a:t>
            </a:r>
            <a:r>
              <a:rPr dirty="0" sz="2400" spc="-40">
                <a:latin typeface="Times New Roman"/>
                <a:cs typeface="Times New Roman"/>
              </a:rPr>
              <a:t>больницу, </a:t>
            </a:r>
            <a:r>
              <a:rPr dirty="0" sz="2400" spc="-5">
                <a:latin typeface="Times New Roman"/>
                <a:cs typeface="Times New Roman"/>
              </a:rPr>
              <a:t>магазин, </a:t>
            </a:r>
            <a:r>
              <a:rPr dirty="0" sz="2400" spc="5">
                <a:latin typeface="Times New Roman"/>
                <a:cs typeface="Times New Roman"/>
              </a:rPr>
              <a:t>салон </a:t>
            </a:r>
            <a:r>
              <a:rPr dirty="0" sz="2400" spc="-10">
                <a:latin typeface="Times New Roman"/>
                <a:cs typeface="Times New Roman"/>
              </a:rPr>
              <a:t>красоты,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…)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4636135">
              <a:lnSpc>
                <a:spcPct val="100000"/>
              </a:lnSpc>
            </a:pPr>
            <a:r>
              <a:rPr dirty="0" sz="2800" spc="-5" b="1">
                <a:solidFill>
                  <a:srgbClr val="BF0000"/>
                </a:solidFill>
                <a:latin typeface="Times New Roman"/>
                <a:cs typeface="Times New Roman"/>
              </a:rPr>
              <a:t>Общественные</a:t>
            </a:r>
            <a:endParaRPr sz="2800">
              <a:latin typeface="Times New Roman"/>
              <a:cs typeface="Times New Roman"/>
            </a:endParaRPr>
          </a:p>
          <a:p>
            <a:pPr marL="3391535" marR="5080" indent="135890">
              <a:lnSpc>
                <a:spcPct val="100000"/>
              </a:lnSpc>
            </a:pPr>
            <a:r>
              <a:rPr dirty="0" sz="2400" spc="-5">
                <a:latin typeface="Times New Roman"/>
                <a:cs typeface="Times New Roman"/>
              </a:rPr>
              <a:t>(игры </a:t>
            </a:r>
            <a:r>
              <a:rPr dirty="0" sz="2400">
                <a:latin typeface="Times New Roman"/>
                <a:cs typeface="Times New Roman"/>
              </a:rPr>
              <a:t>в </a:t>
            </a:r>
            <a:r>
              <a:rPr dirty="0" sz="2400" spc="-10">
                <a:latin typeface="Times New Roman"/>
                <a:cs typeface="Times New Roman"/>
              </a:rPr>
              <a:t>празднование Дня рождения  </a:t>
            </a:r>
            <a:r>
              <a:rPr dirty="0" sz="2400" spc="-20">
                <a:latin typeface="Times New Roman"/>
                <a:cs typeface="Times New Roman"/>
              </a:rPr>
              <a:t>города, </a:t>
            </a:r>
            <a:r>
              <a:rPr dirty="0" sz="2400" spc="-50">
                <a:latin typeface="Times New Roman"/>
                <a:cs typeface="Times New Roman"/>
              </a:rPr>
              <a:t>поход </a:t>
            </a:r>
            <a:r>
              <a:rPr dirty="0" sz="2400">
                <a:latin typeface="Times New Roman"/>
                <a:cs typeface="Times New Roman"/>
              </a:rPr>
              <a:t>в </a:t>
            </a:r>
            <a:r>
              <a:rPr dirty="0" sz="2400" spc="-40">
                <a:latin typeface="Times New Roman"/>
                <a:cs typeface="Times New Roman"/>
              </a:rPr>
              <a:t>библиотеку, </a:t>
            </a:r>
            <a:r>
              <a:rPr dirty="0" sz="2400" spc="-70">
                <a:latin typeface="Times New Roman"/>
                <a:cs typeface="Times New Roman"/>
              </a:rPr>
              <a:t>школу,</a:t>
            </a:r>
            <a:r>
              <a:rPr dirty="0" sz="2400" spc="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…)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8937" y="292214"/>
            <a:ext cx="30003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Сюжеты</a:t>
            </a:r>
            <a:r>
              <a:rPr dirty="0" spc="-85"/>
              <a:t> </a:t>
            </a:r>
            <a:r>
              <a:rPr dirty="0" spc="-5"/>
              <a:t>игры</a:t>
            </a: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061" y="292214"/>
            <a:ext cx="677862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87425" marR="5080" indent="-97536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Основной </a:t>
            </a:r>
            <a:r>
              <a:rPr dirty="0" spc="-5"/>
              <a:t>принцип организации  </a:t>
            </a:r>
            <a:r>
              <a:rPr dirty="0" spc="-20"/>
              <a:t>сюжетно-ролевой</a:t>
            </a:r>
            <a:r>
              <a:rPr dirty="0" spc="-5"/>
              <a:t> игры</a:t>
            </a:r>
          </a:p>
        </p:txBody>
      </p:sp>
      <p:sp>
        <p:nvSpPr>
          <p:cNvPr id="3" name="object 3"/>
          <p:cNvSpPr/>
          <p:nvPr/>
        </p:nvSpPr>
        <p:spPr>
          <a:xfrm>
            <a:off x="4067276" y="1773364"/>
            <a:ext cx="1010285" cy="576580"/>
          </a:xfrm>
          <a:custGeom>
            <a:avLst/>
            <a:gdLst/>
            <a:ahLst/>
            <a:cxnLst/>
            <a:rect l="l" t="t" r="r" b="b"/>
            <a:pathLst>
              <a:path w="1010285" h="576580">
                <a:moveTo>
                  <a:pt x="1009802" y="287997"/>
                </a:moveTo>
                <a:lnTo>
                  <a:pt x="0" y="287997"/>
                </a:lnTo>
                <a:lnTo>
                  <a:pt x="504723" y="576351"/>
                </a:lnTo>
                <a:lnTo>
                  <a:pt x="1009802" y="287997"/>
                </a:lnTo>
                <a:close/>
              </a:path>
              <a:path w="1010285" h="576580">
                <a:moveTo>
                  <a:pt x="757085" y="0"/>
                </a:moveTo>
                <a:lnTo>
                  <a:pt x="252361" y="0"/>
                </a:lnTo>
                <a:lnTo>
                  <a:pt x="252361" y="287997"/>
                </a:lnTo>
                <a:lnTo>
                  <a:pt x="757085" y="287997"/>
                </a:lnTo>
                <a:lnTo>
                  <a:pt x="75708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67276" y="1773364"/>
            <a:ext cx="1010285" cy="576580"/>
          </a:xfrm>
          <a:custGeom>
            <a:avLst/>
            <a:gdLst/>
            <a:ahLst/>
            <a:cxnLst/>
            <a:rect l="l" t="t" r="r" b="b"/>
            <a:pathLst>
              <a:path w="1010285" h="576580">
                <a:moveTo>
                  <a:pt x="0" y="287997"/>
                </a:moveTo>
                <a:lnTo>
                  <a:pt x="252361" y="287997"/>
                </a:lnTo>
                <a:lnTo>
                  <a:pt x="252361" y="0"/>
                </a:lnTo>
                <a:lnTo>
                  <a:pt x="757085" y="0"/>
                </a:lnTo>
                <a:lnTo>
                  <a:pt x="757085" y="287997"/>
                </a:lnTo>
                <a:lnTo>
                  <a:pt x="1009802" y="287997"/>
                </a:lnTo>
                <a:lnTo>
                  <a:pt x="504723" y="576351"/>
                </a:lnTo>
                <a:lnTo>
                  <a:pt x="0" y="287997"/>
                </a:lnTo>
                <a:close/>
              </a:path>
            </a:pathLst>
          </a:custGeom>
          <a:ln w="42479">
            <a:solidFill>
              <a:srgbClr val="BBBB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1294" y="2216061"/>
            <a:ext cx="8153400" cy="424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1555" marR="2088514" indent="216535">
              <a:lnSpc>
                <a:spcPct val="100000"/>
              </a:lnSpc>
              <a:spcBef>
                <a:spcPts val="100"/>
              </a:spcBef>
            </a:pPr>
            <a:r>
              <a:rPr dirty="0" sz="2800" spc="-10" i="1">
                <a:latin typeface="Times New Roman"/>
                <a:cs typeface="Times New Roman"/>
              </a:rPr>
              <a:t>воспитатель </a:t>
            </a:r>
            <a:r>
              <a:rPr dirty="0" sz="2800" spc="-25" i="1">
                <a:latin typeface="Times New Roman"/>
                <a:cs typeface="Times New Roman"/>
              </a:rPr>
              <a:t>должен  </a:t>
            </a:r>
            <a:r>
              <a:rPr dirty="0" sz="2800" spc="-5" i="1">
                <a:latin typeface="Times New Roman"/>
                <a:cs typeface="Times New Roman"/>
              </a:rPr>
              <a:t>играть </a:t>
            </a:r>
            <a:r>
              <a:rPr dirty="0" sz="2800" spc="-15" i="1">
                <a:latin typeface="Times New Roman"/>
                <a:cs typeface="Times New Roman"/>
              </a:rPr>
              <a:t>вместе </a:t>
            </a:r>
            <a:r>
              <a:rPr dirty="0" sz="2800" i="1">
                <a:latin typeface="Times New Roman"/>
                <a:cs typeface="Times New Roman"/>
              </a:rPr>
              <a:t>с</a:t>
            </a:r>
            <a:r>
              <a:rPr dirty="0" sz="2800" spc="-5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детьми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368935" marR="487680" indent="-356870">
              <a:lnSpc>
                <a:spcPct val="100000"/>
              </a:lnSpc>
              <a:buFont typeface="Wingdings"/>
              <a:buChar char=""/>
              <a:tabLst>
                <a:tab pos="369570" algn="l"/>
              </a:tabLst>
            </a:pPr>
            <a:r>
              <a:rPr dirty="0" sz="2400" spc="-20">
                <a:latin typeface="Times New Roman"/>
                <a:cs typeface="Times New Roman"/>
              </a:rPr>
              <a:t>Педагог </a:t>
            </a:r>
            <a:r>
              <a:rPr dirty="0" sz="2400">
                <a:latin typeface="Times New Roman"/>
                <a:cs typeface="Times New Roman"/>
              </a:rPr>
              <a:t>– </a:t>
            </a:r>
            <a:r>
              <a:rPr dirty="0" sz="2400" spc="-10" b="1">
                <a:latin typeface="Times New Roman"/>
                <a:cs typeface="Times New Roman"/>
              </a:rPr>
              <a:t>партнер</a:t>
            </a:r>
            <a:r>
              <a:rPr dirty="0" sz="2400" spc="-10">
                <a:latin typeface="Times New Roman"/>
                <a:cs typeface="Times New Roman"/>
              </a:rPr>
              <a:t>, </a:t>
            </a:r>
            <a:r>
              <a:rPr dirty="0" sz="2400">
                <a:latin typeface="Times New Roman"/>
                <a:cs typeface="Times New Roman"/>
              </a:rPr>
              <a:t>носитель </a:t>
            </a:r>
            <a:r>
              <a:rPr dirty="0" sz="2400" spc="-5">
                <a:latin typeface="Times New Roman"/>
                <a:cs typeface="Times New Roman"/>
              </a:rPr>
              <a:t>игровых </a:t>
            </a:r>
            <a:r>
              <a:rPr dirty="0" sz="2400" spc="-10">
                <a:latin typeface="Times New Roman"/>
                <a:cs typeface="Times New Roman"/>
              </a:rPr>
              <a:t>умений </a:t>
            </a:r>
            <a:r>
              <a:rPr dirty="0" sz="2400">
                <a:latin typeface="Times New Roman"/>
                <a:cs typeface="Times New Roman"/>
              </a:rPr>
              <a:t>и </a:t>
            </a:r>
            <a:r>
              <a:rPr dirty="0" sz="2400" spc="-10">
                <a:latin typeface="Times New Roman"/>
                <a:cs typeface="Times New Roman"/>
              </a:rPr>
              <a:t>умений  организованного </a:t>
            </a:r>
            <a:r>
              <a:rPr dirty="0" sz="2400" spc="-5">
                <a:latin typeface="Times New Roman"/>
                <a:cs typeface="Times New Roman"/>
              </a:rPr>
              <a:t>общения </a:t>
            </a:r>
            <a:r>
              <a:rPr dirty="0" sz="2400">
                <a:latin typeface="Times New Roman"/>
                <a:cs typeface="Times New Roman"/>
              </a:rPr>
              <a:t>в </a:t>
            </a:r>
            <a:r>
              <a:rPr dirty="0" sz="2400" spc="-5">
                <a:latin typeface="Times New Roman"/>
                <a:cs typeface="Times New Roman"/>
              </a:rPr>
              <a:t>игре.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500">
              <a:latin typeface="Times New Roman"/>
              <a:cs typeface="Times New Roman"/>
            </a:endParaRPr>
          </a:p>
          <a:p>
            <a:pPr marL="298450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 spc="-20">
                <a:latin typeface="Times New Roman"/>
                <a:cs typeface="Times New Roman"/>
              </a:rPr>
              <a:t>Педагог </a:t>
            </a:r>
            <a:r>
              <a:rPr dirty="0" sz="2400">
                <a:latin typeface="Times New Roman"/>
                <a:cs typeface="Times New Roman"/>
              </a:rPr>
              <a:t>– </a:t>
            </a:r>
            <a:r>
              <a:rPr dirty="0" sz="2400" spc="-15" b="1">
                <a:latin typeface="Times New Roman"/>
                <a:cs typeface="Times New Roman"/>
              </a:rPr>
              <a:t>координатор </a:t>
            </a:r>
            <a:r>
              <a:rPr dirty="0" sz="2400" spc="-5">
                <a:latin typeface="Times New Roman"/>
                <a:cs typeface="Times New Roman"/>
              </a:rPr>
              <a:t>игровых замыслов </a:t>
            </a:r>
            <a:r>
              <a:rPr dirty="0" sz="2400">
                <a:latin typeface="Times New Roman"/>
                <a:cs typeface="Times New Roman"/>
              </a:rPr>
              <a:t>и </a:t>
            </a:r>
            <a:r>
              <a:rPr dirty="0" sz="2400" spc="-5">
                <a:latin typeface="Times New Roman"/>
                <a:cs typeface="Times New Roman"/>
              </a:rPr>
              <a:t>общения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детей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500">
              <a:latin typeface="Times New Roman"/>
              <a:cs typeface="Times New Roman"/>
            </a:endParaRPr>
          </a:p>
          <a:p>
            <a:pPr marL="298450" marR="416559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  <a:tab pos="3896995" algn="l"/>
              </a:tabLst>
            </a:pPr>
            <a:r>
              <a:rPr dirty="0" sz="2400" spc="-20">
                <a:latin typeface="Times New Roman"/>
                <a:cs typeface="Times New Roman"/>
              </a:rPr>
              <a:t>Педагог </a:t>
            </a:r>
            <a:r>
              <a:rPr dirty="0" sz="2400">
                <a:latin typeface="Times New Roman"/>
                <a:cs typeface="Times New Roman"/>
              </a:rPr>
              <a:t>–</a:t>
            </a:r>
            <a:r>
              <a:rPr dirty="0" sz="2400" spc="35">
                <a:latin typeface="Times New Roman"/>
                <a:cs typeface="Times New Roman"/>
              </a:rPr>
              <a:t> </a:t>
            </a:r>
            <a:r>
              <a:rPr dirty="0" sz="2400" spc="-30" b="1">
                <a:latin typeface="Times New Roman"/>
                <a:cs typeface="Times New Roman"/>
              </a:rPr>
              <a:t>наблюдатель</a:t>
            </a:r>
            <a:r>
              <a:rPr dirty="0" sz="2400" spc="15" b="1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за	играми детей </a:t>
            </a:r>
            <a:r>
              <a:rPr dirty="0" sz="2400">
                <a:latin typeface="Times New Roman"/>
                <a:cs typeface="Times New Roman"/>
              </a:rPr>
              <a:t>и </a:t>
            </a:r>
            <a:r>
              <a:rPr dirty="0" sz="2400" spc="-35">
                <a:latin typeface="Times New Roman"/>
                <a:cs typeface="Times New Roman"/>
              </a:rPr>
              <a:t>консультант </a:t>
            </a:r>
            <a:r>
              <a:rPr dirty="0" sz="2400">
                <a:latin typeface="Times New Roman"/>
                <a:cs typeface="Times New Roman"/>
              </a:rPr>
              <a:t>в  </a:t>
            </a:r>
            <a:r>
              <a:rPr dirty="0" sz="2400" spc="-5">
                <a:latin typeface="Times New Roman"/>
                <a:cs typeface="Times New Roman"/>
              </a:rPr>
              <a:t>случае возникших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затруднений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user2</dc:creator>
  <dc:title>Категории вопросов</dc:title>
  <dcterms:created xsi:type="dcterms:W3CDTF">2019-10-18T07:40:19Z</dcterms:created>
  <dcterms:modified xsi:type="dcterms:W3CDTF">2019-10-18T07:40:19Z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2019-10-17T00:00:00Z</vt:filetime>
  </property>
  <property fmtid="{D5CDD505-2E9C-101B-9397-08002B2CF9AE}" pid="3" name="Creator">
    <vt:lpwstr>Impress</vt:lpwstr>
  </property>
  <property fmtid="{D5CDD505-2E9C-101B-9397-08002B2CF9AE}" pid="4" name="LastSaved">
    <vt:filetime>2019-10-17T00:00:00Z</vt:filetime>
  </property>
</Properties>
</file>