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7" autoAdjust="0"/>
    <p:restoredTop sz="95814"/>
  </p:normalViewPr>
  <p:slideViewPr>
    <p:cSldViewPr snapToGrid="0" snapToObjects="1">
      <p:cViewPr>
        <p:scale>
          <a:sx n="125" d="100"/>
          <a:sy n="125" d="100"/>
        </p:scale>
        <p:origin x="-1770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Умеете ли вы плавать?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Умеете ли вы плавать?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Умею, но плохо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Есть ли у вас интерес к плавательным видам спорта?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интерес к плавательным видам спорта?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Нейтрально отношусь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Хотели бы вы попробовать себя в роли профессионального спортсмена плавательного вида спорта?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ли у вас интерес к плавательным видам спорта?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4D326-1C40-FA42-8098-FF5541EA1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7021FC4-C3E4-EB4B-BFD4-127EAA185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54F5ED-0303-804C-81E4-C17675B2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35A8CA-82B1-EE4A-AC41-20776DC0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F272A-015D-A843-B33B-DBCBBC7E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698F9A-8C42-E74B-9F91-549C98BC1E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E5F28-F251-FD49-B360-86CF0BD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7794E6-AAA2-294D-A3A2-833D8DDF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751E8A-77E0-7F44-AF22-0F61DEB7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436665-4BB2-4844-897E-DA300864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B5FB04-7E85-BC44-BCF6-E0CE2724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747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5087427-F899-E444-841B-69C76B01C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D49A95-7F28-3646-95CB-C1BCF3A5E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93EBA1-38C7-F14E-B0A9-5D92114E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44985-4245-6049-B4BE-8BC3CE6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636D22-7740-8E44-9E2A-4E669E1B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1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0199-4D79-374B-8901-696FEEC3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57514D-28E4-9D44-A588-A42F10D89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762D1A-265A-A74D-849F-C894B5AC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0C69A1-2BFB-3648-AC43-961F2C23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E1D7E-8EAB-5341-A1EA-07E6D3FF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977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4C8B71-D80A-CA4C-8928-06FBF5B5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716596-1B4E-474A-B3C3-D15D5585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0E8217-2930-FF4C-9E5E-2C5FC5D7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AD463E-7821-0A4E-B025-802F336F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D08DE0-6382-1440-BC2D-47DB6A20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30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427E7-599E-0B4A-BAAF-BE029E92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440C7D-01F3-F545-8224-8D6A25C58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CB68AF-283D-554A-9269-12575D218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E939C3-7F2A-C44D-AC39-61EA70DA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AA2782-E9E9-7C47-A779-CFBF6116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284098-0B69-1847-9830-1903CB7C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26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7810E-D5E9-7243-8A4D-2949140A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6A2A85-8B0C-FB47-B1B5-FAB88074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965159-0904-1444-ADA9-DC8D03870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2E9D5D-3AC5-7B41-83E9-B626527AB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EAB4346-FB69-5043-9244-D3F777669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5FD3B4-2DC4-424C-AE2A-904B2593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1CA081F-61D7-C544-9E73-720087AF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2E90146-52E5-834E-87FA-D2C8A813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25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72332-D21C-C04D-BD6F-F1A36839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F666398-7B67-8541-B545-4D8DED3A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7DCF337-8C3C-1240-9A93-65BF3A078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17BA14-FAD1-4B43-90CF-11AB024A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47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212F2E3-A88C-234E-9965-E9D06114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16967A-81F4-EF4F-8C21-FD5E811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BA228-DBA9-6840-84EE-4A034430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0346A-5710-B942-88B0-EBBA67984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61C36A-6178-B34E-94C1-98B01584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1B3BE4-4381-3446-A062-B6223E8E9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493B63-AEB7-5441-93AF-F8E731775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46B11E-8945-724C-B8CD-C975CB07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178043-357C-0D4F-9DBA-F4C03E18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85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FB0A57-F829-BA4E-8ED0-5469004D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A1BE7A-CA37-A74F-B0FE-FBBB117B5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2EDD27-1F45-D242-A760-A7A7A8D51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AFFAB2E-6F29-AC4D-AE53-A9665F11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34AB5D-C491-5342-A1D5-97B4266C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D8BE24-B09E-2640-826F-9CDAFB72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3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1CBFE8A-E71D-A74C-8922-7655206F0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BB6AC7-9992-C04A-B1A3-57DCA0D3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516D80-C50C-DD4F-A956-E25FA88B60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D859-04FC-1A41-AAF2-D69534B5567D}" type="datetimeFigureOut">
              <a:rPr lang="x-none" smtClean="0"/>
              <a:t>06.06.2024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25902A-FFD8-CB44-8DBD-5553FB0B9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59111D-3A43-4448-9EAD-797D2D44F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3D647-086E-F543-BAE3-EBB41A6D7C0C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B80C6AA-3615-9F4B-8AE0-57637434BA5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794A0-C2CD-C941-A3F6-BAE7E11D5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35" y="1454872"/>
            <a:ext cx="5862452" cy="2387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  <a:t>Водные виды</a:t>
            </a:r>
            <a:br>
              <a:rPr lang="ru-RU" dirty="0" smtClean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+mn-lt"/>
                <a:ea typeface="Geneva" panose="020B0503030404040204" pitchFamily="34" charset="0"/>
              </a:rPr>
              <a:t>спорта</a:t>
            </a:r>
            <a:endParaRPr lang="x-none" dirty="0">
              <a:solidFill>
                <a:schemeClr val="bg1"/>
              </a:solidFill>
              <a:latin typeface="+mn-lt"/>
              <a:ea typeface="Geneva" panose="020B05030304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B10482-A6FF-ED4A-A280-2EF517B7F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375718"/>
            <a:ext cx="7650481" cy="66516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C000"/>
                </a:solidFill>
              </a:rPr>
              <a:t>Выполнял</a:t>
            </a:r>
            <a:r>
              <a:rPr lang="en-US" sz="1600" dirty="0" smtClean="0">
                <a:solidFill>
                  <a:srgbClr val="FFC000"/>
                </a:solidFill>
              </a:rPr>
              <a:t>:</a:t>
            </a:r>
            <a:r>
              <a:rPr lang="ru-RU" sz="1600" dirty="0" smtClean="0">
                <a:solidFill>
                  <a:srgbClr val="FFC000"/>
                </a:solidFill>
              </a:rPr>
              <a:t> Поздняков А.С, студент первого курса группы МОСР 23-2</a:t>
            </a:r>
            <a:r>
              <a:rPr lang="en-US" sz="1600" dirty="0" smtClean="0">
                <a:solidFill>
                  <a:srgbClr val="FFC000"/>
                </a:solidFill>
              </a:rPr>
              <a:t>/</a:t>
            </a:r>
            <a:r>
              <a:rPr lang="ru-RU" sz="1600" dirty="0" smtClean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3540" y="82062"/>
            <a:ext cx="495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x-none"/>
            </a:defPPr>
            <a:lvl1pPr>
              <a:defRPr>
                <a:solidFill>
                  <a:srgbClr val="FFC000"/>
                </a:solidFill>
              </a:defRPr>
            </a:lvl1pPr>
          </a:lstStyle>
          <a:p>
            <a:pPr algn="ctr"/>
            <a:r>
              <a:rPr lang="ru-RU" dirty="0" smtClean="0"/>
              <a:t>Иркутский техникум транспорта и строительства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629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Опрос</a:t>
            </a:r>
            <a:endParaRPr lang="ru-RU" sz="6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1207801"/>
              </p:ext>
            </p:extLst>
          </p:nvPr>
        </p:nvGraphicFramePr>
        <p:xfrm>
          <a:off x="2885440" y="1623060"/>
          <a:ext cx="6654800" cy="413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81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Опрос</a:t>
            </a:r>
            <a:endParaRPr lang="ru-RU" sz="6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03491568"/>
              </p:ext>
            </p:extLst>
          </p:nvPr>
        </p:nvGraphicFramePr>
        <p:xfrm>
          <a:off x="2263140" y="1021080"/>
          <a:ext cx="8945880" cy="5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342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Опрос</a:t>
            </a:r>
            <a:endParaRPr lang="ru-RU" sz="6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65603053"/>
              </p:ext>
            </p:extLst>
          </p:nvPr>
        </p:nvGraphicFramePr>
        <p:xfrm>
          <a:off x="2263140" y="1021080"/>
          <a:ext cx="8945880" cy="5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07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80" y="88315"/>
            <a:ext cx="9060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Подведём итоги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5000" y="5347038"/>
            <a:ext cx="8778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Geneva" panose="020B0503030404040204" pitchFamily="34" charset="0"/>
              </a:rPr>
              <a:t>Водные виды спорта играют большую роль и популярность во всём мире. Они развивают абсолютно все группы мышц, и порой умение плавать, может даже спасти жизнь.</a:t>
            </a:r>
            <a:endParaRPr lang="ru-RU" sz="2000" dirty="0">
              <a:solidFill>
                <a:schemeClr val="bg1"/>
              </a:solidFill>
              <a:ea typeface="Geneva" panose="020B0503030404040204" pitchFamily="34" charset="0"/>
            </a:endParaRPr>
          </a:p>
        </p:txBody>
      </p:sp>
      <p:pic>
        <p:nvPicPr>
          <p:cNvPr id="8194" name="Picture 2" descr="Владимир Морозов: интересные факты о пловц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95" y="1417955"/>
            <a:ext cx="7524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7100" y="88315"/>
            <a:ext cx="6347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Цели и задачи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2980" y="1437650"/>
            <a:ext cx="841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a typeface="Geneva" panose="020B0503030404040204" pitchFamily="34" charset="0"/>
              </a:rPr>
              <a:t>- Узнать, чем полезны плавательные виды спорта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6320" y="2108210"/>
            <a:ext cx="841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 Изучить, какие бывают плавательные виды спорта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9660" y="2702570"/>
            <a:ext cx="841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 Провести социальный вопрос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3329970"/>
            <a:ext cx="841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- Подвести итоги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188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8580" y="88315"/>
            <a:ext cx="4533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Актуальность</a:t>
            </a:r>
            <a:endParaRPr lang="ru-RU" sz="6000" dirty="0"/>
          </a:p>
        </p:txBody>
      </p:sp>
      <p:pic>
        <p:nvPicPr>
          <p:cNvPr id="1032" name="Picture 8" descr="ФЕДЕРАЦИЯ ВОДНЫХ ВИДОВ СПОРТА РЕСПУБЛИКИ КАЗАХСТАН, Р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1798953"/>
            <a:ext cx="6615747" cy="44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5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8400" y="88315"/>
            <a:ext cx="7711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Чем полезен плавательный спорт?</a:t>
            </a:r>
            <a:endParaRPr lang="ru-RU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078480" y="310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2080" y="2847350"/>
            <a:ext cx="608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a typeface="Geneva" panose="020B0503030404040204" pitchFamily="34" charset="0"/>
              </a:rPr>
              <a:t>-Наименее </a:t>
            </a:r>
            <a:r>
              <a:rPr lang="ru-RU" sz="2800" dirty="0" err="1" smtClean="0">
                <a:solidFill>
                  <a:schemeClr val="bg1"/>
                </a:solidFill>
                <a:ea typeface="Geneva" panose="020B0503030404040204" pitchFamily="34" charset="0"/>
              </a:rPr>
              <a:t>травмоопасный</a:t>
            </a:r>
            <a:r>
              <a:rPr lang="ru-RU" sz="2800" dirty="0" smtClean="0">
                <a:solidFill>
                  <a:schemeClr val="bg1"/>
                </a:solidFill>
                <a:ea typeface="Geneva" panose="020B0503030404040204" pitchFamily="34" charset="0"/>
              </a:rPr>
              <a:t> вид спорта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2080" y="3326040"/>
            <a:ext cx="608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a typeface="Geneva" panose="020B0503030404040204" pitchFamily="34" charset="0"/>
              </a:rPr>
              <a:t>-Развитие абсолютно всех групп мышц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2080" y="3741092"/>
            <a:ext cx="608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a typeface="Geneva" panose="020B0503030404040204" pitchFamily="34" charset="0"/>
              </a:rPr>
              <a:t>-Развитие координации тела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2080" y="4160014"/>
            <a:ext cx="608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a typeface="Geneva" panose="020B0503030404040204" pitchFamily="34" charset="0"/>
              </a:rPr>
              <a:t>-Закалка организма</a:t>
            </a:r>
            <a:endParaRPr lang="ru-RU" sz="2800" dirty="0"/>
          </a:p>
        </p:txBody>
      </p:sp>
      <p:pic>
        <p:nvPicPr>
          <p:cNvPr id="2052" name="Picture 4" descr="Саундстрим: Водные виды спорта - слушать плейлист с аудиоподкастам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35" y="2524422"/>
            <a:ext cx="2956560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760" y="5425976"/>
            <a:ext cx="10126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Geneva" panose="020B0503030404040204" pitchFamily="34" charset="0"/>
              </a:rPr>
              <a:t>Плавание – это олимпийский водный вид спорта, который заключается в преодолении различных дистанций вплавь и за наименьшее время. Независимо от вида плавания, под водой пловцу разрешается проплыть не более 15 метров</a:t>
            </a:r>
          </a:p>
        </p:txBody>
      </p:sp>
      <p:pic>
        <p:nvPicPr>
          <p:cNvPr id="3074" name="Picture 2" descr="пла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47" y="1226821"/>
            <a:ext cx="5681345" cy="39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Плавание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0811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5560" y="5847695"/>
            <a:ext cx="8549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Geneva" panose="020B0503030404040204" pitchFamily="34" charset="0"/>
              </a:rPr>
              <a:t>Подводное плавание с аквалангом, маской и ластами как разновидность спортивно-туристического отдыха, времяпрепровождения.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Дайвинг</a:t>
            </a:r>
            <a:endParaRPr lang="ru-RU" sz="6000" dirty="0"/>
          </a:p>
        </p:txBody>
      </p:sp>
      <p:pic>
        <p:nvPicPr>
          <p:cNvPr id="4098" name="Picture 2" descr="https://sportaqua.ru/images/companies/1/BK/Blog/%D0%94%D0%B0%D0%B9%D0%B2%D0%B8%D0%BD%D0%B3.png?1554820073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46" y="1524635"/>
            <a:ext cx="5764747" cy="38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5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авила водного по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2019935"/>
            <a:ext cx="5026025" cy="28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Водное поло</a:t>
            </a:r>
            <a:endParaRPr lang="ru-RU" sz="6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06980" y="5127040"/>
            <a:ext cx="8023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Geneva" panose="020B0503030404040204" pitchFamily="34" charset="0"/>
              </a:rPr>
              <a:t>Водное поло – командный водный олимпийский вид спорта, целью в котором является забросить мяч в ворота соперника большее число раз, чем это сделает оппонент в установленное время. Игра проходит в воде, а мяч держат и забрасывают в ворота одной рукой. </a:t>
            </a:r>
          </a:p>
        </p:txBody>
      </p:sp>
    </p:spTree>
    <p:extLst>
      <p:ext uri="{BB962C8B-B14F-4D97-AF65-F5344CB8AC3E}">
        <p14:creationId xmlns:p14="http://schemas.microsoft.com/office/powerpoint/2010/main" val="134789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ыжки в воду из задней стой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24" y="1714501"/>
            <a:ext cx="3911591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8400" y="88315"/>
            <a:ext cx="7711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Прыжки в воду</a:t>
            </a:r>
            <a:endParaRPr lang="ru-RU" sz="6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5080338"/>
            <a:ext cx="8778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Geneva" panose="020B0503030404040204" pitchFamily="34" charset="0"/>
              </a:rPr>
              <a:t>Прыжки в воду – олимпийский водный вид спорта, суть которого заключается в выполнении акробатических элементов в прыжке с вышки или трамплина в воду. В прыжках в воду оценивается как качество выполнения акробатических элементов, так и чистота входа в воду</a:t>
            </a:r>
            <a:r>
              <a:rPr lang="ru-RU" sz="2000" dirty="0" smtClean="0">
                <a:solidFill>
                  <a:schemeClr val="bg1"/>
                </a:solidFill>
                <a:ea typeface="Geneva" panose="020B0503030404040204" pitchFamily="34" charset="0"/>
              </a:rPr>
              <a:t>.</a:t>
            </a:r>
            <a:endParaRPr lang="ru-RU" sz="2000" dirty="0">
              <a:solidFill>
                <a:schemeClr val="bg1"/>
              </a:solidFill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9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880" y="88315"/>
            <a:ext cx="90601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a typeface="Geneva" panose="020B0503030404040204" pitchFamily="34" charset="0"/>
              </a:rPr>
              <a:t>Частые трагические случаи</a:t>
            </a:r>
            <a:endParaRPr lang="ru-RU" sz="6000" dirty="0"/>
          </a:p>
        </p:txBody>
      </p:sp>
      <p:pic>
        <p:nvPicPr>
          <p:cNvPr id="7170" name="Picture 2" descr="Человек, не умеющий плавать, в панике барахтался в реке. Он поднял тучу  брызг и по реке побежали волны, которые человек..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95" y="1280635"/>
            <a:ext cx="4995492" cy="33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80041" y="5453093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Geneva" panose="020B0503030404040204" pitchFamily="34" charset="0"/>
              </a:rPr>
              <a:t>оказывается, около </a:t>
            </a:r>
            <a:r>
              <a:rPr lang="ru-RU" sz="2000" dirty="0" smtClean="0">
                <a:solidFill>
                  <a:schemeClr val="bg1"/>
                </a:solidFill>
                <a:ea typeface="Geneva" panose="020B0503030404040204" pitchFamily="34" charset="0"/>
              </a:rPr>
              <a:t>40%</a:t>
            </a:r>
            <a:r>
              <a:rPr lang="ru-RU" sz="2000" dirty="0">
                <a:solidFill>
                  <a:schemeClr val="bg1"/>
                </a:solidFill>
                <a:ea typeface="Geneva" panose="020B0503030404040204" pitchFamily="34" charset="0"/>
              </a:rPr>
              <a:t> россиян признались, что не умеют плавать или делают это </a:t>
            </a:r>
            <a:r>
              <a:rPr lang="ru-RU" sz="2000" dirty="0" smtClean="0">
                <a:solidFill>
                  <a:schemeClr val="bg1"/>
                </a:solidFill>
                <a:ea typeface="Geneva" panose="020B0503030404040204" pitchFamily="34" charset="0"/>
              </a:rPr>
              <a:t>очень плохо</a:t>
            </a:r>
            <a:endParaRPr lang="ru-RU" sz="2000" dirty="0">
              <a:solidFill>
                <a:schemeClr val="bg1"/>
              </a:solidFill>
              <a:ea typeface="Geneva" panose="020B05030304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9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282</Words>
  <Application>Microsoft Office PowerPoint</Application>
  <PresentationFormat>Произвольный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Водные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19</cp:revision>
  <dcterms:created xsi:type="dcterms:W3CDTF">2022-05-10T13:16:38Z</dcterms:created>
  <dcterms:modified xsi:type="dcterms:W3CDTF">2024-06-06T14:59:22Z</dcterms:modified>
</cp:coreProperties>
</file>