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83" r:id="rId4"/>
    <p:sldId id="266" r:id="rId5"/>
    <p:sldId id="291" r:id="rId6"/>
    <p:sldId id="292" r:id="rId7"/>
    <p:sldId id="293" r:id="rId8"/>
    <p:sldId id="294" r:id="rId9"/>
    <p:sldId id="296" r:id="rId10"/>
    <p:sldId id="297" r:id="rId11"/>
    <p:sldId id="300" r:id="rId12"/>
    <p:sldId id="301" r:id="rId13"/>
    <p:sldId id="298" r:id="rId14"/>
    <p:sldId id="302" r:id="rId15"/>
    <p:sldId id="299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1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3AADA-570A-49EC-97D9-F46BF8381FF9}" type="datetimeFigureOut">
              <a:rPr lang="ru-RU" smtClean="0"/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A1D0D2A-D872-41EC-B4E0-5F1B41132652}" type="slidenum">
              <a:rPr lang="ru-RU" smtClean="0"/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3AADA-570A-49EC-97D9-F46BF8381FF9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D0D2A-D872-41EC-B4E0-5F1B41132652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3AADA-570A-49EC-97D9-F46BF8381FF9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D0D2A-D872-41EC-B4E0-5F1B41132652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1C3AADA-570A-49EC-97D9-F46BF8381FF9}" type="datetimeFigureOut">
              <a:rPr lang="ru-RU" smtClean="0"/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DA1D0D2A-D872-41EC-B4E0-5F1B41132652}" type="slidenum">
              <a:rPr lang="ru-RU" smtClean="0"/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3AADA-570A-49EC-97D9-F46BF8381FF9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D0D2A-D872-41EC-B4E0-5F1B41132652}" type="slidenum">
              <a:rPr lang="ru-RU" smtClean="0"/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  <a:endParaRPr kumimoji="0" lang="ru-RU" smtClean="0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3AADA-570A-49EC-97D9-F46BF8381FF9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D0D2A-D872-41EC-B4E0-5F1B41132652}" type="slidenum">
              <a:rPr lang="ru-RU" smtClean="0"/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D0D2A-D872-41EC-B4E0-5F1B41132652}" type="slidenum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3AADA-570A-49EC-97D9-F46BF8381FF9}" type="datetimeFigureOut">
              <a:rPr lang="ru-RU" smtClean="0"/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  <a:endParaRPr kumimoji="0" lang="ru-RU" smtClean="0"/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  <a:endParaRPr kumimoji="0" lang="ru-RU" smtClean="0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3AADA-570A-49EC-97D9-F46BF8381FF9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D0D2A-D872-41EC-B4E0-5F1B41132652}" type="slidenum">
              <a:rPr lang="ru-RU" smtClean="0"/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3AADA-570A-49EC-97D9-F46BF8381FF9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D0D2A-D872-41EC-B4E0-5F1B41132652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  <a:endParaRPr kumimoji="0" lang="ru-RU" smtClean="0"/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1C3AADA-570A-49EC-97D9-F46BF8381FF9}" type="datetimeFigureOut">
              <a:rPr lang="ru-RU" smtClean="0"/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A1D0D2A-D872-41EC-B4E0-5F1B41132652}" type="slidenum">
              <a:rPr lang="ru-RU" smtClean="0"/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  <a:endParaRPr kumimoji="0" lang="ru-RU" smtClean="0"/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3AADA-570A-49EC-97D9-F46BF8381FF9}" type="datetimeFigureOut">
              <a:rPr lang="ru-RU" smtClean="0"/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A1D0D2A-D872-41EC-B4E0-5F1B41132652}" type="slidenum">
              <a:rPr lang="ru-RU" smtClean="0"/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  <a:endParaRPr kumimoji="0" lang="ru-RU" smtClean="0"/>
          </a:p>
          <a:p>
            <a:pPr lvl="1" eaLnBrk="1" latinLnBrk="0" hangingPunct="1"/>
            <a:r>
              <a:rPr kumimoji="0" lang="ru-RU" smtClean="0"/>
              <a:t>Второй уровень</a:t>
            </a:r>
            <a:endParaRPr kumimoji="0" lang="ru-RU" smtClean="0"/>
          </a:p>
          <a:p>
            <a:pPr lvl="2" eaLnBrk="1" latinLnBrk="0" hangingPunct="1"/>
            <a:r>
              <a:rPr kumimoji="0" lang="ru-RU" smtClean="0"/>
              <a:t>Третий уровень</a:t>
            </a:r>
            <a:endParaRPr kumimoji="0" lang="ru-RU" smtClean="0"/>
          </a:p>
          <a:p>
            <a:pPr lvl="3" eaLnBrk="1" latinLnBrk="0" hangingPunct="1"/>
            <a:r>
              <a:rPr kumimoji="0" lang="ru-RU" smtClean="0"/>
              <a:t>Четвертый уровень</a:t>
            </a:r>
            <a:endParaRPr kumimoji="0" lang="ru-RU" smtClean="0"/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31C3AADA-570A-49EC-97D9-F46BF8381FF9}" type="datetimeFigureOut">
              <a:rPr lang="ru-RU" smtClean="0"/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DA1D0D2A-D872-41EC-B4E0-5F1B41132652}" type="slidenum">
              <a:rPr lang="ru-RU" smtClean="0"/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 panose="05020102010507070707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anose="05020102010507070707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 panose="05020102010507070707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anose="05020102010507070707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anose="05020102010507070707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anose="05020102010507070707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anose="05020102010507070707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anose="05020102010507070707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anose="05020102010507070707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219200"/>
          </a:xfrm>
        </p:spPr>
        <p:txBody>
          <a:bodyPr>
            <a:normAutofit fontScale="90000"/>
          </a:bodyPr>
          <a:lstStyle/>
          <a:p>
            <a:r>
              <a:rPr lang="ru-RU" sz="2665" b="1" i="1" dirty="0" smtClean="0">
                <a:solidFill>
                  <a:srgbClr val="C00000"/>
                </a:solidFill>
              </a:rPr>
              <a:t>Предмет: Литературное чтение (4 класс) </a:t>
            </a:r>
            <a:br>
              <a:rPr lang="ru-RU" sz="2665" b="1" i="1" dirty="0" smtClean="0">
                <a:solidFill>
                  <a:srgbClr val="C00000"/>
                </a:solidFill>
              </a:rPr>
            </a:br>
            <a:r>
              <a:rPr lang="ru-RU" sz="2665" b="1" i="1" dirty="0" smtClean="0">
                <a:solidFill>
                  <a:srgbClr val="C00000"/>
                </a:solidFill>
              </a:rPr>
              <a:t>УМК: «Школа России»</a:t>
            </a:r>
            <a:br>
              <a:rPr lang="ru-RU" sz="2665" b="1" i="1" dirty="0" smtClean="0">
                <a:solidFill>
                  <a:srgbClr val="C00000"/>
                </a:solidFill>
              </a:rPr>
            </a:br>
            <a:r>
              <a:rPr lang="ru-RU" sz="2665" b="1" i="1" dirty="0" smtClean="0">
                <a:solidFill>
                  <a:srgbClr val="C00000"/>
                </a:solidFill>
              </a:rPr>
              <a:t> Тема: «Сказ П.П. Бажова «Серебряное копытце»</a:t>
            </a:r>
            <a:endParaRPr lang="ru-RU" sz="2665" b="1" i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8065770" cy="980440"/>
          </a:xfrm>
        </p:spPr>
        <p:txBody>
          <a:bodyPr>
            <a:normAutofit fontScale="80000"/>
          </a:bodyPr>
          <a:lstStyle/>
          <a:p>
            <a:pPr algn="just"/>
            <a:r>
              <a:rPr lang="ru-RU" sz="2000" b="1" i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Выполнила: учитель начальных классов МОУ «СШ № 81 с углубленным изучением отдельных предметов Центрального района Волгограда </a:t>
            </a:r>
            <a:endParaRPr lang="ru-RU" sz="2000" b="1" i="1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000" b="1" i="1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Кирпичникова</a:t>
            </a:r>
            <a:r>
              <a:rPr lang="ru-RU" sz="2000" b="1" i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Екатерина Анатольевна</a:t>
            </a:r>
            <a:endParaRPr lang="ru-RU" sz="2000" b="1" i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6" name="Content Placeholder 5" descr="Серебряно е копытце Картинка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1363345" y="2454910"/>
            <a:ext cx="6620510" cy="403288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612775"/>
            <a:ext cx="8229600" cy="5483225"/>
          </a:xfrm>
        </p:spPr>
        <p:txBody>
          <a:bodyPr/>
          <a:p>
            <a:pPr marL="0" indent="0">
              <a:buNone/>
            </a:pPr>
            <a:r>
              <a:rPr lang="ru-RU" altLang="en-US"/>
              <a:t>Все детские мечты, все наилучшие мысленные пожелания имеют свойство когда-нибудь сбываться.</a:t>
            </a:r>
            <a:endParaRPr lang="ru-RU" altLang="en-US"/>
          </a:p>
          <a:p>
            <a:pPr marL="0" indent="0">
              <a:buNone/>
            </a:pPr>
            <a:r>
              <a:rPr lang="ru-RU" altLang="en-US"/>
              <a:t>Пожалуй это главное, что хотел нам передать Павел Петрович Бажов.</a:t>
            </a:r>
            <a:endParaRPr lang="ru-RU" alt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Замещающее содержимое 3" descr="рефлексия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614680" y="888365"/>
            <a:ext cx="7910830" cy="557403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57860"/>
          </a:xfrm>
        </p:spPr>
        <p:txBody>
          <a:bodyPr>
            <a:normAutofit fontScale="90000"/>
          </a:bodyPr>
          <a:p>
            <a:pPr algn="ctr"/>
            <a:r>
              <a:rPr lang="ru-RU" altLang="en-US"/>
              <a:t>Итоги урока.</a:t>
            </a:r>
            <a:endParaRPr lang="ru-RU" alt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601345"/>
            <a:ext cx="8229600" cy="5494655"/>
          </a:xfrm>
        </p:spPr>
        <p:txBody>
          <a:bodyPr/>
          <a:p>
            <a:pPr marL="0" indent="0">
              <a:buNone/>
            </a:pPr>
            <a:r>
              <a:rPr lang="ru-RU" altLang="en-US" sz="4800">
                <a:sym typeface="+mn-ea"/>
              </a:rPr>
              <a:t>Все детские мечты, все наилучшие мысленные пожелания имеют свойство когда-нибудь сбываться.</a:t>
            </a:r>
            <a:endParaRPr lang="ru-RU" altLang="en-US" sz="4800"/>
          </a:p>
          <a:p>
            <a:pPr marL="0" indent="0">
              <a:buNone/>
            </a:pPr>
            <a:r>
              <a:rPr lang="ru-RU" altLang="en-US" sz="4800">
                <a:sym typeface="+mn-ea"/>
              </a:rPr>
              <a:t>Пожалуй, это главное, что хотел нам передать Павел Петрович Бажов.</a:t>
            </a:r>
            <a:endParaRPr lang="en-US" sz="480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ru-RU" altLang="en-US"/>
              <a:t>.</a:t>
            </a:r>
            <a:endParaRPr lang="ru-RU" alt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57275"/>
          </a:xfrm>
        </p:spPr>
        <p:txBody>
          <a:bodyPr>
            <a:noAutofit/>
          </a:bodyPr>
          <a:p>
            <a:pPr algn="ctr"/>
            <a:r>
              <a:rPr lang="ru-RU" altLang="en-US" sz="5400"/>
              <a:t>Домашнее задание</a:t>
            </a:r>
            <a:endParaRPr lang="ru-RU" altLang="en-US" sz="5400"/>
          </a:p>
        </p:txBody>
      </p:sp>
      <p:sp>
        <p:nvSpPr>
          <p:cNvPr id="4" name="Замещающее содержимое 3"/>
          <p:cNvSpPr/>
          <p:nvPr>
            <p:ph idx="1"/>
          </p:nvPr>
        </p:nvSpPr>
        <p:spPr>
          <a:xfrm>
            <a:off x="611505" y="1484630"/>
            <a:ext cx="7890510" cy="4572000"/>
          </a:xfrm>
        </p:spPr>
        <p:txBody>
          <a:bodyPr>
            <a:noAutofit/>
          </a:bodyPr>
          <a:p>
            <a:pPr marL="0" indent="0">
              <a:buNone/>
            </a:pPr>
            <a:r>
              <a:rPr lang="ru-RU" altLang="en-US" sz="4000"/>
              <a:t>Уч. с.___________ </a:t>
            </a:r>
            <a:endParaRPr lang="ru-RU" altLang="en-US" sz="4000"/>
          </a:p>
          <a:p>
            <a:pPr marL="0" indent="0">
              <a:buNone/>
            </a:pPr>
            <a:r>
              <a:rPr lang="ru-RU" altLang="en-US" sz="4000"/>
              <a:t>сказ П.П. Бажова «Серебряное копытце» </a:t>
            </a:r>
            <a:r>
              <a:rPr lang="ru-RU" altLang="en-US" sz="4000">
                <a:sym typeface="+mn-ea"/>
              </a:rPr>
              <a:t>разделить на части, </a:t>
            </a:r>
            <a:endParaRPr lang="ru-RU" altLang="en-US" sz="4000">
              <a:sym typeface="+mn-ea"/>
            </a:endParaRPr>
          </a:p>
          <a:p>
            <a:pPr marL="0" indent="0">
              <a:buNone/>
            </a:pPr>
            <a:r>
              <a:rPr lang="ru-RU" altLang="en-US" sz="4000">
                <a:sym typeface="+mn-ea"/>
              </a:rPr>
              <a:t>озаглавить каждую часть (составить план). </a:t>
            </a:r>
            <a:endParaRPr lang="ru-RU" altLang="en-US" sz="4000">
              <a:sym typeface="+mn-ea"/>
            </a:endParaRPr>
          </a:p>
          <a:p>
            <a:pPr marL="0" indent="0">
              <a:buNone/>
            </a:pPr>
            <a:r>
              <a:rPr lang="ru-RU" altLang="en-US" sz="4000">
                <a:sym typeface="+mn-ea"/>
              </a:rPr>
              <a:t>Подготовиться к пересказу по цепочке.</a:t>
            </a:r>
            <a:endParaRPr lang="ru-RU" altLang="en-US" sz="4000">
              <a:sym typeface="+mn-e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360" y="116205"/>
            <a:ext cx="8229600" cy="1219200"/>
          </a:xfrm>
        </p:spPr>
        <p:txBody>
          <a:bodyPr>
            <a:normAutofit fontScale="90000"/>
          </a:bodyPr>
          <a:p>
            <a:r>
              <a:rPr lang="ru-RU" altLang="en-US" sz="4445"/>
              <a:t>Павел Петрович Бажов (1879 - 1950)</a:t>
            </a:r>
            <a:endParaRPr lang="ru-RU" altLang="en-US" sz="4445"/>
          </a:p>
        </p:txBody>
      </p:sp>
      <p:pic>
        <p:nvPicPr>
          <p:cNvPr id="5" name="Content Placeholder 4" descr="Бажов фото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807085" y="1524000"/>
            <a:ext cx="3359785" cy="4572000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04360" y="1377950"/>
            <a:ext cx="4304030" cy="4718050"/>
          </a:xfrm>
        </p:spPr>
        <p:txBody>
          <a:bodyPr>
            <a:noAutofit/>
          </a:bodyPr>
          <a:p>
            <a:pPr marL="0" indent="0">
              <a:buNone/>
            </a:pPr>
            <a:r>
              <a:rPr lang="ru-RU" altLang="en-US" sz="2400"/>
              <a:t>В некотором царстве, в некотором государстве жил-был добрый волшебник. У него была белая борода и живые, необыкновенно лучистые весёлые глаза. И когда он ходил по городу, его сразу узнавали - это наш Бажов! Слово «наш» часто добавлядось к имени писателя. Люди его так любили, что произносили с гордостью: «Наш Бажов!»</a:t>
            </a:r>
            <a:endParaRPr lang="ru-RU" altLang="en-US" sz="24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332657"/>
            <a:ext cx="8280920" cy="6185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/>
              <a:t>Насупленные брови, добрые, внимательные глаза, большая белая борода - на фотографиях Павел Петрович выглядит старым мудрым сказочником. Свои произведения Бажов называл сказами.</a:t>
            </a:r>
            <a:endParaRPr lang="ru-RU" sz="4400" dirty="0"/>
          </a:p>
          <a:p>
            <a:r>
              <a:rPr lang="ru-RU" sz="4400" dirty="0"/>
              <a:t>а чем, по-вашему, отличается сказ  от сказки?</a:t>
            </a:r>
            <a:endParaRPr lang="ru-RU" sz="4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мещающее содержимое 1"/>
          <p:cNvSpPr>
            <a:spLocks noGrp="1"/>
          </p:cNvSpPr>
          <p:nvPr>
            <p:ph idx="1"/>
          </p:nvPr>
        </p:nvSpPr>
        <p:spPr>
          <a:xfrm>
            <a:off x="457200" y="876300"/>
            <a:ext cx="8229600" cy="5180330"/>
          </a:xfrm>
        </p:spPr>
        <p:txBody>
          <a:bodyPr/>
          <a:p>
            <a:pPr marL="0" indent="0" algn="ctr">
              <a:buNone/>
            </a:pPr>
            <a:r>
              <a:rPr lang="ru-RU" altLang="en-US" sz="6000"/>
              <a:t>Сказка - вымысел, </a:t>
            </a:r>
            <a:endParaRPr lang="ru-RU" altLang="en-US" sz="6000"/>
          </a:p>
          <a:p>
            <a:pPr marL="0" indent="0" algn="ctr">
              <a:buNone/>
            </a:pPr>
            <a:r>
              <a:rPr lang="ru-RU" altLang="en-US" sz="6000"/>
              <a:t>а сказ основан на реальных событиях, участником которых был сам расказчик.</a:t>
            </a:r>
            <a:endParaRPr lang="ru-RU" altLang="en-US" sz="600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ru-RU" altLang="en-US"/>
              <a:t>.</a:t>
            </a:r>
            <a:endParaRPr lang="ru-RU" alt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мещающее содержимое 1"/>
          <p:cNvSpPr>
            <a:spLocks noGrp="1"/>
          </p:cNvSpPr>
          <p:nvPr>
            <p:ph idx="1"/>
          </p:nvPr>
        </p:nvSpPr>
        <p:spPr>
          <a:xfrm>
            <a:off x="457200" y="2008505"/>
            <a:ext cx="8229600" cy="4087495"/>
          </a:xfrm>
        </p:spPr>
        <p:txBody>
          <a:bodyPr/>
          <a:p>
            <a:r>
              <a:rPr lang="ru-RU" altLang="en-US" sz="5400"/>
              <a:t>Цели</a:t>
            </a:r>
            <a:endParaRPr lang="ru-RU" altLang="en-US" sz="5400"/>
          </a:p>
          <a:p>
            <a:r>
              <a:rPr lang="ru-RU" altLang="en-US" sz="5400"/>
              <a:t>Задачи</a:t>
            </a:r>
            <a:endParaRPr lang="ru-RU" altLang="en-US" sz="540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665480"/>
            <a:ext cx="8229600" cy="1201420"/>
          </a:xfrm>
        </p:spPr>
        <p:txBody>
          <a:bodyPr/>
          <a:p>
            <a:r>
              <a:rPr lang="ru-RU" altLang="en-US" sz="6000"/>
              <a:t>Тема урока:</a:t>
            </a:r>
            <a:endParaRPr lang="ru-RU" altLang="en-US" sz="60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мещающее содержимое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p>
            <a:r>
              <a:rPr lang="ru-RU" altLang="en-US" sz="4000"/>
              <a:t>На этом уроке мы должны понять главную мысль сказа Бажова П.П. «Серебряное копытце», какими хочет видеть мудрый сказочник нас с вами, и что нравится в людях Бажову, рассмотреть характеры героев и их взаимоотношения.</a:t>
            </a:r>
            <a:endParaRPr lang="ru-RU" altLang="en-US" sz="400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ru-RU" altLang="en-US"/>
              <a:t>П.П. Бажов «Серебряное копытце»</a:t>
            </a:r>
            <a:endParaRPr lang="ru-RU" alt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мещающее содержимое 1"/>
          <p:cNvSpPr>
            <a:spLocks noGrp="1"/>
          </p:cNvSpPr>
          <p:nvPr>
            <p:ph idx="1"/>
          </p:nvPr>
        </p:nvSpPr>
        <p:spPr>
          <a:xfrm>
            <a:off x="457200" y="313055"/>
            <a:ext cx="8229600" cy="6222365"/>
          </a:xfrm>
        </p:spPr>
        <p:txBody>
          <a:bodyPr>
            <a:noAutofit/>
          </a:bodyPr>
          <a:p>
            <a:pPr marL="0" indent="0">
              <a:buNone/>
            </a:pPr>
            <a:r>
              <a:rPr lang="ru-RU" altLang="en-US" sz="3200"/>
              <a:t>Творчество Павла Бажова неразрывно связано с жизнью родного горнозаводского Урала, неисчерпаемы богатства здешних недр. </a:t>
            </a:r>
            <a:endParaRPr lang="ru-RU" altLang="en-US" sz="3200"/>
          </a:p>
          <a:p>
            <a:pPr marL="0" indent="0">
              <a:buNone/>
            </a:pPr>
            <a:r>
              <a:rPr lang="ru-RU" altLang="en-US" sz="3200"/>
              <a:t>Именно здесь появилось слово  «САМОЦВЕТЫ». </a:t>
            </a:r>
            <a:endParaRPr lang="ru-RU" altLang="en-US" sz="3200"/>
          </a:p>
          <a:p>
            <a:pPr marL="0" indent="0">
              <a:buNone/>
            </a:pPr>
            <a:r>
              <a:rPr lang="ru-RU" altLang="en-US" sz="3200"/>
              <a:t>Так называют драгоценные и полудрагоценные камни. Трудно указать такой камень, которого не находили бы в уральских горах.</a:t>
            </a:r>
            <a:endParaRPr lang="ru-RU" altLang="en-US" sz="3200"/>
          </a:p>
          <a:p>
            <a:pPr marL="0" indent="0">
              <a:buNone/>
            </a:pPr>
            <a:r>
              <a:rPr lang="ru-RU" altLang="en-US" sz="3200"/>
              <a:t>Урал - Родина малахита, орлеца, мрамора, яшмы и других камней.</a:t>
            </a:r>
            <a:endParaRPr lang="ru-RU" altLang="en-US" sz="320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ru-RU" altLang="en-US"/>
              <a:t>.</a:t>
            </a:r>
            <a:endParaRPr lang="ru-RU" alt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Замещающее содержимое 3" descr="Камни Урала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-635" y="0"/>
            <a:ext cx="9144635" cy="6847205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ru-RU" altLang="en-US"/>
              <a:t>.</a:t>
            </a:r>
            <a:endParaRPr lang="ru-RU" alt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мещающее содержимое 1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38800"/>
          </a:xfrm>
        </p:spPr>
        <p:txBody>
          <a:bodyPr>
            <a:noAutofit/>
          </a:bodyPr>
          <a:p>
            <a:pPr marL="0" indent="0">
              <a:buNone/>
            </a:pPr>
            <a:r>
              <a:rPr lang="ru-RU" altLang="en-US" sz="3200"/>
              <a:t>По мотивам сказок Бажова созданы кинофильм «Каменный цветок», балет и опера «Сказ о каменном цветке», симфоническая поэма  «Азов-гора». А какие сказы Бажова вы  знаете или читали?</a:t>
            </a:r>
            <a:endParaRPr lang="ru-RU" altLang="en-US" sz="3200"/>
          </a:p>
          <a:p>
            <a:pPr marL="0" indent="0">
              <a:buNone/>
            </a:pPr>
            <a:r>
              <a:rPr lang="ru-RU" altLang="en-US" sz="3200"/>
              <a:t>Сегодня мы продолжаем читать сказ П.П. Бажова «Серебряное копытце».</a:t>
            </a:r>
            <a:endParaRPr lang="ru-RU" altLang="en-US" sz="3200"/>
          </a:p>
          <a:p>
            <a:pPr marL="0" indent="0">
              <a:buNone/>
            </a:pPr>
            <a:r>
              <a:rPr lang="ru-RU" altLang="en-US" sz="3200"/>
              <a:t>Это произведение было впервые опубликовано в альманахе «Уральский современник» в 1938 году, а затем в 1942 году отредактиповано для сборника «Ключ-камень».</a:t>
            </a:r>
            <a:endParaRPr lang="ru-RU" altLang="en-US" sz="320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ru-RU" altLang="en-US"/>
              <a:t>.</a:t>
            </a:r>
            <a:endParaRPr lang="ru-RU" altLang="en-US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2443</Words>
  <Application>WPS Presentation</Application>
  <PresentationFormat>Экран (4:3)</PresentationFormat>
  <Paragraphs>58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4" baseType="lpstr">
      <vt:lpstr>Arial</vt:lpstr>
      <vt:lpstr>SimSun</vt:lpstr>
      <vt:lpstr>Wingdings</vt:lpstr>
      <vt:lpstr>Wingdings 2</vt:lpstr>
      <vt:lpstr>Wingdings 2</vt:lpstr>
      <vt:lpstr>Constantia</vt:lpstr>
      <vt:lpstr>Microsoft YaHei</vt:lpstr>
      <vt:lpstr>Arial Unicode MS</vt:lpstr>
      <vt:lpstr>Calibri</vt:lpstr>
      <vt:lpstr>Бумажная</vt:lpstr>
      <vt:lpstr>Предмет: Литературное чтение (4 класс)  УМК: «Школа России»  Тема: «Сказ П.П. Бажова «Серебряное копытце»</vt:lpstr>
      <vt:lpstr>Павел Петрович Бажов (1879 - 1950)</vt:lpstr>
      <vt:lpstr>PowerPoint 演示文稿</vt:lpstr>
      <vt:lpstr>.</vt:lpstr>
      <vt:lpstr>Тема урока:</vt:lpstr>
      <vt:lpstr>П.П. Бажов «Серебряное копытце»</vt:lpstr>
      <vt:lpstr>.</vt:lpstr>
      <vt:lpstr>.</vt:lpstr>
      <vt:lpstr>.</vt:lpstr>
      <vt:lpstr>PowerPoint 演示文稿</vt:lpstr>
      <vt:lpstr>PowerPoint 演示文稿</vt:lpstr>
      <vt:lpstr>Итоги урока.</vt:lpstr>
      <vt:lpstr>PowerPoint 演示文稿</vt:lpstr>
      <vt:lpstr>Домашнее задание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1</cp:lastModifiedBy>
  <cp:revision>78</cp:revision>
  <dcterms:created xsi:type="dcterms:W3CDTF">2019-04-18T18:57:00Z</dcterms:created>
  <dcterms:modified xsi:type="dcterms:W3CDTF">2022-12-13T22:21:26Z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305BB658881F46F88637A5FE64F40D3B</vt:lpwstr>
  </property>
  <property fmtid="{D5CDD505-2E9C-101B-9397-08002B2CF9AE}" pid="3" name="KSOProductBuildVer">
    <vt:lpwstr>1033-11.2.0.11417</vt:lpwstr>
  </property>
</Properties>
</file>