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9" r:id="rId4"/>
    <p:sldId id="258" r:id="rId5"/>
    <p:sldId id="259" r:id="rId6"/>
    <p:sldId id="260" r:id="rId7"/>
    <p:sldId id="261" r:id="rId8"/>
    <p:sldId id="262" r:id="rId9"/>
    <p:sldId id="272" r:id="rId10"/>
    <p:sldId id="273" r:id="rId11"/>
    <p:sldId id="274" r:id="rId12"/>
    <p:sldId id="278" r:id="rId13"/>
    <p:sldId id="280" r:id="rId14"/>
    <p:sldId id="281" r:id="rId15"/>
    <p:sldId id="276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105BD41-FBFD-403D-9E01-592487A9D9E6}">
          <p14:sldIdLst>
            <p14:sldId id="256"/>
            <p14:sldId id="257"/>
            <p14:sldId id="279"/>
            <p14:sldId id="258"/>
            <p14:sldId id="259"/>
            <p14:sldId id="260"/>
            <p14:sldId id="261"/>
            <p14:sldId id="262"/>
            <p14:sldId id="272"/>
            <p14:sldId id="273"/>
            <p14:sldId id="274"/>
          </p14:sldIdLst>
        </p14:section>
        <p14:section name="Раздел без заголовка" id="{478B16B4-C15F-4EDB-8760-F11DDE716881}">
          <p14:sldIdLst>
            <p14:sldId id="278"/>
            <p14:sldId id="280"/>
            <p14:sldId id="281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88" autoAdjust="0"/>
  </p:normalViewPr>
  <p:slideViewPr>
    <p:cSldViewPr>
      <p:cViewPr varScale="1">
        <p:scale>
          <a:sx n="103" d="100"/>
          <a:sy n="103" d="100"/>
        </p:scale>
        <p:origin x="185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DD37-942E-45E0-A2B7-2DB4D66D9114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C86D9A20-698F-4822-9A76-12E245050D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104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DD37-942E-45E0-A2B7-2DB4D66D9114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86D9A20-698F-4822-9A76-12E245050D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80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DD37-942E-45E0-A2B7-2DB4D66D9114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86D9A20-698F-4822-9A76-12E245050D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139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DD37-942E-45E0-A2B7-2DB4D66D9114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86D9A20-698F-4822-9A76-12E245050D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356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DD37-942E-45E0-A2B7-2DB4D66D9114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86D9A20-698F-4822-9A76-12E245050D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167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DD37-942E-45E0-A2B7-2DB4D66D9114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86D9A20-698F-4822-9A76-12E245050D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216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DD37-942E-45E0-A2B7-2DB4D66D9114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D9A20-698F-4822-9A76-12E245050D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200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DD37-942E-45E0-A2B7-2DB4D66D9114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D9A20-698F-4822-9A76-12E245050D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453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DD37-942E-45E0-A2B7-2DB4D66D9114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D9A20-698F-4822-9A76-12E245050D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270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DD37-942E-45E0-A2B7-2DB4D66D9114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86D9A20-698F-4822-9A76-12E245050D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469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DD37-942E-45E0-A2B7-2DB4D66D9114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86D9A20-698F-4822-9A76-12E245050D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052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DD37-942E-45E0-A2B7-2DB4D66D9114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86D9A20-698F-4822-9A76-12E245050D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616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DD37-942E-45E0-A2B7-2DB4D66D9114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D9A20-698F-4822-9A76-12E245050D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05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DD37-942E-45E0-A2B7-2DB4D66D9114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D9A20-698F-4822-9A76-12E245050D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156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DD37-942E-45E0-A2B7-2DB4D66D9114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D9A20-698F-4822-9A76-12E245050D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98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DD37-942E-45E0-A2B7-2DB4D66D9114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86D9A20-698F-4822-9A76-12E245050D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227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4DD37-942E-45E0-A2B7-2DB4D66D9114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86D9A20-698F-4822-9A76-12E245050D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47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12845"/>
            <a:ext cx="8496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Муниципальное бюджетное дошкольное </a:t>
            </a:r>
            <a:endParaRPr lang="ru-RU" dirty="0"/>
          </a:p>
          <a:p>
            <a:pPr algn="ctr"/>
            <a:r>
              <a:rPr lang="ru-RU" b="1" dirty="0"/>
              <a:t>образовательное </a:t>
            </a:r>
            <a:r>
              <a:rPr lang="ru-RU" b="1" dirty="0" smtClean="0"/>
              <a:t>учреждение город Нижневартовск</a:t>
            </a:r>
            <a:endParaRPr lang="ru-RU" dirty="0"/>
          </a:p>
          <a:p>
            <a:pPr algn="ctr"/>
            <a:r>
              <a:rPr lang="ru-RU" b="1" dirty="0"/>
              <a:t>Д</a:t>
            </a:r>
            <a:r>
              <a:rPr lang="ru-RU" b="1" dirty="0" smtClean="0"/>
              <a:t>етский </a:t>
            </a:r>
            <a:r>
              <a:rPr lang="ru-RU" b="1" dirty="0"/>
              <a:t>сад </a:t>
            </a:r>
            <a:r>
              <a:rPr lang="ru-RU" b="1" dirty="0" smtClean="0"/>
              <a:t>№66 « </a:t>
            </a:r>
            <a:r>
              <a:rPr lang="ru-RU" b="1" dirty="0" err="1" smtClean="0"/>
              <a:t>Забавушка</a:t>
            </a:r>
            <a:r>
              <a:rPr lang="ru-RU" b="1" dirty="0" smtClean="0"/>
              <a:t> » </a:t>
            </a:r>
            <a:endParaRPr lang="ru-RU" dirty="0"/>
          </a:p>
          <a:p>
            <a:pPr algn="ctr"/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pPr algn="ctr"/>
            <a:r>
              <a:rPr lang="en-US" sz="3600" b="1" i="1" dirty="0" smtClean="0"/>
              <a:t>C</a:t>
            </a:r>
            <a:r>
              <a:rPr lang="ru-RU" sz="3600" b="1" i="1" dirty="0" err="1" smtClean="0"/>
              <a:t>амообразование</a:t>
            </a:r>
            <a:endParaRPr lang="ru-RU" sz="3600" dirty="0"/>
          </a:p>
          <a:p>
            <a:pPr algn="ctr"/>
            <a:r>
              <a:rPr lang="ru-RU" b="1" dirty="0"/>
              <a:t> </a:t>
            </a:r>
            <a:endParaRPr lang="ru-RU" dirty="0"/>
          </a:p>
          <a:p>
            <a:pPr algn="ctr"/>
            <a:r>
              <a:rPr lang="ru-RU" b="1" dirty="0" err="1" smtClean="0"/>
              <a:t>Пировой</a:t>
            </a:r>
            <a:r>
              <a:rPr lang="ru-RU" b="1" dirty="0" smtClean="0"/>
              <a:t> </a:t>
            </a:r>
            <a:r>
              <a:rPr lang="ru-RU" b="1" dirty="0" err="1" smtClean="0"/>
              <a:t>Нураны</a:t>
            </a:r>
            <a:r>
              <a:rPr lang="ru-RU" b="1" dirty="0" smtClean="0"/>
              <a:t> Нофар </a:t>
            </a:r>
            <a:r>
              <a:rPr lang="ru-RU" b="1" dirty="0" err="1" smtClean="0"/>
              <a:t>кызы</a:t>
            </a:r>
            <a:endParaRPr lang="ru-RU" dirty="0"/>
          </a:p>
          <a:p>
            <a:pPr algn="ctr"/>
            <a:r>
              <a:rPr lang="ru-RU" b="1" dirty="0"/>
              <a:t>                        </a:t>
            </a:r>
            <a:endParaRPr lang="ru-RU" dirty="0"/>
          </a:p>
          <a:p>
            <a:pPr algn="ctr"/>
            <a:r>
              <a:rPr lang="ru-RU" b="1" dirty="0"/>
              <a:t>на </a:t>
            </a:r>
            <a:r>
              <a:rPr lang="ru-RU" b="1" dirty="0" smtClean="0"/>
              <a:t>2023-2024 </a:t>
            </a:r>
            <a:r>
              <a:rPr lang="ru-RU" b="1" dirty="0"/>
              <a:t>учебный год</a:t>
            </a:r>
            <a:endParaRPr lang="ru-RU" dirty="0"/>
          </a:p>
          <a:p>
            <a:pPr algn="ctr"/>
            <a:r>
              <a:rPr lang="ru-RU" b="1" dirty="0"/>
              <a:t> </a:t>
            </a:r>
            <a:endParaRPr lang="ru-RU" dirty="0"/>
          </a:p>
          <a:p>
            <a:pPr algn="ctr"/>
            <a:r>
              <a:rPr lang="ru-RU" b="1" dirty="0"/>
              <a:t> </a:t>
            </a:r>
            <a:endParaRPr lang="ru-RU" dirty="0"/>
          </a:p>
          <a:p>
            <a:pPr algn="ctr"/>
            <a:r>
              <a:rPr lang="ru-RU" b="1" dirty="0" smtClean="0"/>
              <a:t>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471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96448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Умение работать кончиками пальцев.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8207">
            <a:off x="960729" y="902725"/>
            <a:ext cx="2743200" cy="3657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0190">
            <a:off x="5891850" y="846268"/>
            <a:ext cx="2737757" cy="36503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819400"/>
            <a:ext cx="28194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1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8200" y="381000"/>
            <a:ext cx="7696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                 Работа с природным материалом.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BA0303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2157">
            <a:off x="685800" y="1295400"/>
            <a:ext cx="2457450" cy="3276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812">
            <a:off x="5884686" y="1030213"/>
            <a:ext cx="2743200" cy="3657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429000"/>
            <a:ext cx="3352800" cy="307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3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036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«ВОЛШЕБНЫЕ </a:t>
            </a:r>
            <a:r>
              <a:rPr lang="ru-RU" sz="2400" b="1" dirty="0" smtClean="0">
                <a:solidFill>
                  <a:srgbClr val="FF0000"/>
                </a:solidFill>
              </a:rPr>
              <a:t>МЯЧИКИ»</a:t>
            </a:r>
            <a:endParaRPr lang="ru-RU" sz="2400" b="1" dirty="0">
              <a:solidFill>
                <a:srgbClr val="FF0000"/>
              </a:solidFill>
            </a:endParaRPr>
          </a:p>
          <a:p>
            <a:pPr algn="ctr"/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14400"/>
            <a:ext cx="62484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4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6660">
            <a:off x="1084361" y="750278"/>
            <a:ext cx="3004226" cy="40056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0412">
            <a:off x="5964080" y="380605"/>
            <a:ext cx="2611677" cy="34822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563091"/>
            <a:ext cx="4165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0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9102">
            <a:off x="4788391" y="1405320"/>
            <a:ext cx="3579659" cy="47728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8500">
            <a:off x="889202" y="884822"/>
            <a:ext cx="3501785" cy="466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533400"/>
            <a:ext cx="64807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Организованные </a:t>
            </a:r>
            <a:r>
              <a:rPr lang="ru-RU" sz="2800" b="1" dirty="0" smtClean="0"/>
              <a:t>пальчиковые игры, </a:t>
            </a:r>
            <a:r>
              <a:rPr lang="ru-RU" sz="2800" b="1" dirty="0"/>
              <a:t>сопровождаемые речью, превращаются в своеобразные маленькие спектакли. Они увлекают детей и приносят им радость. Работа по развитию мелкой моторики предполагает тесное общение с детьми и родителями. Что  благоприятно влияет на отношения и дружескую атмосферу в детском коллективе.</a:t>
            </a:r>
          </a:p>
        </p:txBody>
      </p:sp>
    </p:spTree>
    <p:extLst>
      <p:ext uri="{BB962C8B-B14F-4D97-AF65-F5344CB8AC3E}">
        <p14:creationId xmlns:p14="http://schemas.microsoft.com/office/powerpoint/2010/main" val="89903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340768"/>
            <a:ext cx="6120680" cy="3046988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До новых встреч!!!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00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914400"/>
            <a:ext cx="77048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/>
              <a:t>    ТЕМА</a:t>
            </a:r>
            <a:r>
              <a:rPr lang="ru-RU" sz="3200" b="1" i="1" dirty="0"/>
              <a:t>:</a:t>
            </a:r>
            <a:r>
              <a:rPr lang="ru-RU" sz="3200" dirty="0"/>
              <a:t> </a:t>
            </a:r>
            <a:r>
              <a:rPr lang="ru-RU" sz="3200" b="1" dirty="0"/>
              <a:t>«Развитие речи детей во второй младшей группе с использованием пальчиковых игр и нетрадиционных  технологий»</a:t>
            </a:r>
            <a:endParaRPr lang="ru-RU" sz="32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Период </a:t>
            </a:r>
            <a:r>
              <a:rPr lang="ru-RU" sz="2400" dirty="0"/>
              <a:t>работы над темой: 1 год</a:t>
            </a:r>
          </a:p>
          <a:p>
            <a:r>
              <a:rPr lang="ru-RU" sz="2400" dirty="0"/>
              <a:t>Месяц начала работы над темой: </a:t>
            </a:r>
            <a:r>
              <a:rPr lang="ru-RU" sz="2400" dirty="0" smtClean="0"/>
              <a:t>Сентябрь 2023г</a:t>
            </a:r>
            <a:r>
              <a:rPr lang="ru-RU" sz="2400" dirty="0"/>
              <a:t>.</a:t>
            </a:r>
          </a:p>
          <a:p>
            <a:r>
              <a:rPr lang="ru-RU" sz="2400" dirty="0"/>
              <a:t>Месяц окончания работы: май </a:t>
            </a:r>
            <a:r>
              <a:rPr lang="ru-RU" sz="2400" dirty="0" smtClean="0"/>
              <a:t>2024 </a:t>
            </a:r>
            <a:r>
              <a:rPr lang="ru-RU" sz="2400" dirty="0"/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39321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800" y="228600"/>
            <a:ext cx="8077200" cy="1070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2000250" algn="l"/>
              </a:tabLs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 ребенка находится на кончиках  его </a:t>
            </a: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пальцев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В.А.Сухомлинский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03302"/>
            <a:ext cx="7366000" cy="441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4887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3749" y="228600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Цель: </a:t>
            </a:r>
            <a:r>
              <a:rPr lang="ru-RU" sz="2400" dirty="0"/>
              <a:t>повышение своего теоретического уровня, профессионального мастерства и компетентности.</a:t>
            </a:r>
            <a:endParaRPr lang="ru-RU" dirty="0"/>
          </a:p>
          <a:p>
            <a:r>
              <a:rPr lang="ru-RU" sz="2400" b="1" dirty="0"/>
              <a:t>Задачи:</a:t>
            </a:r>
            <a:endParaRPr lang="ru-RU" sz="2400" dirty="0"/>
          </a:p>
          <a:p>
            <a:r>
              <a:rPr lang="ru-RU" sz="2400" dirty="0"/>
              <a:t>1. Интегрировать пальчиковые игры, упражнения в речевой деятельности детей;</a:t>
            </a:r>
          </a:p>
          <a:p>
            <a:r>
              <a:rPr lang="ru-RU" sz="2400" dirty="0"/>
              <a:t>2. Совершенствовать мелкую моторику детей через пальчиковые игры;</a:t>
            </a:r>
          </a:p>
          <a:p>
            <a:r>
              <a:rPr lang="ru-RU" sz="2400" dirty="0"/>
              <a:t>3. Систематизировать работу по совершенствованию пальчиковой моторики;</a:t>
            </a:r>
          </a:p>
          <a:p>
            <a:r>
              <a:rPr lang="ru-RU" sz="2400" dirty="0"/>
              <a:t>4. Дать знания родителям о значимости пальчиковых игр, о нетрадиционных формах работы с детьми.</a:t>
            </a:r>
          </a:p>
          <a:p>
            <a:r>
              <a:rPr lang="ru-RU" sz="2400" dirty="0"/>
              <a:t>5. Содействовать нормализации речевой функции.</a:t>
            </a:r>
          </a:p>
          <a:p>
            <a:r>
              <a:rPr lang="ru-RU" sz="2400" dirty="0"/>
              <a:t>6. Развивать воображение, логическое мышление, произвольное внимание, зрительное и слуховое восприятие, творческую активность.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674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97346"/>
            <a:ext cx="8712968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Методы и приёмы работы:</a:t>
            </a:r>
            <a:endParaRPr lang="ru-RU" dirty="0"/>
          </a:p>
          <a:p>
            <a:pPr algn="ctr"/>
            <a:r>
              <a:rPr lang="ru-RU" sz="2000" u="sng" dirty="0"/>
              <a:t>Традиционные:</a:t>
            </a:r>
            <a:endParaRPr lang="ru-RU" sz="2000" dirty="0"/>
          </a:p>
          <a:p>
            <a:pPr algn="ctr"/>
            <a:r>
              <a:rPr lang="ru-RU" sz="2000" dirty="0"/>
              <a:t>Пальчиковый игротренинг.</a:t>
            </a:r>
            <a:br>
              <a:rPr lang="ru-RU" sz="2000" dirty="0"/>
            </a:br>
            <a:r>
              <a:rPr lang="ru-RU" sz="2000" dirty="0"/>
              <a:t>Массаж кистей рук.</a:t>
            </a:r>
            <a:br>
              <a:rPr lang="ru-RU" sz="2000" dirty="0"/>
            </a:br>
            <a:r>
              <a:rPr lang="ru-RU" sz="2000" dirty="0"/>
              <a:t>Пальчиковая гимнастика, физкультминутки.</a:t>
            </a:r>
            <a:br>
              <a:rPr lang="ru-RU" sz="2000" dirty="0"/>
            </a:br>
            <a:r>
              <a:rPr lang="ru-RU" sz="2000" dirty="0"/>
              <a:t>Пальчиковые </a:t>
            </a:r>
            <a:r>
              <a:rPr lang="ru-RU" sz="2000" dirty="0" smtClean="0"/>
              <a:t>титры </a:t>
            </a:r>
            <a:r>
              <a:rPr lang="ru-RU" sz="2000" dirty="0"/>
              <a:t>со стихами, со скороговорками.</a:t>
            </a:r>
            <a:br>
              <a:rPr lang="ru-RU" sz="2000" dirty="0"/>
            </a:br>
            <a:r>
              <a:rPr lang="ru-RU" sz="2000" dirty="0"/>
              <a:t>Пальчиковый театр.</a:t>
            </a:r>
          </a:p>
          <a:p>
            <a:pPr algn="ctr"/>
            <a:r>
              <a:rPr lang="ru-RU" sz="2000" u="sng" dirty="0"/>
              <a:t>Нетрадиционные технологии:</a:t>
            </a:r>
            <a:endParaRPr lang="ru-RU" sz="2000" dirty="0"/>
          </a:p>
          <a:p>
            <a:pPr algn="ctr"/>
            <a:r>
              <a:rPr lang="ru-RU" sz="2000" dirty="0"/>
              <a:t>Лепка из пластилина и солёного теста с использованием природного материла (крупы, ракушки и т.д.)</a:t>
            </a:r>
            <a:br>
              <a:rPr lang="ru-RU" sz="2000" dirty="0"/>
            </a:br>
            <a:r>
              <a:rPr lang="ru-RU" sz="2000" dirty="0"/>
              <a:t>Конструирование из бумаги в технике оригами, работа с конструктом.</a:t>
            </a:r>
            <a:br>
              <a:rPr lang="ru-RU" sz="2000" dirty="0"/>
            </a:br>
            <a:r>
              <a:rPr lang="ru-RU" sz="2000" dirty="0"/>
              <a:t>Различные виды аппликаций.</a:t>
            </a:r>
            <a:br>
              <a:rPr lang="ru-RU" sz="2000" dirty="0"/>
            </a:br>
            <a:r>
              <a:rPr lang="ru-RU" sz="2000" dirty="0"/>
              <a:t>Шнуровки.</a:t>
            </a:r>
            <a:br>
              <a:rPr lang="ru-RU" sz="2000" dirty="0"/>
            </a:br>
            <a:r>
              <a:rPr lang="ru-RU" sz="2000" dirty="0" err="1"/>
              <a:t>Пазлы</a:t>
            </a:r>
            <a:r>
              <a:rPr lang="ru-RU" sz="2000" dirty="0"/>
              <a:t>, мозаика.</a:t>
            </a:r>
            <a:br>
              <a:rPr lang="ru-RU" sz="2000" dirty="0"/>
            </a:br>
            <a:r>
              <a:rPr lang="ru-RU" sz="2000" dirty="0"/>
              <a:t>Работа со счётными палочками.</a:t>
            </a:r>
            <a:br>
              <a:rPr lang="ru-RU" sz="2000" dirty="0"/>
            </a:br>
            <a:r>
              <a:rPr lang="ru-RU" sz="2000" dirty="0"/>
              <a:t>Самомассаж кистей и пальцев рук.</a:t>
            </a:r>
            <a:br>
              <a:rPr lang="ru-RU" sz="2000" dirty="0"/>
            </a:br>
            <a:r>
              <a:rPr lang="ru-RU" sz="2000" dirty="0"/>
              <a:t>Нетрадиционные техники рисования: кистью, пальцем, зубной щёткой, свечкой.</a:t>
            </a:r>
            <a:br>
              <a:rPr lang="ru-RU" sz="2000" dirty="0"/>
            </a:br>
            <a:r>
              <a:rPr lang="ru-RU" sz="2000" dirty="0"/>
              <a:t>Ручной труд: нанизывание бус.</a:t>
            </a:r>
            <a:br>
              <a:rPr lang="ru-RU" sz="2000" dirty="0"/>
            </a:br>
            <a:r>
              <a:rPr lang="ru-RU" sz="2000" dirty="0"/>
              <a:t>Рисование по трафаретам, штриховка.</a:t>
            </a:r>
          </a:p>
        </p:txBody>
      </p:sp>
    </p:spTree>
    <p:extLst>
      <p:ext uri="{BB962C8B-B14F-4D97-AF65-F5344CB8AC3E}">
        <p14:creationId xmlns:p14="http://schemas.microsoft.com/office/powerpoint/2010/main" val="50347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340768"/>
            <a:ext cx="55983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Этапы самообразования</a:t>
            </a:r>
            <a:endParaRPr lang="ru-RU" sz="2400" dirty="0"/>
          </a:p>
          <a:p>
            <a:r>
              <a:rPr lang="ru-RU" sz="2400" dirty="0"/>
              <a:t>1.Подбор и изучение методической литературы.</a:t>
            </a:r>
          </a:p>
          <a:p>
            <a:r>
              <a:rPr lang="ru-RU" sz="2400" dirty="0"/>
              <a:t>2.Формирование опыта по теме.</a:t>
            </a:r>
          </a:p>
          <a:p>
            <a:r>
              <a:rPr lang="ru-RU" sz="2400" dirty="0"/>
              <a:t>3.Представление </a:t>
            </a:r>
            <a:r>
              <a:rPr lang="ru-RU" sz="2400" dirty="0" smtClean="0"/>
              <a:t>презентации  на </a:t>
            </a:r>
            <a:r>
              <a:rPr lang="ru-RU" sz="2400" dirty="0"/>
              <a:t>тему </a:t>
            </a:r>
            <a:r>
              <a:rPr lang="ru-RU" sz="2400" b="1" dirty="0"/>
              <a:t>«Развитие речи детей во второй младшей группе с использованием пальчиковых игр и нетрадиционных  технологий»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1244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20688"/>
            <a:ext cx="878497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Актуальность</a:t>
            </a:r>
            <a:r>
              <a:rPr lang="ru-RU" sz="2400" dirty="0"/>
              <a:t>: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«Рука – это, своего рода, внешний мозг человека» - писал Кант.</a:t>
            </a:r>
          </a:p>
          <a:p>
            <a:r>
              <a:rPr lang="ru-RU" b="1" dirty="0"/>
              <a:t>В нашем дошкольном учреждении большое внимание уделяют развитию речи детей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</a:t>
            </a:r>
            <a:r>
              <a:rPr lang="ru-RU" b="1" dirty="0"/>
              <a:t>Доказано, что мысль и глаз ребёнка двигаются с той же скоростью, что и рука. Значит, систематические упражнения по тренировке движений пальцев рук является мощным средством повышения работоспособности головного мозга. </a:t>
            </a:r>
            <a:endParaRPr lang="ru-RU" b="1" dirty="0" smtClean="0"/>
          </a:p>
          <a:p>
            <a:r>
              <a:rPr lang="ru-RU" b="1" dirty="0" smtClean="0"/>
              <a:t>От </a:t>
            </a:r>
            <a:r>
              <a:rPr lang="ru-RU" b="1" dirty="0"/>
              <a:t>того, насколько ловко научится ребенок управлять своими пальчиками, зависит его дальнейшее развитие. Наряду с развитием мелкой моторики развиваются память, внимание, а также словарный запас.</a:t>
            </a:r>
          </a:p>
          <a:p>
            <a:r>
              <a:rPr lang="ru-RU" b="1" dirty="0"/>
              <a:t>Для развития речи детей </a:t>
            </a:r>
            <a:r>
              <a:rPr lang="ru-RU" b="1" smtClean="0"/>
              <a:t>я использую </a:t>
            </a:r>
            <a:r>
              <a:rPr lang="ru-RU" b="1" dirty="0"/>
              <a:t>в своей работе пальчиковые игры и нетрадиционные </a:t>
            </a:r>
            <a:r>
              <a:rPr lang="ru-RU" b="1" dirty="0" smtClean="0"/>
              <a:t>технологи.  Я выбрала </a:t>
            </a:r>
            <a:r>
              <a:rPr lang="ru-RU" b="1" dirty="0"/>
              <a:t>тему по самообразованию «Развитие речи детей во второй младшей группе с использованием пальчиковых игр и нетрадиционных технологий», так как эта тема очень актуальна и имеет немаловажное значение в жизни наших </a:t>
            </a:r>
            <a:r>
              <a:rPr lang="ru-RU" b="1" dirty="0" smtClean="0"/>
              <a:t>воспитанников</a:t>
            </a:r>
            <a:endParaRPr lang="ru-RU" b="1" dirty="0"/>
          </a:p>
          <a:p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991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392273"/>
              </p:ext>
            </p:extLst>
          </p:nvPr>
        </p:nvGraphicFramePr>
        <p:xfrm>
          <a:off x="762000" y="609600"/>
          <a:ext cx="8001000" cy="63649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0389"/>
                <a:gridCol w="6300611"/>
              </a:tblGrid>
              <a:tr h="227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Месяц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Формы работы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7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Сентябрь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Изучить литературу по данной теме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7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Октябрь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Внедрить в работу с детьми. Массаж кистей.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54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Ноябрь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Составить картотеку игр для развития мелкой моторики рук. Пальчиковая гимнастика.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350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Декабрь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Консультация для родителей: «Значение развития мелкой моторики рук для детей младшего дошкольного возраста». Ручной труд: нанизывание бус, шнуровки. Рисование по трафаретам, штриховки.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08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Январь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Развитие мелкой моторики рук в процессе изобразительной деятельности. Рисуем нетрадиционным способом. </a:t>
                      </a:r>
                      <a:r>
                        <a:rPr lang="ru-RU" sz="1600" dirty="0" err="1">
                          <a:effectLst/>
                        </a:rPr>
                        <a:t>Пазлы</a:t>
                      </a:r>
                      <a:r>
                        <a:rPr lang="ru-RU" sz="1600" dirty="0">
                          <a:effectLst/>
                        </a:rPr>
                        <a:t>, мозаика, работа со счётными палочками.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08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Февраль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Разучивание новых пальчиковых игр, повторение старых. Консультация для родителей: «Пальчиковая гимнастика и развитие речи детей». Различные виды аппликаций.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08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Март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Использование нетрадиционных методов в работе: лепка с использованием природного материала (семена, ракушки, крупы); самомассаж кистей пальцев рук.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81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Апрель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Чтение рассказов, </a:t>
                      </a:r>
                      <a:r>
                        <a:rPr lang="ru-RU" sz="1600" dirty="0" err="1">
                          <a:effectLst/>
                        </a:rPr>
                        <a:t>потешек</a:t>
                      </a:r>
                      <a:r>
                        <a:rPr lang="ru-RU" sz="1600" dirty="0">
                          <a:effectLst/>
                        </a:rPr>
                        <a:t>, стихотворений пир помощи пальчиков. Пальчиковый театр.  Конструирование и бумаги в технике оригами.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54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Май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Повторение пальчиковых игр. Применение всех ранее используемых техник в деятельности детей.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71550" y="1697136"/>
            <a:ext cx="2343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38400" y="304800"/>
            <a:ext cx="4876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План работы на </a:t>
            </a:r>
            <a:r>
              <a:rPr lang="ru-RU" b="1" dirty="0" smtClean="0"/>
              <a:t>2023-2024 </a:t>
            </a:r>
            <a:r>
              <a:rPr lang="ru-RU" b="1" dirty="0"/>
              <a:t>учебный год.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844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4888" y="19323"/>
            <a:ext cx="88742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«Работа с зубными </a:t>
            </a:r>
            <a:r>
              <a:rPr lang="ru-RU" b="1" dirty="0">
                <a:solidFill>
                  <a:srgbClr val="FF0000"/>
                </a:solidFill>
              </a:rPr>
              <a:t>щ</a:t>
            </a:r>
            <a:r>
              <a:rPr lang="ru-RU" b="1" dirty="0" smtClean="0">
                <a:solidFill>
                  <a:srgbClr val="FF0000"/>
                </a:solidFill>
              </a:rPr>
              <a:t>етками»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90600"/>
            <a:ext cx="3200400" cy="4267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990600"/>
            <a:ext cx="3276600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9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120</TotalTime>
  <Words>452</Words>
  <Application>Microsoft Office PowerPoint</Application>
  <PresentationFormat>Экран (4:3)</PresentationFormat>
  <Paragraphs>134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16</cp:revision>
  <dcterms:created xsi:type="dcterms:W3CDTF">2019-03-31T02:28:21Z</dcterms:created>
  <dcterms:modified xsi:type="dcterms:W3CDTF">2024-04-18T04:25:02Z</dcterms:modified>
</cp:coreProperties>
</file>