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7" r:id="rId2"/>
    <p:sldId id="258" r:id="rId3"/>
    <p:sldId id="259" r:id="rId4"/>
    <p:sldId id="260" r:id="rId5"/>
    <p:sldId id="261" r:id="rId6"/>
    <p:sldId id="277" r:id="rId7"/>
    <p:sldId id="278" r:id="rId8"/>
    <p:sldId id="279" r:id="rId9"/>
    <p:sldId id="280" r:id="rId10"/>
    <p:sldId id="281" r:id="rId11"/>
    <p:sldId id="263" r:id="rId12"/>
    <p:sldId id="289" r:id="rId13"/>
    <p:sldId id="275" r:id="rId14"/>
    <p:sldId id="27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 snapToGrid="0">
      <p:cViewPr varScale="1">
        <p:scale>
          <a:sx n="79" d="100"/>
          <a:sy n="79" d="100"/>
        </p:scale>
        <p:origin x="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57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41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864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055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859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313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709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033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96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80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3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127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738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493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37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192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D8B65-120E-476C-AA06-109A4FD6015B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DBAA900-F1D0-40A1-88C6-C09CE7201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01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2687" y="624110"/>
            <a:ext cx="9791926" cy="1280890"/>
          </a:xfrm>
        </p:spPr>
        <p:txBody>
          <a:bodyPr>
            <a:normAutofit/>
          </a:bodyPr>
          <a:lstStyle/>
          <a:p>
            <a:pPr algn="ctr"/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2870" y="1741713"/>
            <a:ext cx="8915400" cy="46155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</a:rPr>
              <a:t>Педагогическое сопровождение детей и их родителей в ДОУ</a:t>
            </a:r>
          </a:p>
          <a:p>
            <a:pPr marL="0" indent="0" algn="ctr">
              <a:buNone/>
            </a:pPr>
            <a:endParaRPr lang="ru-RU" sz="4000" b="1" dirty="0">
              <a:effectLst>
                <a:outerShdw dist="17962" dir="2700000">
                  <a:srgbClr val="000000"/>
                </a:outerShdw>
              </a:effectLst>
              <a:latin typeface="Times New Roman" pitchFamily="18"/>
            </a:endParaRPr>
          </a:p>
          <a:p>
            <a:pPr marL="0" lvl="0" indent="0" algn="r">
              <a:lnSpc>
                <a:spcPct val="90000"/>
              </a:lnSpc>
              <a:buNone/>
            </a:pP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</a:rPr>
              <a:t>Подготовила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</a:rPr>
              <a:t>: </a:t>
            </a:r>
          </a:p>
          <a:p>
            <a:pPr marL="0" lvl="0" indent="0" algn="r">
              <a:lnSpc>
                <a:spcPct val="90000"/>
              </a:lnSpc>
              <a:buNone/>
            </a:pP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</a:rPr>
              <a:t>       </a:t>
            </a:r>
            <a:r>
              <a:rPr lang="ru-RU" sz="2200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</a:rPr>
              <a:t>Ковтунова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</a:rPr>
              <a:t> Оксана Александровна</a:t>
            </a:r>
            <a:endParaRPr lang="ru-RU" sz="2200" b="1" dirty="0">
              <a:solidFill>
                <a:schemeClr val="accent2">
                  <a:lumMod val="50000"/>
                </a:schemeClr>
              </a:solidFill>
              <a:effectLst>
                <a:outerShdw dist="17962" dir="2700000">
                  <a:srgbClr val="000000"/>
                </a:outerShdw>
              </a:effectLst>
              <a:latin typeface="Times New Roman" pitchFamily="18"/>
            </a:endParaRPr>
          </a:p>
          <a:p>
            <a:pPr marL="0" indent="0" algn="ctr">
              <a:buNone/>
            </a:pPr>
            <a:endParaRPr lang="ru-RU" sz="4000" b="1" dirty="0" smtClean="0">
              <a:effectLst>
                <a:outerShdw dist="17962" dir="2700000">
                  <a:srgbClr val="000000"/>
                </a:outerShdw>
              </a:effectLst>
              <a:latin typeface="Times New Roman" pitchFamily="18"/>
            </a:endParaRPr>
          </a:p>
          <a:p>
            <a:pPr marL="0" indent="0" algn="ctr">
              <a:buNone/>
            </a:pPr>
            <a:endParaRPr lang="ru-RU" sz="4000" b="1" dirty="0">
              <a:effectLst>
                <a:outerShdw dist="17962" dir="2700000">
                  <a:srgbClr val="000000"/>
                </a:outerShdw>
              </a:effectLst>
              <a:latin typeface="Times New Roman" pitchFamily="18"/>
            </a:endParaRPr>
          </a:p>
          <a:p>
            <a:pPr marL="0" indent="0" algn="ctr">
              <a:buNone/>
            </a:pPr>
            <a:endParaRPr lang="ru-RU" sz="4000" b="1" dirty="0">
              <a:effectLst>
                <a:outerShdw dist="17962" dir="2700000">
                  <a:srgbClr val="000000"/>
                </a:outerShdw>
              </a:effectLst>
              <a:latin typeface="Times New Roman" pitchFamily="18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265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5771" y="132364"/>
            <a:ext cx="77941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основе анализа проведенной работы разрабатывается комплекс мероприятий, педагогического сопровождения ребенка и его семьи в ДОУ. Одним из направлений таких мероприятий является совместная деятельность педагога, ребенка и семьи ребёнка.  Совместную деятельность можно реализовать посредствам проектной деятельности, за счет привлечения родителей к созданию элементов развивающей среды в группе, кроме этого совместные с детьми родительские собрания являются одной из наиболее эффективных форм педагогического сопровождения.</a:t>
            </a:r>
          </a:p>
        </p:txBody>
      </p:sp>
    </p:spTree>
    <p:extLst>
      <p:ext uri="{BB962C8B-B14F-4D97-AF65-F5344CB8AC3E}">
        <p14:creationId xmlns:p14="http://schemas.microsoft.com/office/powerpoint/2010/main" val="3100296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1003" y="272956"/>
            <a:ext cx="10303609" cy="102358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/>
              </a:rPr>
              <a:t>ФОРМЫ И МЕТОДЫ ПЕДАГОГИЧЕСКОГО СОПРОВОЖДЕНИЯ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4" name="Схема 10"/>
          <p:cNvGrpSpPr/>
          <p:nvPr/>
        </p:nvGrpSpPr>
        <p:grpSpPr>
          <a:xfrm>
            <a:off x="753322" y="873458"/>
            <a:ext cx="10315011" cy="5595581"/>
            <a:chOff x="319217" y="1539694"/>
            <a:chExt cx="9387330" cy="5629201"/>
          </a:xfrm>
        </p:grpSpPr>
        <p:sp>
          <p:nvSpPr>
            <p:cNvPr id="5" name="Полилиния 4"/>
            <p:cNvSpPr/>
            <p:nvPr/>
          </p:nvSpPr>
          <p:spPr>
            <a:xfrm>
              <a:off x="2869323" y="1539694"/>
              <a:ext cx="6837224" cy="175912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837224"/>
                <a:gd name="f7" fmla="val 1759124"/>
                <a:gd name="f8" fmla="val 219891"/>
                <a:gd name="f9" fmla="val 5957662"/>
                <a:gd name="f10" fmla="val 879562"/>
                <a:gd name="f11" fmla="val 1539234"/>
                <a:gd name="f12" fmla="+- 0 0 -90"/>
                <a:gd name="f13" fmla="*/ f3 1 6837224"/>
                <a:gd name="f14" fmla="*/ f4 1 1759124"/>
                <a:gd name="f15" fmla="+- f7 0 f5"/>
                <a:gd name="f16" fmla="+- f6 0 f5"/>
                <a:gd name="f17" fmla="*/ f12 f0 1"/>
                <a:gd name="f18" fmla="*/ f16 1 6837224"/>
                <a:gd name="f19" fmla="*/ f15 1 1759124"/>
                <a:gd name="f20" fmla="*/ 0 f16 1"/>
                <a:gd name="f21" fmla="*/ 219891 f15 1"/>
                <a:gd name="f22" fmla="*/ 5957662 f16 1"/>
                <a:gd name="f23" fmla="*/ 0 f15 1"/>
                <a:gd name="f24" fmla="*/ 6837224 f16 1"/>
                <a:gd name="f25" fmla="*/ 879562 f15 1"/>
                <a:gd name="f26" fmla="*/ 1759124 f15 1"/>
                <a:gd name="f27" fmla="*/ 1539234 f15 1"/>
                <a:gd name="f28" fmla="*/ f17 1 f2"/>
                <a:gd name="f29" fmla="*/ f20 1 6837224"/>
                <a:gd name="f30" fmla="*/ f21 1 1759124"/>
                <a:gd name="f31" fmla="*/ f22 1 6837224"/>
                <a:gd name="f32" fmla="*/ f23 1 1759124"/>
                <a:gd name="f33" fmla="*/ f24 1 6837224"/>
                <a:gd name="f34" fmla="*/ f25 1 1759124"/>
                <a:gd name="f35" fmla="*/ f26 1 1759124"/>
                <a:gd name="f36" fmla="*/ f27 1 1759124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6837224" h="1759124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90000"/>
              </a:schemeClr>
            </a:solidFill>
            <a:ln w="12701" cap="flat">
              <a:solidFill>
                <a:srgbClr val="D2DEEF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11430" tIns="231324" rIns="671096" bIns="231315" anchor="t" anchorCtr="0" compatLnSpc="1">
              <a:noAutofit/>
            </a:bodyPr>
            <a:lstStyle/>
            <a:p>
              <a:pPr marL="171450" marR="0" lvl="1" indent="-17145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1800" b="1" i="0" u="none" strike="noStrike" kern="1200" cap="none" spc="0" baseline="0" dirty="0">
                <a:solidFill>
                  <a:srgbClr val="002060"/>
                </a:solidFill>
                <a:uFillTx/>
                <a:latin typeface="Calibri"/>
              </a:endParaRPr>
            </a:p>
            <a:p>
              <a:pPr marL="171450" marR="0" lvl="1" indent="-17145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800" b="1" i="0" u="none" strike="noStrike" kern="1200" cap="none" spc="0" baseline="0" dirty="0">
                  <a:solidFill>
                    <a:schemeClr val="accent3">
                      <a:lumMod val="75000"/>
                    </a:schemeClr>
                  </a:solidFill>
                  <a:uFillTx/>
                  <a:latin typeface="Times New Roman" pitchFamily="18"/>
                </a:rPr>
                <a:t>игровые упражнения, игровые этюды, ИКТ-игры, подвижные и коммуникативные игры, элементы </a:t>
              </a:r>
              <a:r>
                <a:rPr lang="ru-RU" sz="1800" b="1" i="0" u="none" strike="noStrike" kern="1200" cap="none" spc="0" baseline="0" dirty="0" err="1">
                  <a:solidFill>
                    <a:schemeClr val="accent3">
                      <a:lumMod val="75000"/>
                    </a:schemeClr>
                  </a:solidFill>
                  <a:uFillTx/>
                  <a:latin typeface="Times New Roman" pitchFamily="18"/>
                </a:rPr>
                <a:t>психогимнастики</a:t>
              </a:r>
              <a:r>
                <a:rPr lang="ru-RU" sz="1800" b="1" i="0" u="none" strike="noStrike" kern="1200" cap="none" spc="0" baseline="0" dirty="0">
                  <a:solidFill>
                    <a:schemeClr val="accent3">
                      <a:lumMod val="75000"/>
                    </a:schemeClr>
                  </a:solidFill>
                  <a:uFillTx/>
                  <a:latin typeface="Times New Roman" pitchFamily="18"/>
                </a:rPr>
                <a:t>, пальчиковая гимнастика, экскурсии, тематические праздники  и др.</a:t>
              </a:r>
              <a:endParaRPr lang="ru-RU" sz="1800" b="1" i="0" u="none" strike="noStrike" kern="1200" cap="none" spc="0" baseline="0" dirty="0">
                <a:solidFill>
                  <a:schemeClr val="accent3">
                    <a:lumMod val="75000"/>
                  </a:schemeClr>
                </a:solidFill>
                <a:uFillTx/>
                <a:latin typeface="Calibri"/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319217" y="1539694"/>
              <a:ext cx="2540139" cy="175912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540140"/>
                <a:gd name="f7" fmla="val 1759124"/>
                <a:gd name="f8" fmla="val 293193"/>
                <a:gd name="f9" fmla="val 131267"/>
                <a:gd name="f10" fmla="val 2246947"/>
                <a:gd name="f11" fmla="val 2408873"/>
                <a:gd name="f12" fmla="val 1465931"/>
                <a:gd name="f13" fmla="val 1627857"/>
                <a:gd name="f14" fmla="+- 0 0 -90"/>
                <a:gd name="f15" fmla="*/ f3 1 2540140"/>
                <a:gd name="f16" fmla="*/ f4 1 1759124"/>
                <a:gd name="f17" fmla="+- f7 0 f5"/>
                <a:gd name="f18" fmla="+- f6 0 f5"/>
                <a:gd name="f19" fmla="*/ f14 f0 1"/>
                <a:gd name="f20" fmla="*/ f18 1 2540140"/>
                <a:gd name="f21" fmla="*/ f17 1 1759124"/>
                <a:gd name="f22" fmla="*/ 0 f18 1"/>
                <a:gd name="f23" fmla="*/ 293193 f17 1"/>
                <a:gd name="f24" fmla="*/ 293193 f18 1"/>
                <a:gd name="f25" fmla="*/ 0 f17 1"/>
                <a:gd name="f26" fmla="*/ 2246947 f18 1"/>
                <a:gd name="f27" fmla="*/ 2540140 f18 1"/>
                <a:gd name="f28" fmla="*/ 1465931 f17 1"/>
                <a:gd name="f29" fmla="*/ 1759124 f17 1"/>
                <a:gd name="f30" fmla="*/ f19 1 f2"/>
                <a:gd name="f31" fmla="*/ f22 1 2540140"/>
                <a:gd name="f32" fmla="*/ f23 1 1759124"/>
                <a:gd name="f33" fmla="*/ f24 1 2540140"/>
                <a:gd name="f34" fmla="*/ f25 1 1759124"/>
                <a:gd name="f35" fmla="*/ f26 1 2540140"/>
                <a:gd name="f36" fmla="*/ f27 1 2540140"/>
                <a:gd name="f37" fmla="*/ f28 1 1759124"/>
                <a:gd name="f38" fmla="*/ f29 1 1759124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540140" h="1759124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23031" tIns="154451" rIns="223031" bIns="154451" anchor="ctr" anchorCtr="1" compatLnSpc="1">
              <a:noAutofit/>
            </a:bodyPr>
            <a:lstStyle/>
            <a:p>
              <a:pPr marL="0" marR="0" lvl="0" indent="0" algn="ctr" defTabSz="16002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3600" b="1" i="0" u="none" strike="noStrike" kern="1200" cap="none" spc="0" baseline="0" dirty="0">
                  <a:solidFill>
                    <a:schemeClr val="accent3">
                      <a:lumMod val="50000"/>
                    </a:schemeClr>
                  </a:solidFill>
                  <a:uFillTx/>
                  <a:latin typeface="Times New Roman" pitchFamily="18"/>
                  <a:cs typeface="Times New Roman" pitchFamily="18"/>
                </a:rPr>
                <a:t>Дети</a:t>
              </a:r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2869323" y="3474738"/>
              <a:ext cx="6837224" cy="175912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837224"/>
                <a:gd name="f7" fmla="val 1759124"/>
                <a:gd name="f8" fmla="val 219891"/>
                <a:gd name="f9" fmla="val 5957662"/>
                <a:gd name="f10" fmla="val 879562"/>
                <a:gd name="f11" fmla="val 1539234"/>
                <a:gd name="f12" fmla="+- 0 0 -90"/>
                <a:gd name="f13" fmla="*/ f3 1 6837224"/>
                <a:gd name="f14" fmla="*/ f4 1 1759124"/>
                <a:gd name="f15" fmla="+- f7 0 f5"/>
                <a:gd name="f16" fmla="+- f6 0 f5"/>
                <a:gd name="f17" fmla="*/ f12 f0 1"/>
                <a:gd name="f18" fmla="*/ f16 1 6837224"/>
                <a:gd name="f19" fmla="*/ f15 1 1759124"/>
                <a:gd name="f20" fmla="*/ 0 f16 1"/>
                <a:gd name="f21" fmla="*/ 219891 f15 1"/>
                <a:gd name="f22" fmla="*/ 5957662 f16 1"/>
                <a:gd name="f23" fmla="*/ 0 f15 1"/>
                <a:gd name="f24" fmla="*/ 6837224 f16 1"/>
                <a:gd name="f25" fmla="*/ 879562 f15 1"/>
                <a:gd name="f26" fmla="*/ 1759124 f15 1"/>
                <a:gd name="f27" fmla="*/ 1539234 f15 1"/>
                <a:gd name="f28" fmla="*/ f17 1 f2"/>
                <a:gd name="f29" fmla="*/ f20 1 6837224"/>
                <a:gd name="f30" fmla="*/ f21 1 1759124"/>
                <a:gd name="f31" fmla="*/ f22 1 6837224"/>
                <a:gd name="f32" fmla="*/ f23 1 1759124"/>
                <a:gd name="f33" fmla="*/ f24 1 6837224"/>
                <a:gd name="f34" fmla="*/ f25 1 1759124"/>
                <a:gd name="f35" fmla="*/ f26 1 1759124"/>
                <a:gd name="f36" fmla="*/ f27 1 1759124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6837224" h="1759124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90000"/>
              </a:schemeClr>
            </a:solidFill>
            <a:ln w="12701" cap="flat">
              <a:solidFill>
                <a:srgbClr val="D2DEEF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11430" tIns="231324" rIns="671096" bIns="231315" anchor="t" anchorCtr="0" compatLnSpc="1">
              <a:noAutofit/>
            </a:bodyPr>
            <a:lstStyle/>
            <a:p>
              <a:pPr marL="171450" marR="0" lvl="1" indent="-17145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1800" b="1" i="0" u="none" strike="noStrike" kern="1200" cap="none" spc="0" baseline="0" dirty="0">
                <a:solidFill>
                  <a:srgbClr val="002060"/>
                </a:solidFill>
                <a:uFillTx/>
                <a:latin typeface="Calibri"/>
              </a:endParaRPr>
            </a:p>
            <a:p>
              <a:pPr marL="171450" marR="0" lvl="1" indent="-17145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800" b="1" i="0" u="none" strike="noStrike" kern="1200" cap="none" spc="0" baseline="0" dirty="0">
                  <a:solidFill>
                    <a:schemeClr val="accent3">
                      <a:lumMod val="75000"/>
                    </a:schemeClr>
                  </a:solidFill>
                  <a:uFillTx/>
                  <a:latin typeface="Times New Roman" pitchFamily="18"/>
                </a:rPr>
                <a:t>беседы, семинары, педсоветы, психологические буклеты, памятки, консультации, тренинги, круглые столы</a:t>
              </a:r>
              <a:endParaRPr lang="ru-RU" sz="1800" b="1" i="0" u="none" strike="noStrike" kern="1200" cap="none" spc="0" baseline="0" dirty="0">
                <a:solidFill>
                  <a:schemeClr val="accent3">
                    <a:lumMod val="75000"/>
                  </a:schemeClr>
                </a:solidFill>
                <a:uFillTx/>
                <a:latin typeface="Calibri"/>
              </a:endParaRP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329184" y="3474738"/>
              <a:ext cx="2540139" cy="175912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540140"/>
                <a:gd name="f7" fmla="val 1759124"/>
                <a:gd name="f8" fmla="val 293193"/>
                <a:gd name="f9" fmla="val 131267"/>
                <a:gd name="f10" fmla="val 2246947"/>
                <a:gd name="f11" fmla="val 2408873"/>
                <a:gd name="f12" fmla="val 1465931"/>
                <a:gd name="f13" fmla="val 1627857"/>
                <a:gd name="f14" fmla="+- 0 0 -90"/>
                <a:gd name="f15" fmla="*/ f3 1 2540140"/>
                <a:gd name="f16" fmla="*/ f4 1 1759124"/>
                <a:gd name="f17" fmla="+- f7 0 f5"/>
                <a:gd name="f18" fmla="+- f6 0 f5"/>
                <a:gd name="f19" fmla="*/ f14 f0 1"/>
                <a:gd name="f20" fmla="*/ f18 1 2540140"/>
                <a:gd name="f21" fmla="*/ f17 1 1759124"/>
                <a:gd name="f22" fmla="*/ 0 f18 1"/>
                <a:gd name="f23" fmla="*/ 293193 f17 1"/>
                <a:gd name="f24" fmla="*/ 293193 f18 1"/>
                <a:gd name="f25" fmla="*/ 0 f17 1"/>
                <a:gd name="f26" fmla="*/ 2246947 f18 1"/>
                <a:gd name="f27" fmla="*/ 2540140 f18 1"/>
                <a:gd name="f28" fmla="*/ 1465931 f17 1"/>
                <a:gd name="f29" fmla="*/ 1759124 f17 1"/>
                <a:gd name="f30" fmla="*/ f19 1 f2"/>
                <a:gd name="f31" fmla="*/ f22 1 2540140"/>
                <a:gd name="f32" fmla="*/ f23 1 1759124"/>
                <a:gd name="f33" fmla="*/ f24 1 2540140"/>
                <a:gd name="f34" fmla="*/ f25 1 1759124"/>
                <a:gd name="f35" fmla="*/ f26 1 2540140"/>
                <a:gd name="f36" fmla="*/ f27 1 2540140"/>
                <a:gd name="f37" fmla="*/ f28 1 1759124"/>
                <a:gd name="f38" fmla="*/ f29 1 1759124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540140" h="1759124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23031" tIns="154451" rIns="223031" bIns="154451" anchor="ctr" anchorCtr="1" compatLnSpc="1">
              <a:noAutofit/>
            </a:bodyPr>
            <a:lstStyle/>
            <a:p>
              <a:pPr marL="0" marR="0" lvl="0" indent="0" algn="ctr" defTabSz="16002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3600" b="1" i="0" u="none" strike="noStrike" kern="1200" cap="none" spc="0" baseline="0" dirty="0">
                  <a:solidFill>
                    <a:schemeClr val="accent3">
                      <a:lumMod val="50000"/>
                    </a:schemeClr>
                  </a:solidFill>
                  <a:uFillTx/>
                  <a:latin typeface="Times New Roman" pitchFamily="18"/>
                  <a:cs typeface="Times New Roman" pitchFamily="18"/>
                </a:rPr>
                <a:t>Педагоги</a:t>
              </a: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2859356" y="5409773"/>
              <a:ext cx="6843076" cy="175912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843080"/>
                <a:gd name="f7" fmla="val 1759124"/>
                <a:gd name="f8" fmla="val 219891"/>
                <a:gd name="f9" fmla="val 5963518"/>
                <a:gd name="f10" fmla="val 879562"/>
                <a:gd name="f11" fmla="val 1539234"/>
                <a:gd name="f12" fmla="+- 0 0 -90"/>
                <a:gd name="f13" fmla="*/ f3 1 6843080"/>
                <a:gd name="f14" fmla="*/ f4 1 1759124"/>
                <a:gd name="f15" fmla="+- f7 0 f5"/>
                <a:gd name="f16" fmla="+- f6 0 f5"/>
                <a:gd name="f17" fmla="*/ f12 f0 1"/>
                <a:gd name="f18" fmla="*/ f16 1 6843080"/>
                <a:gd name="f19" fmla="*/ f15 1 1759124"/>
                <a:gd name="f20" fmla="*/ 0 f16 1"/>
                <a:gd name="f21" fmla="*/ 219891 f15 1"/>
                <a:gd name="f22" fmla="*/ 5963518 f16 1"/>
                <a:gd name="f23" fmla="*/ 0 f15 1"/>
                <a:gd name="f24" fmla="*/ 6843080 f16 1"/>
                <a:gd name="f25" fmla="*/ 879562 f15 1"/>
                <a:gd name="f26" fmla="*/ 1759124 f15 1"/>
                <a:gd name="f27" fmla="*/ 1539234 f15 1"/>
                <a:gd name="f28" fmla="*/ f17 1 f2"/>
                <a:gd name="f29" fmla="*/ f20 1 6843080"/>
                <a:gd name="f30" fmla="*/ f21 1 1759124"/>
                <a:gd name="f31" fmla="*/ f22 1 6843080"/>
                <a:gd name="f32" fmla="*/ f23 1 1759124"/>
                <a:gd name="f33" fmla="*/ f24 1 6843080"/>
                <a:gd name="f34" fmla="*/ f25 1 1759124"/>
                <a:gd name="f35" fmla="*/ f26 1 1759124"/>
                <a:gd name="f36" fmla="*/ f27 1 1759124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6843080" h="1759124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90000"/>
              </a:schemeClr>
            </a:solidFill>
            <a:ln w="12701" cap="flat">
              <a:solidFill>
                <a:srgbClr val="D2DEEF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11430" tIns="231324" rIns="671096" bIns="231315" anchor="t" anchorCtr="0" compatLnSpc="1">
              <a:noAutofit/>
            </a:bodyPr>
            <a:lstStyle/>
            <a:p>
              <a:pPr marL="114300" marR="0" lvl="1" indent="-114300" algn="l" defTabSz="5778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13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  <a:p>
              <a:pPr marL="171450" marR="0" lvl="1" indent="-17145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1800" b="1" i="0" u="none" strike="noStrike" kern="1200" cap="none" spc="0" baseline="0" dirty="0">
                  <a:solidFill>
                    <a:schemeClr val="accent3">
                      <a:lumMod val="75000"/>
                    </a:schemeClr>
                  </a:solidFill>
                  <a:uFillTx/>
                  <a:latin typeface="Times New Roman" pitchFamily="18"/>
                  <a:cs typeface="Times New Roman" pitchFamily="18"/>
                </a:rPr>
                <a:t>родительские собрания, тематические праздники, психологические буклеты, консультации, памятки, наглядно-текстовая информация.</a:t>
              </a:r>
            </a:p>
            <a:p>
              <a:pPr marL="171450" marR="0" lvl="1" indent="-17145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1800" b="0" i="0" u="none" strike="noStrike" kern="1200" cap="none" spc="0" baseline="0" dirty="0">
                <a:solidFill>
                  <a:srgbClr val="002060"/>
                </a:solidFill>
                <a:uFillTx/>
                <a:latin typeface="Times New Roman" pitchFamily="18"/>
                <a:cs typeface="Times New Roman" pitchFamily="18"/>
              </a:endParaRPr>
            </a:p>
            <a:p>
              <a:pPr marL="114300" marR="0" lvl="1" indent="-114300" algn="l" defTabSz="5778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RU" sz="13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333298" y="5409773"/>
              <a:ext cx="2526057" cy="175912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526059"/>
                <a:gd name="f7" fmla="val 1759124"/>
                <a:gd name="f8" fmla="val 293193"/>
                <a:gd name="f9" fmla="val 131267"/>
                <a:gd name="f10" fmla="val 2232866"/>
                <a:gd name="f11" fmla="val 2394792"/>
                <a:gd name="f12" fmla="val 1465931"/>
                <a:gd name="f13" fmla="val 1627857"/>
                <a:gd name="f14" fmla="+- 0 0 -90"/>
                <a:gd name="f15" fmla="*/ f3 1 2526059"/>
                <a:gd name="f16" fmla="*/ f4 1 1759124"/>
                <a:gd name="f17" fmla="+- f7 0 f5"/>
                <a:gd name="f18" fmla="+- f6 0 f5"/>
                <a:gd name="f19" fmla="*/ f14 f0 1"/>
                <a:gd name="f20" fmla="*/ f18 1 2526059"/>
                <a:gd name="f21" fmla="*/ f17 1 1759124"/>
                <a:gd name="f22" fmla="*/ 0 f18 1"/>
                <a:gd name="f23" fmla="*/ 293193 f17 1"/>
                <a:gd name="f24" fmla="*/ 293193 f18 1"/>
                <a:gd name="f25" fmla="*/ 0 f17 1"/>
                <a:gd name="f26" fmla="*/ 2232866 f18 1"/>
                <a:gd name="f27" fmla="*/ 2526059 f18 1"/>
                <a:gd name="f28" fmla="*/ 1465931 f17 1"/>
                <a:gd name="f29" fmla="*/ 1759124 f17 1"/>
                <a:gd name="f30" fmla="*/ f19 1 f2"/>
                <a:gd name="f31" fmla="*/ f22 1 2526059"/>
                <a:gd name="f32" fmla="*/ f23 1 1759124"/>
                <a:gd name="f33" fmla="*/ f24 1 2526059"/>
                <a:gd name="f34" fmla="*/ f25 1 1759124"/>
                <a:gd name="f35" fmla="*/ f26 1 2526059"/>
                <a:gd name="f36" fmla="*/ f27 1 2526059"/>
                <a:gd name="f37" fmla="*/ f28 1 1759124"/>
                <a:gd name="f38" fmla="*/ f29 1 1759124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526059" h="1759124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23031" tIns="154451" rIns="223031" bIns="154451" anchor="ctr" anchorCtr="1" compatLnSpc="1">
              <a:noAutofit/>
            </a:bodyPr>
            <a:lstStyle/>
            <a:p>
              <a:pPr marL="0" marR="0" lvl="0" indent="0" algn="ctr" defTabSz="16002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ru-RU" sz="3600" b="1" i="0" u="none" strike="noStrike" kern="1200" cap="none" spc="0" baseline="0" dirty="0">
                  <a:solidFill>
                    <a:schemeClr val="accent3">
                      <a:lumMod val="50000"/>
                    </a:schemeClr>
                  </a:solidFill>
                  <a:uFillTx/>
                  <a:latin typeface="Times New Roman" pitchFamily="18"/>
                  <a:cs typeface="Times New Roman" pitchFamily="18"/>
                </a:rPr>
                <a:t>Родители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549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4960" y="145427"/>
            <a:ext cx="91135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Таким образом, педагогическое сопровождение детей и их родителей в условиях ДОУ это системная деятельность педагога, которая направлена на проявление заботы, защиты, поддержки позиции ребёнка и его семьи. Работа по педагогическому сопровождению  способна не только привлечь внимание к проблеме адаптации малыша, но решить острые вопросы, которые возникают у родителей. Взаимодействие ДОУ и семьи  в рамках педагогического сопровождения будет полноценным, если все участники педагогического процесса будут мотивированы на положительный результат.</a:t>
            </a:r>
          </a:p>
        </p:txBody>
      </p:sp>
    </p:spTree>
    <p:extLst>
      <p:ext uri="{BB962C8B-B14F-4D97-AF65-F5344CB8AC3E}">
        <p14:creationId xmlns:p14="http://schemas.microsoft.com/office/powerpoint/2010/main" val="4117193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5470" y="122830"/>
            <a:ext cx="9580728" cy="70968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9241" y="832513"/>
            <a:ext cx="8707271" cy="5909481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9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1.	Александрова, Е. А.  Виды педагогической поддержки и сопровождения индивидуального образования [Электронный ресурс] / Е.А. Александрова  // Институт системных исследований и координации  социальных процессов. URL:  http://isiksp.ru/yrarbil/avordnaskela_ea/skela-000001.html (дата обращения -01.06.2015г.).</a:t>
            </a:r>
          </a:p>
          <a:p>
            <a:pPr lvl="0">
              <a:lnSpc>
                <a:spcPct val="9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2.	Александрова, Е. А. Педагогическое сопровождение самоопределения старших школьников / Е.А. Александрова. М.: НИИ школьных технологий, 2010. 336 с.</a:t>
            </a:r>
          </a:p>
          <a:p>
            <a:pPr lvl="0">
              <a:lnSpc>
                <a:spcPct val="9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3.	Александровская, Э.М. Психологическое сопровождение школьников: учебное пособие для вузов/ Э. М. Александровская, Н.И.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Кокуркина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Н.В. М.: Академия, 2002. 208 c.</a:t>
            </a:r>
          </a:p>
          <a:p>
            <a:pPr lvl="0">
              <a:lnSpc>
                <a:spcPct val="9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4.	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Алямовская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 В. Г. Ясли – это серьезно / В. Г.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Алямовская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. М.: ЛИНКА-ПРЕСС, 2000. 144с.</a:t>
            </a:r>
          </a:p>
          <a:p>
            <a:pPr lvl="0">
              <a:lnSpc>
                <a:spcPct val="9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5.	Ватутина, Н.Д. Ребёнок поступает в детский сад: Пособие для воспитателей детского сада / Под ред. Л. И. Каплан. М.2007.  80с.</a:t>
            </a:r>
          </a:p>
          <a:p>
            <a:pPr lvl="0">
              <a:lnSpc>
                <a:spcPct val="9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6.	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Дорохина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Н. В детский сад идти пора! / Н.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Дорохина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 // Развитие детей раннего возраста в условиях вариативного дошкольного образования: пособие для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пед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. коллективов дет. садов и родителей / Под ред. Т. Н.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Дороновой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 и Т.И. Ерофеевой. М., Обруч. 2010. С. 174-188.</a:t>
            </a:r>
          </a:p>
          <a:p>
            <a:pPr lvl="0">
              <a:lnSpc>
                <a:spcPct val="9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7.	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Кочетова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Н. П. Адаптация ребенка к условиям детского сада / Н. П.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Кочетова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 // Кроха: метод. рекомендации к программе воспитания и развития детей раннего возраста в условиях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дошк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. Учреждений / Авт.-сост. Г. Г.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григорьева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Н. П.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Кочетова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Д. В. Сергеева. М.: Просвещение, 2007. С.158-161.</a:t>
            </a:r>
          </a:p>
          <a:p>
            <a:pPr lvl="0">
              <a:lnSpc>
                <a:spcPct val="90000"/>
              </a:lnSpc>
            </a:pPr>
            <a:r>
              <a:rPr lang="ru-RU" sz="2000" b="1" smtClean="0">
                <a:solidFill>
                  <a:schemeClr val="tx1"/>
                </a:solidFill>
                <a:latin typeface="Times New Roman" pitchFamily="18"/>
              </a:rPr>
              <a:t>8.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	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Сильченкова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С. В. Формы и направления педагогического сопровождения [Электронный ресурс] / с. В.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Сильченкова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. URL: </a:t>
            </a:r>
          </a:p>
        </p:txBody>
      </p:sp>
    </p:spTree>
    <p:extLst>
      <p:ext uri="{BB962C8B-B14F-4D97-AF65-F5344CB8AC3E}">
        <p14:creationId xmlns:p14="http://schemas.microsoft.com/office/powerpoint/2010/main" val="89219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1319" y="1078173"/>
            <a:ext cx="11013294" cy="2047163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16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1143" y="232229"/>
            <a:ext cx="10343469" cy="972457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/>
              </a:rPr>
              <a:t>КОНЦЕПТУАЛЬНЫЕ ОСНОВЫ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6571" y="1407885"/>
            <a:ext cx="9579429" cy="5021943"/>
          </a:xfrm>
        </p:spPr>
        <p:txBody>
          <a:bodyPr>
            <a:normAutofit lnSpcReduction="10000"/>
          </a:bodyPr>
          <a:lstStyle/>
          <a:p>
            <a:pPr lvl="0">
              <a:lnSpc>
                <a:spcPct val="90000"/>
              </a:lnSpc>
              <a:buSzPct val="45000"/>
              <a:buFont typeface="StarSymbol"/>
              <a:buChar char="●"/>
            </a:pP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Воспитанию дошкольников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посвященны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 труды: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Я.А.Коменского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Ж.Ж.Руссо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Ж.Ж.Пиаже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К.Д.Ушинского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Л.Н.Толстого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В.А.Сухомлинского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 и др.</a:t>
            </a:r>
          </a:p>
          <a:p>
            <a:pPr lvl="0">
              <a:lnSpc>
                <a:spcPct val="70000"/>
              </a:lnSpc>
              <a:buSzPct val="45000"/>
              <a:buFont typeface="StarSymbol"/>
              <a:buChar char="●"/>
            </a:pP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Современные проблемы семейного воспитания освещены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Ю.П.Азаровым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И.В. Бестужевым-Лада, Э.К. Васильевой, О.В. Морозовой, А.В. Петровским, А.С.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Спиваковской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.</a:t>
            </a:r>
          </a:p>
          <a:p>
            <a:pPr lvl="0">
              <a:lnSpc>
                <a:spcPct val="70000"/>
              </a:lnSpc>
              <a:buSzPct val="45000"/>
              <a:buFont typeface="StarSymbol"/>
              <a:buChar char="●"/>
            </a:pP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Вопросы психолого-педагогического сопровождения процессов развития ребенка в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воспитательно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-образовательной среде отражены в трудах Тарасовой С.В.</a:t>
            </a:r>
          </a:p>
          <a:p>
            <a:pPr lvl="0">
              <a:lnSpc>
                <a:spcPct val="70000"/>
              </a:lnSpc>
              <a:buSzPct val="45000"/>
              <a:buFont typeface="StarSymbol"/>
              <a:buChar char="●"/>
            </a:pP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В трудах Данилиной Т.А. отражены основные вопросы взаимодействия дошкольных образовательных учреждений с семьей в микро- и макроструктуре</a:t>
            </a:r>
          </a:p>
          <a:p>
            <a:pPr lvl="0">
              <a:lnSpc>
                <a:spcPct val="70000"/>
              </a:lnSpc>
              <a:buSzPct val="45000"/>
              <a:buFont typeface="StarSymbol"/>
              <a:buChar char="●"/>
            </a:pP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Отечественной педагогической наукой накоплен значительный опыт в сфере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взамодействия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 детского сада и семьи, и отражен в трудах выдающихся людей, таких как: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П.П.Блонский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П.Ф.Каптерев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Н.К.Крупская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П.Ф.Лесгафт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А.С.Макаренко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В.А.Сухомлинский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С.Т.Шацкий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 и др.</a:t>
            </a:r>
          </a:p>
          <a:p>
            <a:pPr lvl="0">
              <a:lnSpc>
                <a:spcPct val="70000"/>
              </a:lnSpc>
              <a:buSzPct val="45000"/>
              <a:buFont typeface="StarSymbol"/>
              <a:buChar char="●"/>
            </a:pP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На современном этапе развития дошкольного образования эта проблема нашла свое отражение в трудах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Ватугиной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 Н.Д. Она в своей работе «Ребенок поступает в детский сад» рассматривает период адаптации как необходимый этап становления детской личности.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/>
              </a:rPr>
              <a:t>Алямовская</a:t>
            </a:r>
            <a:r>
              <a:rPr lang="ru-RU" sz="2000" b="1" dirty="0">
                <a:solidFill>
                  <a:schemeClr val="tx1"/>
                </a:solidFill>
                <a:latin typeface="Times New Roman" pitchFamily="18"/>
              </a:rPr>
              <a:t>  В. Г. ( «Ясли – это серьезно») предлагает  этапы работы для воспитателей по реализации адаптационной программы малышей.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36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5029" y="304800"/>
            <a:ext cx="10459583" cy="769257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/>
              </a:rPr>
              <a:t>АКТУАЛЬНОСТЬ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914" y="1074057"/>
            <a:ext cx="10575698" cy="48371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itchFamily="18"/>
              </a:rPr>
              <a:t>Современная система  дошкольного образования   перешла  от объектно-субъектного на субъектно-субъектный характер взаимодействия малыша и воспитателя. Это повлекло за собой существенные изменения в работе воспитателя и в педагогическом процессе в целом.   На сегодняшнем этапе развития дошкольного образования и воспитания необходим поиск новых форм и направлений. Одним из таких направлений является педагогическое сопровождение детей и их родителей в условиях ДОУ.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9528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600" y="2279176"/>
            <a:ext cx="10387012" cy="4476466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65714" y="228830"/>
            <a:ext cx="892628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Педагогическое сопровождение семьи в ДОУ необходимо в связи с тем, что при поступлении ребенка в детский сад, существенно меняется жизненный уклад самого ребенка и его ближайшего окружения. Эти изменения в основе своей содержат в первую очередь нарушение привычного положения дел для ребенка и его семьи в целом: это и изменение режима дня, теперь необходимо строго следить за выполнением основных режимных моментов как в детском саду, так и дома; это и смена окружающей обстановки, которая влечет за собой долгое отсутствие родителей и других близких людей, и необходимость общения с другими детьми и взрослыми и т.п. Все это нередко приводит к стрессовой ситуации в семье, причем дискомфорт, связанный с посещением детского сада может возникнуть как у ребенка, так и у его родителей.</a:t>
            </a:r>
          </a:p>
        </p:txBody>
      </p:sp>
    </p:spTree>
    <p:extLst>
      <p:ext uri="{BB962C8B-B14F-4D97-AF65-F5344CB8AC3E}">
        <p14:creationId xmlns:p14="http://schemas.microsoft.com/office/powerpoint/2010/main" val="108896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11531" y="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Ребенок в период адаптации к детскому саду может капризничать, отказываться от общения со сверстниками и воспитателем, отказываться от приема пищи, от игровой деятельности, проявлять агрессию ко всему новому. Для родителей процесс привыкания к детскому саду тоже вызывает немало переживаний и страхов. В первую очередь, это расставание с ребенком на долгое время, переживания по поводу того, что контроль за своим малышом перекладывается на воспитателя</a:t>
            </a:r>
            <a:r>
              <a:rPr lang="ru-RU" dirty="0" smtClean="0"/>
              <a:t>. Причем эта проблема не зависит от возраста ребенка.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72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54330" y="181771"/>
            <a:ext cx="987451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современном обществе проблема пелагического сопровождения семьи в условиях ДОУ стоит наиболее остро, так в последние годы существенно изменился детский сад, одним из таких изменений стало введение федеральных государственных образовательных стандартов, которое повлекло за собой изменение </a:t>
            </a:r>
            <a:r>
              <a:rPr lang="ru-RU" dirty="0" err="1"/>
              <a:t>воспитательно</a:t>
            </a:r>
            <a:r>
              <a:rPr lang="ru-RU" dirty="0"/>
              <a:t>-образовательной среды, кроме этого изменились и дети, и их родители.</a:t>
            </a:r>
          </a:p>
          <a:p>
            <a:r>
              <a:rPr lang="ru-RU" dirty="0"/>
              <a:t>На наш взгляд, педагогическое сопровождение –  это необходимый и обоснованный вид помощи ребенку, который способен обеспечить всестороннее развитее малыша.  Кроме этого, педагогическое сопровождение способно скорректировать  и в некоторой степени сгладить острые углы во взаимоотношениях между детским садом и родителями ребенка. </a:t>
            </a:r>
          </a:p>
          <a:p>
            <a:r>
              <a:rPr lang="ru-RU" dirty="0"/>
              <a:t>Период привыкания ребенка и его семьи к условиям детского сада – это сложный, но весьма важный этап социализации личности ребенка.</a:t>
            </a:r>
          </a:p>
        </p:txBody>
      </p:sp>
    </p:spTree>
    <p:extLst>
      <p:ext uri="{BB962C8B-B14F-4D97-AF65-F5344CB8AC3E}">
        <p14:creationId xmlns:p14="http://schemas.microsoft.com/office/powerpoint/2010/main" val="2663090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4776" y="362303"/>
            <a:ext cx="919374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Анализ научной литературы и собственный опыт педагогической работы с детьми подвёл нас к предположению, что  наиболее эффективным способом, который способен обеспечить ребёнку условия для полноценного привыкания к условиям ДОУ, является педагогическое сопровождение,  как ребенка, так и его родителей. Только систематическая работа по схеме: педагог-ребенок-родитель в рамках педагогического сопровождения сможет привести к успешной адаптации семьи к новым условиям жизни, в которой появился детский сад.</a:t>
            </a:r>
          </a:p>
        </p:txBody>
      </p:sp>
    </p:spTree>
    <p:extLst>
      <p:ext uri="{BB962C8B-B14F-4D97-AF65-F5344CB8AC3E}">
        <p14:creationId xmlns:p14="http://schemas.microsoft.com/office/powerpoint/2010/main" val="431780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0241" y="509451"/>
            <a:ext cx="9718766" cy="560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435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4148" y="375698"/>
            <a:ext cx="90743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Схема 2. Этапы педагогического  сопровождения ребенка и его родителей в условиях ДОУ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46465" y="1819516"/>
            <a:ext cx="7195261" cy="411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6303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301</TotalTime>
  <Words>898</Words>
  <Application>Microsoft Office PowerPoint</Application>
  <PresentationFormat>Широкоэкранный</PresentationFormat>
  <Paragraphs>57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StarSymbol</vt:lpstr>
      <vt:lpstr>Times New Roman</vt:lpstr>
      <vt:lpstr>Wingdings 3</vt:lpstr>
      <vt:lpstr>Легкий дым</vt:lpstr>
      <vt:lpstr>Презентация PowerPoint</vt:lpstr>
      <vt:lpstr>КОНЦЕПТУАЛЬНЫЕ ОСНОВЫ</vt:lpstr>
      <vt:lpstr>АКТУАЛЬНОСТЬ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ФОРМЫ И МЕТОДЫ ПЕДАГОГИЧЕСКОГО СОПРОВОЖДЕНИЯ</vt:lpstr>
      <vt:lpstr>Презентация PowerPoint</vt:lpstr>
      <vt:lpstr>ЛИТЕРАТУРА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ВИЗИТНАЯ КАРТОЧКА  ПЕДАГОГ-ПСИХОЛОГ МБДОУ ДЕТСКОГО САДА № 15 «РУЧЕЕК» КАЛИНИНА ЕКАТЕРИНА ВАЛЕРЬЕВНА</dc:title>
  <dc:creator>Пользователь</dc:creator>
  <cp:lastModifiedBy>Артём Шамин</cp:lastModifiedBy>
  <cp:revision>36</cp:revision>
  <dcterms:created xsi:type="dcterms:W3CDTF">2016-11-16T12:23:19Z</dcterms:created>
  <dcterms:modified xsi:type="dcterms:W3CDTF">2024-06-13T16:22:12Z</dcterms:modified>
</cp:coreProperties>
</file>